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4.jpg" ContentType="image/jpe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311" r:id="rId2"/>
    <p:sldId id="259" r:id="rId3"/>
    <p:sldId id="345" r:id="rId4"/>
    <p:sldId id="351" r:id="rId5"/>
    <p:sldId id="260" r:id="rId6"/>
    <p:sldId id="261" r:id="rId7"/>
    <p:sldId id="262" r:id="rId8"/>
    <p:sldId id="263" r:id="rId9"/>
    <p:sldId id="310" r:id="rId10"/>
    <p:sldId id="352" r:id="rId11"/>
    <p:sldId id="314" r:id="rId12"/>
    <p:sldId id="353" r:id="rId13"/>
    <p:sldId id="270" r:id="rId14"/>
    <p:sldId id="271" r:id="rId15"/>
    <p:sldId id="339" r:id="rId16"/>
    <p:sldId id="276" r:id="rId17"/>
    <p:sldId id="286" r:id="rId18"/>
    <p:sldId id="316" r:id="rId19"/>
    <p:sldId id="317" r:id="rId20"/>
    <p:sldId id="346" r:id="rId21"/>
    <p:sldId id="318" r:id="rId22"/>
    <p:sldId id="321" r:id="rId23"/>
    <p:sldId id="347" r:id="rId24"/>
    <p:sldId id="319" r:id="rId25"/>
    <p:sldId id="322" r:id="rId26"/>
    <p:sldId id="320" r:id="rId27"/>
    <p:sldId id="323" r:id="rId28"/>
    <p:sldId id="299" r:id="rId29"/>
    <p:sldId id="300" r:id="rId30"/>
    <p:sldId id="307" r:id="rId31"/>
    <p:sldId id="308" r:id="rId32"/>
    <p:sldId id="325" r:id="rId33"/>
    <p:sldId id="326" r:id="rId34"/>
    <p:sldId id="342" r:id="rId35"/>
    <p:sldId id="302" r:id="rId36"/>
    <p:sldId id="303" r:id="rId37"/>
    <p:sldId id="343" r:id="rId38"/>
    <p:sldId id="298" r:id="rId39"/>
    <p:sldId id="348" r:id="rId40"/>
    <p:sldId id="329" r:id="rId41"/>
    <p:sldId id="331" r:id="rId42"/>
    <p:sldId id="349" r:id="rId43"/>
    <p:sldId id="330" r:id="rId44"/>
    <p:sldId id="333" r:id="rId45"/>
    <p:sldId id="335" r:id="rId46"/>
    <p:sldId id="337" r:id="rId47"/>
    <p:sldId id="350" r:id="rId48"/>
    <p:sldId id="344" r:id="rId49"/>
  </p:sldIdLst>
  <p:sldSz cx="10147300" cy="7632700"/>
  <p:notesSz cx="7010400" cy="9296400"/>
  <p:defaultTextStyle>
    <a:defPPr>
      <a:defRPr lang="en-US"/>
    </a:defPPr>
    <a:lvl1pPr marL="0" algn="l" defTabSz="914391" rtl="0" eaLnBrk="1" latinLnBrk="0" hangingPunct="1">
      <a:defRPr sz="1800" kern="1200">
        <a:solidFill>
          <a:schemeClr val="tx1"/>
        </a:solidFill>
        <a:latin typeface="+mn-lt"/>
        <a:ea typeface="+mn-ea"/>
        <a:cs typeface="+mn-cs"/>
      </a:defRPr>
    </a:lvl1pPr>
    <a:lvl2pPr marL="457195"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6" algn="l" defTabSz="914391" rtl="0" eaLnBrk="1" latinLnBrk="0" hangingPunct="1">
      <a:defRPr sz="1800" kern="1200">
        <a:solidFill>
          <a:schemeClr val="tx1"/>
        </a:solidFill>
        <a:latin typeface="+mn-lt"/>
        <a:ea typeface="+mn-ea"/>
        <a:cs typeface="+mn-cs"/>
      </a:defRPr>
    </a:lvl4pPr>
    <a:lvl5pPr marL="1828782" algn="l" defTabSz="914391" rtl="0" eaLnBrk="1" latinLnBrk="0" hangingPunct="1">
      <a:defRPr sz="1800" kern="1200">
        <a:solidFill>
          <a:schemeClr val="tx1"/>
        </a:solidFill>
        <a:latin typeface="+mn-lt"/>
        <a:ea typeface="+mn-ea"/>
        <a:cs typeface="+mn-cs"/>
      </a:defRPr>
    </a:lvl5pPr>
    <a:lvl6pPr marL="2285977" algn="l" defTabSz="914391" rtl="0" eaLnBrk="1" latinLnBrk="0" hangingPunct="1">
      <a:defRPr sz="1800" kern="1200">
        <a:solidFill>
          <a:schemeClr val="tx1"/>
        </a:solidFill>
        <a:latin typeface="+mn-lt"/>
        <a:ea typeface="+mn-ea"/>
        <a:cs typeface="+mn-cs"/>
      </a:defRPr>
    </a:lvl6pPr>
    <a:lvl7pPr marL="2743173" algn="l" defTabSz="914391" rtl="0" eaLnBrk="1" latinLnBrk="0" hangingPunct="1">
      <a:defRPr sz="1800" kern="1200">
        <a:solidFill>
          <a:schemeClr val="tx1"/>
        </a:solidFill>
        <a:latin typeface="+mn-lt"/>
        <a:ea typeface="+mn-ea"/>
        <a:cs typeface="+mn-cs"/>
      </a:defRPr>
    </a:lvl7pPr>
    <a:lvl8pPr marL="3200368" algn="l" defTabSz="914391" rtl="0" eaLnBrk="1" latinLnBrk="0" hangingPunct="1">
      <a:defRPr sz="1800" kern="1200">
        <a:solidFill>
          <a:schemeClr val="tx1"/>
        </a:solidFill>
        <a:latin typeface="+mn-lt"/>
        <a:ea typeface="+mn-ea"/>
        <a:cs typeface="+mn-cs"/>
      </a:defRPr>
    </a:lvl8pPr>
    <a:lvl9pPr marL="3657563" algn="l" defTabSz="914391"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CC99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47" autoAdjust="0"/>
    <p:restoredTop sz="63766" autoAdjust="0"/>
  </p:normalViewPr>
  <p:slideViewPr>
    <p:cSldViewPr>
      <p:cViewPr varScale="1">
        <p:scale>
          <a:sx n="46" d="100"/>
          <a:sy n="46" d="100"/>
        </p:scale>
        <p:origin x="-850" y="-82"/>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2958"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251" cy="46460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1028" y="1"/>
            <a:ext cx="3038251" cy="464603"/>
          </a:xfrm>
          <a:prstGeom prst="rect">
            <a:avLst/>
          </a:prstGeom>
        </p:spPr>
        <p:txBody>
          <a:bodyPr vert="horz" lIns="91440" tIns="45720" rIns="91440" bIns="45720" rtlCol="0"/>
          <a:lstStyle>
            <a:lvl1pPr algn="r">
              <a:defRPr sz="1200"/>
            </a:lvl1pPr>
          </a:lstStyle>
          <a:p>
            <a:fld id="{91D8631D-1D6B-4D9B-8773-821DFB0E23F9}" type="datetimeFigureOut">
              <a:rPr lang="en-GB" smtClean="0"/>
              <a:t>15/04/2016</a:t>
            </a:fld>
            <a:endParaRPr lang="en-GB"/>
          </a:p>
        </p:txBody>
      </p:sp>
      <p:sp>
        <p:nvSpPr>
          <p:cNvPr id="4" name="Footer Placeholder 3"/>
          <p:cNvSpPr>
            <a:spLocks noGrp="1"/>
          </p:cNvSpPr>
          <p:nvPr>
            <p:ph type="ftr" sz="quarter" idx="2"/>
          </p:nvPr>
        </p:nvSpPr>
        <p:spPr>
          <a:xfrm>
            <a:off x="0" y="8829627"/>
            <a:ext cx="3038251" cy="46460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1028" y="8829627"/>
            <a:ext cx="3038251" cy="464603"/>
          </a:xfrm>
          <a:prstGeom prst="rect">
            <a:avLst/>
          </a:prstGeom>
        </p:spPr>
        <p:txBody>
          <a:bodyPr vert="horz" lIns="91440" tIns="45720" rIns="91440" bIns="45720" rtlCol="0" anchor="b"/>
          <a:lstStyle>
            <a:lvl1pPr algn="r">
              <a:defRPr sz="1200"/>
            </a:lvl1pPr>
          </a:lstStyle>
          <a:p>
            <a:fld id="{C7B400A3-9E16-44B5-AE79-FB303C9BDEC0}" type="slidenum">
              <a:rPr lang="en-GB" smtClean="0"/>
              <a:t>‹#›</a:t>
            </a:fld>
            <a:endParaRPr lang="en-GB"/>
          </a:p>
        </p:txBody>
      </p:sp>
    </p:spTree>
    <p:extLst>
      <p:ext uri="{BB962C8B-B14F-4D97-AF65-F5344CB8AC3E}">
        <p14:creationId xmlns:p14="http://schemas.microsoft.com/office/powerpoint/2010/main" val="2359953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986" cy="464047"/>
          </a:xfrm>
          <a:prstGeom prst="rect">
            <a:avLst/>
          </a:prstGeom>
        </p:spPr>
        <p:txBody>
          <a:bodyPr vert="horz" lIns="86008" tIns="43004" rIns="86008" bIns="43004" rtlCol="0"/>
          <a:lstStyle>
            <a:lvl1pPr algn="l">
              <a:defRPr sz="1100"/>
            </a:lvl1pPr>
          </a:lstStyle>
          <a:p>
            <a:endParaRPr lang="en-GB"/>
          </a:p>
        </p:txBody>
      </p:sp>
      <p:sp>
        <p:nvSpPr>
          <p:cNvPr id="3" name="Date Placeholder 2"/>
          <p:cNvSpPr>
            <a:spLocks noGrp="1"/>
          </p:cNvSpPr>
          <p:nvPr>
            <p:ph type="dt" idx="1"/>
          </p:nvPr>
        </p:nvSpPr>
        <p:spPr>
          <a:xfrm>
            <a:off x="3971318" y="0"/>
            <a:ext cx="3037986" cy="464047"/>
          </a:xfrm>
          <a:prstGeom prst="rect">
            <a:avLst/>
          </a:prstGeom>
        </p:spPr>
        <p:txBody>
          <a:bodyPr vert="horz" lIns="86008" tIns="43004" rIns="86008" bIns="43004" rtlCol="0"/>
          <a:lstStyle>
            <a:lvl1pPr algn="r">
              <a:defRPr sz="1100"/>
            </a:lvl1pPr>
          </a:lstStyle>
          <a:p>
            <a:fld id="{AE29FA49-B62B-4903-A595-B401B5F0E92C}" type="datetimeFigureOut">
              <a:rPr lang="en-GB" smtClean="0"/>
              <a:t>15/04/2016</a:t>
            </a:fld>
            <a:endParaRPr lang="en-GB"/>
          </a:p>
        </p:txBody>
      </p:sp>
      <p:sp>
        <p:nvSpPr>
          <p:cNvPr id="4" name="Slide Image Placeholder 3"/>
          <p:cNvSpPr>
            <a:spLocks noGrp="1" noRot="1" noChangeAspect="1"/>
          </p:cNvSpPr>
          <p:nvPr>
            <p:ph type="sldImg" idx="2"/>
          </p:nvPr>
        </p:nvSpPr>
        <p:spPr>
          <a:xfrm>
            <a:off x="1189038" y="698500"/>
            <a:ext cx="4632325" cy="3484563"/>
          </a:xfrm>
          <a:prstGeom prst="rect">
            <a:avLst/>
          </a:prstGeom>
          <a:noFill/>
          <a:ln w="12700">
            <a:solidFill>
              <a:prstClr val="black"/>
            </a:solidFill>
          </a:ln>
        </p:spPr>
        <p:txBody>
          <a:bodyPr vert="horz" lIns="86008" tIns="43004" rIns="86008" bIns="43004" rtlCol="0" anchor="ctr"/>
          <a:lstStyle/>
          <a:p>
            <a:endParaRPr lang="en-GB"/>
          </a:p>
        </p:txBody>
      </p:sp>
      <p:sp>
        <p:nvSpPr>
          <p:cNvPr id="5" name="Notes Placeholder 4"/>
          <p:cNvSpPr>
            <a:spLocks noGrp="1"/>
          </p:cNvSpPr>
          <p:nvPr>
            <p:ph type="body" sz="quarter" idx="3"/>
          </p:nvPr>
        </p:nvSpPr>
        <p:spPr>
          <a:xfrm>
            <a:off x="700821" y="4416178"/>
            <a:ext cx="5608759" cy="4182221"/>
          </a:xfrm>
          <a:prstGeom prst="rect">
            <a:avLst/>
          </a:prstGeom>
        </p:spPr>
        <p:txBody>
          <a:bodyPr vert="horz" lIns="86008" tIns="43004" rIns="86008" bIns="4300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8830421"/>
            <a:ext cx="3037986" cy="464047"/>
          </a:xfrm>
          <a:prstGeom prst="rect">
            <a:avLst/>
          </a:prstGeom>
        </p:spPr>
        <p:txBody>
          <a:bodyPr vert="horz" lIns="86008" tIns="43004" rIns="86008" bIns="43004" rtlCol="0" anchor="b"/>
          <a:lstStyle>
            <a:lvl1pPr algn="l">
              <a:defRPr sz="1100"/>
            </a:lvl1pPr>
          </a:lstStyle>
          <a:p>
            <a:endParaRPr lang="en-GB"/>
          </a:p>
        </p:txBody>
      </p:sp>
      <p:sp>
        <p:nvSpPr>
          <p:cNvPr id="7" name="Slide Number Placeholder 6"/>
          <p:cNvSpPr>
            <a:spLocks noGrp="1"/>
          </p:cNvSpPr>
          <p:nvPr>
            <p:ph type="sldNum" sz="quarter" idx="5"/>
          </p:nvPr>
        </p:nvSpPr>
        <p:spPr>
          <a:xfrm>
            <a:off x="3971318" y="8830421"/>
            <a:ext cx="3037986" cy="464047"/>
          </a:xfrm>
          <a:prstGeom prst="rect">
            <a:avLst/>
          </a:prstGeom>
        </p:spPr>
        <p:txBody>
          <a:bodyPr vert="horz" lIns="86008" tIns="43004" rIns="86008" bIns="43004" rtlCol="0" anchor="b"/>
          <a:lstStyle>
            <a:lvl1pPr algn="r">
              <a:defRPr sz="1100"/>
            </a:lvl1pPr>
          </a:lstStyle>
          <a:p>
            <a:fld id="{F1F110C5-4CCE-4167-ADE7-90E5C1320F1C}" type="slidenum">
              <a:rPr lang="en-GB" smtClean="0"/>
              <a:t>‹#›</a:t>
            </a:fld>
            <a:endParaRPr lang="en-GB"/>
          </a:p>
        </p:txBody>
      </p:sp>
    </p:spTree>
    <p:extLst>
      <p:ext uri="{BB962C8B-B14F-4D97-AF65-F5344CB8AC3E}">
        <p14:creationId xmlns:p14="http://schemas.microsoft.com/office/powerpoint/2010/main" val="3753168023"/>
      </p:ext>
    </p:extLst>
  </p:cSld>
  <p:clrMap bg1="lt1" tx1="dk1" bg2="lt2" tx2="dk2" accent1="accent1" accent2="accent2" accent3="accent3" accent4="accent4" accent5="accent5" accent6="accent6" hlink="hlink" folHlink="folHlink"/>
  <p:notesStyle>
    <a:lvl1pPr marL="0" algn="l" defTabSz="914391" rtl="0" eaLnBrk="1" latinLnBrk="0" hangingPunct="1">
      <a:defRPr sz="1200" kern="1200">
        <a:solidFill>
          <a:schemeClr val="tx1"/>
        </a:solidFill>
        <a:latin typeface="+mn-lt"/>
        <a:ea typeface="+mn-ea"/>
        <a:cs typeface="+mn-cs"/>
      </a:defRPr>
    </a:lvl1pPr>
    <a:lvl2pPr marL="457195" algn="l" defTabSz="914391" rtl="0" eaLnBrk="1" latinLnBrk="0" hangingPunct="1">
      <a:defRPr sz="1200" kern="1200">
        <a:solidFill>
          <a:schemeClr val="tx1"/>
        </a:solidFill>
        <a:latin typeface="+mn-lt"/>
        <a:ea typeface="+mn-ea"/>
        <a:cs typeface="+mn-cs"/>
      </a:defRPr>
    </a:lvl2pPr>
    <a:lvl3pPr marL="914391" algn="l" defTabSz="914391" rtl="0" eaLnBrk="1" latinLnBrk="0" hangingPunct="1">
      <a:defRPr sz="1200" kern="1200">
        <a:solidFill>
          <a:schemeClr val="tx1"/>
        </a:solidFill>
        <a:latin typeface="+mn-lt"/>
        <a:ea typeface="+mn-ea"/>
        <a:cs typeface="+mn-cs"/>
      </a:defRPr>
    </a:lvl3pPr>
    <a:lvl4pPr marL="1371586" algn="l" defTabSz="914391" rtl="0" eaLnBrk="1" latinLnBrk="0" hangingPunct="1">
      <a:defRPr sz="1200" kern="1200">
        <a:solidFill>
          <a:schemeClr val="tx1"/>
        </a:solidFill>
        <a:latin typeface="+mn-lt"/>
        <a:ea typeface="+mn-ea"/>
        <a:cs typeface="+mn-cs"/>
      </a:defRPr>
    </a:lvl4pPr>
    <a:lvl5pPr marL="1828782" algn="l" defTabSz="914391" rtl="0" eaLnBrk="1" latinLnBrk="0" hangingPunct="1">
      <a:defRPr sz="1200" kern="1200">
        <a:solidFill>
          <a:schemeClr val="tx1"/>
        </a:solidFill>
        <a:latin typeface="+mn-lt"/>
        <a:ea typeface="+mn-ea"/>
        <a:cs typeface="+mn-cs"/>
      </a:defRPr>
    </a:lvl5pPr>
    <a:lvl6pPr marL="2285977" algn="l" defTabSz="914391" rtl="0" eaLnBrk="1" latinLnBrk="0" hangingPunct="1">
      <a:defRPr sz="1200" kern="1200">
        <a:solidFill>
          <a:schemeClr val="tx1"/>
        </a:solidFill>
        <a:latin typeface="+mn-lt"/>
        <a:ea typeface="+mn-ea"/>
        <a:cs typeface="+mn-cs"/>
      </a:defRPr>
    </a:lvl6pPr>
    <a:lvl7pPr marL="2743173" algn="l" defTabSz="914391" rtl="0" eaLnBrk="1" latinLnBrk="0" hangingPunct="1">
      <a:defRPr sz="1200" kern="1200">
        <a:solidFill>
          <a:schemeClr val="tx1"/>
        </a:solidFill>
        <a:latin typeface="+mn-lt"/>
        <a:ea typeface="+mn-ea"/>
        <a:cs typeface="+mn-cs"/>
      </a:defRPr>
    </a:lvl7pPr>
    <a:lvl8pPr marL="3200368" algn="l" defTabSz="914391" rtl="0" eaLnBrk="1" latinLnBrk="0" hangingPunct="1">
      <a:defRPr sz="1200" kern="1200">
        <a:solidFill>
          <a:schemeClr val="tx1"/>
        </a:solidFill>
        <a:latin typeface="+mn-lt"/>
        <a:ea typeface="+mn-ea"/>
        <a:cs typeface="+mn-cs"/>
      </a:defRPr>
    </a:lvl8pPr>
    <a:lvl9pPr marL="3657563" algn="l" defTabSz="91439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698500"/>
            <a:ext cx="4632325" cy="3484563"/>
          </a:xfrm>
        </p:spPr>
      </p:sp>
      <p:sp>
        <p:nvSpPr>
          <p:cNvPr id="3" name="Notes Placeholder 2"/>
          <p:cNvSpPr>
            <a:spLocks noGrp="1"/>
          </p:cNvSpPr>
          <p:nvPr>
            <p:ph type="body" idx="1"/>
          </p:nvPr>
        </p:nvSpPr>
        <p:spPr/>
        <p:txBody>
          <a:bodyPr/>
          <a:lstStyle/>
          <a:p>
            <a:endParaRPr lang="en-GB" sz="1300" b="1" dirty="0">
              <a:solidFill>
                <a:srgbClr val="FF0000"/>
              </a:solidFill>
            </a:endParaRPr>
          </a:p>
        </p:txBody>
      </p:sp>
      <p:sp>
        <p:nvSpPr>
          <p:cNvPr id="4" name="Slide Number Placeholder 3"/>
          <p:cNvSpPr>
            <a:spLocks noGrp="1"/>
          </p:cNvSpPr>
          <p:nvPr>
            <p:ph type="sldNum" sz="quarter" idx="10"/>
          </p:nvPr>
        </p:nvSpPr>
        <p:spPr/>
        <p:txBody>
          <a:bodyPr/>
          <a:lstStyle/>
          <a:p>
            <a:fld id="{F1F110C5-4CCE-4167-ADE7-90E5C1320F1C}" type="slidenum">
              <a:rPr lang="en-GB" smtClean="0"/>
              <a:t>1</a:t>
            </a:fld>
            <a:endParaRPr lang="en-GB" dirty="0"/>
          </a:p>
        </p:txBody>
      </p:sp>
    </p:spTree>
    <p:extLst>
      <p:ext uri="{BB962C8B-B14F-4D97-AF65-F5344CB8AC3E}">
        <p14:creationId xmlns:p14="http://schemas.microsoft.com/office/powerpoint/2010/main" val="4466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is the new Inverclyde GIRFEC Pathway.  Wellbeing assessment is core to all elements of the pathway – from universal to enhanced collaborative.</a:t>
            </a:r>
          </a:p>
          <a:p>
            <a:endParaRPr lang="en-GB" baseline="0" dirty="0" smtClean="0"/>
          </a:p>
          <a:p>
            <a:r>
              <a:rPr lang="en-GB" baseline="0" dirty="0" smtClean="0"/>
              <a:t>The level and breadth of assessment will vary depending where a young person is on the pathway.  A learner’s journey will vary over time.</a:t>
            </a:r>
          </a:p>
          <a:p>
            <a:endParaRPr lang="en-GB" baseline="0" dirty="0" smtClean="0"/>
          </a:p>
          <a:p>
            <a:r>
              <a:rPr lang="en-GB" baseline="0" dirty="0" smtClean="0"/>
              <a:t>This training is focussed on how education staff undertake wellbeing assessment at universal and enhanced universal levels.</a:t>
            </a:r>
          </a:p>
          <a:p>
            <a:endParaRPr lang="en-GB" baseline="0" dirty="0" smtClean="0"/>
          </a:p>
          <a:p>
            <a:r>
              <a:rPr lang="en-GB" baseline="0" dirty="0" smtClean="0"/>
              <a:t>There will be inter-agency training focussed on collaborative and enhanced collaborative levels.</a:t>
            </a:r>
          </a:p>
        </p:txBody>
      </p:sp>
      <p:sp>
        <p:nvSpPr>
          <p:cNvPr id="4" name="Slide Number Placeholder 3"/>
          <p:cNvSpPr>
            <a:spLocks noGrp="1"/>
          </p:cNvSpPr>
          <p:nvPr>
            <p:ph type="sldNum" sz="quarter" idx="10"/>
          </p:nvPr>
        </p:nvSpPr>
        <p:spPr/>
        <p:txBody>
          <a:bodyPr/>
          <a:lstStyle/>
          <a:p>
            <a:fld id="{F1F110C5-4CCE-4167-ADE7-90E5C1320F1C}" type="slidenum">
              <a:rPr lang="en-GB" smtClean="0"/>
              <a:t>10</a:t>
            </a:fld>
            <a:endParaRPr lang="en-GB"/>
          </a:p>
        </p:txBody>
      </p:sp>
    </p:spTree>
    <p:extLst>
      <p:ext uri="{BB962C8B-B14F-4D97-AF65-F5344CB8AC3E}">
        <p14:creationId xmlns:p14="http://schemas.microsoft.com/office/powerpoint/2010/main" val="1016386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charset="0"/>
                <a:ea typeface="ＭＳ Ｐゴシック" pitchFamily="34" charset="-128"/>
              </a:defRPr>
            </a:lvl1pPr>
            <a:lvl2pPr marL="698819" indent="-268776">
              <a:defRPr i="1">
                <a:solidFill>
                  <a:schemeClr val="tx1"/>
                </a:solidFill>
                <a:latin typeface="Arial" charset="0"/>
                <a:ea typeface="ＭＳ Ｐゴシック" pitchFamily="34" charset="-128"/>
              </a:defRPr>
            </a:lvl2pPr>
            <a:lvl3pPr marL="1075106" indent="-215021">
              <a:defRPr i="1">
                <a:solidFill>
                  <a:schemeClr val="tx1"/>
                </a:solidFill>
                <a:latin typeface="Arial" charset="0"/>
                <a:ea typeface="ＭＳ Ｐゴシック" pitchFamily="34" charset="-128"/>
              </a:defRPr>
            </a:lvl3pPr>
            <a:lvl4pPr marL="1505148" indent="-215021">
              <a:defRPr i="1">
                <a:solidFill>
                  <a:schemeClr val="tx1"/>
                </a:solidFill>
                <a:latin typeface="Arial" charset="0"/>
                <a:ea typeface="ＭＳ Ｐゴシック" pitchFamily="34" charset="-128"/>
              </a:defRPr>
            </a:lvl4pPr>
            <a:lvl5pPr marL="1935190" indent="-215021">
              <a:defRPr i="1">
                <a:solidFill>
                  <a:schemeClr val="tx1"/>
                </a:solidFill>
                <a:latin typeface="Arial" charset="0"/>
                <a:ea typeface="ＭＳ Ｐゴシック" pitchFamily="34" charset="-128"/>
              </a:defRPr>
            </a:lvl5pPr>
            <a:lvl6pPr marL="2365233" indent="-215021" eaLnBrk="0" fontAlgn="base" hangingPunct="0">
              <a:spcBef>
                <a:spcPct val="0"/>
              </a:spcBef>
              <a:spcAft>
                <a:spcPct val="0"/>
              </a:spcAft>
              <a:defRPr i="1">
                <a:solidFill>
                  <a:schemeClr val="tx1"/>
                </a:solidFill>
                <a:latin typeface="Arial" charset="0"/>
                <a:ea typeface="ＭＳ Ｐゴシック" pitchFamily="34" charset="-128"/>
              </a:defRPr>
            </a:lvl6pPr>
            <a:lvl7pPr marL="2795275" indent="-215021" eaLnBrk="0" fontAlgn="base" hangingPunct="0">
              <a:spcBef>
                <a:spcPct val="0"/>
              </a:spcBef>
              <a:spcAft>
                <a:spcPct val="0"/>
              </a:spcAft>
              <a:defRPr i="1">
                <a:solidFill>
                  <a:schemeClr val="tx1"/>
                </a:solidFill>
                <a:latin typeface="Arial" charset="0"/>
                <a:ea typeface="ＭＳ Ｐゴシック" pitchFamily="34" charset="-128"/>
              </a:defRPr>
            </a:lvl7pPr>
            <a:lvl8pPr marL="3225317" indent="-215021" eaLnBrk="0" fontAlgn="base" hangingPunct="0">
              <a:spcBef>
                <a:spcPct val="0"/>
              </a:spcBef>
              <a:spcAft>
                <a:spcPct val="0"/>
              </a:spcAft>
              <a:defRPr i="1">
                <a:solidFill>
                  <a:schemeClr val="tx1"/>
                </a:solidFill>
                <a:latin typeface="Arial" charset="0"/>
                <a:ea typeface="ＭＳ Ｐゴシック" pitchFamily="34" charset="-128"/>
              </a:defRPr>
            </a:lvl8pPr>
            <a:lvl9pPr marL="3655360" indent="-215021" eaLnBrk="0" fontAlgn="base" hangingPunct="0">
              <a:spcBef>
                <a:spcPct val="0"/>
              </a:spcBef>
              <a:spcAft>
                <a:spcPct val="0"/>
              </a:spcAft>
              <a:defRPr i="1">
                <a:solidFill>
                  <a:schemeClr val="tx1"/>
                </a:solidFill>
                <a:latin typeface="Arial" charset="0"/>
                <a:ea typeface="ＭＳ Ｐゴシック" pitchFamily="34" charset="-128"/>
              </a:defRPr>
            </a:lvl9pPr>
          </a:lstStyle>
          <a:p>
            <a:fld id="{7C934C68-E3EA-4069-AE95-8042E4BA9C58}" type="slidenum">
              <a:rPr lang="en-GB" altLang="en-US" i="0" smtClean="0"/>
              <a:pPr/>
              <a:t>11</a:t>
            </a:fld>
            <a:endParaRPr lang="en-GB" altLang="en-US" i="0" dirty="0" smtClean="0"/>
          </a:p>
        </p:txBody>
      </p:sp>
      <p:sp>
        <p:nvSpPr>
          <p:cNvPr id="108547" name="Rectangle 2"/>
          <p:cNvSpPr>
            <a:spLocks noGrp="1" noRot="1" noChangeAspect="1" noChangeArrowheads="1" noTextEdit="1"/>
          </p:cNvSpPr>
          <p:nvPr>
            <p:ph type="sldImg"/>
          </p:nvPr>
        </p:nvSpPr>
        <p:spPr>
          <a:xfrm>
            <a:off x="1189038" y="698500"/>
            <a:ext cx="4632325" cy="3484563"/>
          </a:xfrm>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ea typeface="ＭＳ Ｐゴシック" pitchFamily="34" charset="-128"/>
              </a:rPr>
              <a:t>Ask</a:t>
            </a:r>
            <a:r>
              <a:rPr lang="en-GB" altLang="en-US" baseline="0" dirty="0" smtClean="0">
                <a:ea typeface="ＭＳ Ｐゴシック" pitchFamily="34" charset="-128"/>
              </a:rPr>
              <a:t> group to consider what process they would go through to complete a wellbeing assessment.</a:t>
            </a:r>
          </a:p>
          <a:p>
            <a:r>
              <a:rPr lang="en-GB" altLang="en-US" baseline="0" dirty="0" smtClean="0">
                <a:ea typeface="ＭＳ Ｐゴシック" pitchFamily="34" charset="-128"/>
              </a:rPr>
              <a:t>e.g. gathering information, articulating outcomes</a:t>
            </a:r>
          </a:p>
          <a:p>
            <a:endParaRPr lang="en-GB" altLang="en-US" baseline="0" dirty="0" smtClean="0">
              <a:ea typeface="ＭＳ Ｐゴシック" pitchFamily="34" charset="-128"/>
            </a:endParaRPr>
          </a:p>
          <a:p>
            <a:r>
              <a:rPr lang="en-GB" altLang="en-US" baseline="0" dirty="0" smtClean="0">
                <a:ea typeface="ＭＳ Ｐゴシック" pitchFamily="34" charset="-128"/>
              </a:rPr>
              <a:t>Collate responses on flipchart paper.</a:t>
            </a:r>
          </a:p>
          <a:p>
            <a:endParaRPr lang="en-GB" altLang="en-US" baseline="0" dirty="0" smtClean="0">
              <a:ea typeface="ＭＳ Ｐゴシック" pitchFamily="34" charset="-128"/>
            </a:endParaRPr>
          </a:p>
          <a:p>
            <a:r>
              <a:rPr lang="en-GB" altLang="en-US" baseline="0" dirty="0" smtClean="0">
                <a:ea typeface="ＭＳ Ｐゴシック" pitchFamily="34" charset="-128"/>
              </a:rPr>
              <a:t>Answers on the next slide.</a:t>
            </a:r>
            <a:endParaRPr lang="en-GB" altLang="en-US" dirty="0"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charset="0"/>
                <a:ea typeface="ＭＳ Ｐゴシック" pitchFamily="34" charset="-128"/>
              </a:defRPr>
            </a:lvl1pPr>
            <a:lvl2pPr marL="698819" indent="-268776">
              <a:defRPr i="1">
                <a:solidFill>
                  <a:schemeClr val="tx1"/>
                </a:solidFill>
                <a:latin typeface="Arial" charset="0"/>
                <a:ea typeface="ＭＳ Ｐゴシック" pitchFamily="34" charset="-128"/>
              </a:defRPr>
            </a:lvl2pPr>
            <a:lvl3pPr marL="1075106" indent="-215021">
              <a:defRPr i="1">
                <a:solidFill>
                  <a:schemeClr val="tx1"/>
                </a:solidFill>
                <a:latin typeface="Arial" charset="0"/>
                <a:ea typeface="ＭＳ Ｐゴシック" pitchFamily="34" charset="-128"/>
              </a:defRPr>
            </a:lvl3pPr>
            <a:lvl4pPr marL="1505148" indent="-215021">
              <a:defRPr i="1">
                <a:solidFill>
                  <a:schemeClr val="tx1"/>
                </a:solidFill>
                <a:latin typeface="Arial" charset="0"/>
                <a:ea typeface="ＭＳ Ｐゴシック" pitchFamily="34" charset="-128"/>
              </a:defRPr>
            </a:lvl4pPr>
            <a:lvl5pPr marL="1935190" indent="-215021">
              <a:defRPr i="1">
                <a:solidFill>
                  <a:schemeClr val="tx1"/>
                </a:solidFill>
                <a:latin typeface="Arial" charset="0"/>
                <a:ea typeface="ＭＳ Ｐゴシック" pitchFamily="34" charset="-128"/>
              </a:defRPr>
            </a:lvl5pPr>
            <a:lvl6pPr marL="2365233" indent="-215021" eaLnBrk="0" fontAlgn="base" hangingPunct="0">
              <a:spcBef>
                <a:spcPct val="0"/>
              </a:spcBef>
              <a:spcAft>
                <a:spcPct val="0"/>
              </a:spcAft>
              <a:defRPr i="1">
                <a:solidFill>
                  <a:schemeClr val="tx1"/>
                </a:solidFill>
                <a:latin typeface="Arial" charset="0"/>
                <a:ea typeface="ＭＳ Ｐゴシック" pitchFamily="34" charset="-128"/>
              </a:defRPr>
            </a:lvl6pPr>
            <a:lvl7pPr marL="2795275" indent="-215021" eaLnBrk="0" fontAlgn="base" hangingPunct="0">
              <a:spcBef>
                <a:spcPct val="0"/>
              </a:spcBef>
              <a:spcAft>
                <a:spcPct val="0"/>
              </a:spcAft>
              <a:defRPr i="1">
                <a:solidFill>
                  <a:schemeClr val="tx1"/>
                </a:solidFill>
                <a:latin typeface="Arial" charset="0"/>
                <a:ea typeface="ＭＳ Ｐゴシック" pitchFamily="34" charset="-128"/>
              </a:defRPr>
            </a:lvl7pPr>
            <a:lvl8pPr marL="3225317" indent="-215021" eaLnBrk="0" fontAlgn="base" hangingPunct="0">
              <a:spcBef>
                <a:spcPct val="0"/>
              </a:spcBef>
              <a:spcAft>
                <a:spcPct val="0"/>
              </a:spcAft>
              <a:defRPr i="1">
                <a:solidFill>
                  <a:schemeClr val="tx1"/>
                </a:solidFill>
                <a:latin typeface="Arial" charset="0"/>
                <a:ea typeface="ＭＳ Ｐゴシック" pitchFamily="34" charset="-128"/>
              </a:defRPr>
            </a:lvl8pPr>
            <a:lvl9pPr marL="3655360" indent="-215021" eaLnBrk="0" fontAlgn="base" hangingPunct="0">
              <a:spcBef>
                <a:spcPct val="0"/>
              </a:spcBef>
              <a:spcAft>
                <a:spcPct val="0"/>
              </a:spcAft>
              <a:defRPr i="1">
                <a:solidFill>
                  <a:schemeClr val="tx1"/>
                </a:solidFill>
                <a:latin typeface="Arial" charset="0"/>
                <a:ea typeface="ＭＳ Ｐゴシック" pitchFamily="34" charset="-128"/>
              </a:defRPr>
            </a:lvl9pPr>
          </a:lstStyle>
          <a:p>
            <a:fld id="{7C934C68-E3EA-4069-AE95-8042E4BA9C58}" type="slidenum">
              <a:rPr lang="en-GB" altLang="en-US" i="0" smtClean="0"/>
              <a:pPr/>
              <a:t>12</a:t>
            </a:fld>
            <a:endParaRPr lang="en-GB" altLang="en-US" i="0" dirty="0" smtClean="0"/>
          </a:p>
        </p:txBody>
      </p:sp>
      <p:sp>
        <p:nvSpPr>
          <p:cNvPr id="108547" name="Rectangle 2"/>
          <p:cNvSpPr>
            <a:spLocks noGrp="1" noRot="1" noChangeAspect="1" noChangeArrowheads="1" noTextEdit="1"/>
          </p:cNvSpPr>
          <p:nvPr>
            <p:ph type="sldImg"/>
          </p:nvPr>
        </p:nvSpPr>
        <p:spPr>
          <a:xfrm>
            <a:off x="1189038" y="698500"/>
            <a:ext cx="4632325" cy="3484563"/>
          </a:xfrm>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ea typeface="ＭＳ Ｐゴシック" pitchFamily="34" charset="-128"/>
              </a:rPr>
              <a:t>Read through the slide and feedback the core elements of a wellbeing assessment.</a:t>
            </a:r>
          </a:p>
          <a:p>
            <a:endParaRPr lang="en-GB" altLang="en-US" dirty="0"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698500"/>
            <a:ext cx="4632325" cy="3484563"/>
          </a:xfrm>
        </p:spPr>
      </p:sp>
      <p:sp>
        <p:nvSpPr>
          <p:cNvPr id="3" name="Notes Placeholder 2"/>
          <p:cNvSpPr>
            <a:spLocks noGrp="1"/>
          </p:cNvSpPr>
          <p:nvPr>
            <p:ph type="body" idx="1"/>
          </p:nvPr>
        </p:nvSpPr>
        <p:spPr/>
        <p:txBody>
          <a:bodyPr/>
          <a:lstStyle/>
          <a:p>
            <a:r>
              <a:rPr lang="en-GB" dirty="0" smtClean="0">
                <a:effectLst/>
              </a:rPr>
              <a:t>When assessment, planning and action are needed, practitioners can draw on the </a:t>
            </a:r>
            <a:r>
              <a:rPr lang="en-GB" i="1" dirty="0" smtClean="0">
                <a:effectLst/>
              </a:rPr>
              <a:t>Getting it right for every child</a:t>
            </a:r>
            <a:r>
              <a:rPr lang="en-GB" dirty="0" smtClean="0">
                <a:effectLst/>
              </a:rPr>
              <a:t> National Practice Model, which can be used in a single or multi-agency context, and:</a:t>
            </a:r>
          </a:p>
          <a:p>
            <a:pPr marL="171450" indent="-171450">
              <a:buFont typeface="Arial" panose="020B0604020202020204" pitchFamily="34" charset="0"/>
              <a:buChar char="•"/>
            </a:pPr>
            <a:r>
              <a:rPr lang="en-GB" dirty="0" smtClean="0">
                <a:effectLst/>
              </a:rPr>
              <a:t>provides a framework for practitioners and agencies to structure and analyse information consistently so as to understand a child or young person’s needs, the strengths and pressures on them, and consider what support they might need</a:t>
            </a:r>
          </a:p>
          <a:p>
            <a:pPr marL="171450" indent="-171450">
              <a:buFont typeface="Arial" panose="020B0604020202020204" pitchFamily="34" charset="0"/>
              <a:buChar char="•"/>
            </a:pPr>
            <a:r>
              <a:rPr lang="en-GB" dirty="0" smtClean="0">
                <a:effectLst/>
              </a:rPr>
              <a:t>defines needs and risks as two sides of the same coin. It promotes the participation of children, young people and their families in gathering information and making decisions as central to assessing, planning and taking action</a:t>
            </a:r>
          </a:p>
          <a:p>
            <a:pPr marL="171450" indent="-171450">
              <a:buFont typeface="Arial" panose="020B0604020202020204" pitchFamily="34" charset="0"/>
              <a:buChar char="•"/>
            </a:pPr>
            <a:r>
              <a:rPr lang="en-GB" dirty="0" smtClean="0">
                <a:effectLst/>
              </a:rPr>
              <a:t>provides a shared understanding of a child or young person’s needs by identifying concerns that may need to be addressed.</a:t>
            </a:r>
            <a:br>
              <a:rPr lang="en-GB" dirty="0" smtClean="0">
                <a:effectLst/>
              </a:rPr>
            </a:br>
            <a:endParaRPr lang="en-GB" dirty="0" smtClean="0">
              <a:effectLst/>
            </a:endParaRPr>
          </a:p>
          <a:p>
            <a:r>
              <a:rPr lang="en-GB" dirty="0" smtClean="0">
                <a:effectLst/>
              </a:rPr>
              <a:t>The National Practice Model is a dynamic and evolving process of assessment, analysis, action and review, and a way to identify outcomes and solutions for individual children or young people. It allows practitioners to meet the </a:t>
            </a:r>
            <a:r>
              <a:rPr lang="en-GB" i="1" dirty="0" smtClean="0">
                <a:effectLst/>
              </a:rPr>
              <a:t>Getting it right for every child</a:t>
            </a:r>
            <a:r>
              <a:rPr lang="en-GB" dirty="0" smtClean="0">
                <a:effectLst/>
              </a:rPr>
              <a:t> core values and principles in an </a:t>
            </a:r>
            <a:r>
              <a:rPr lang="en-GB" b="1" dirty="0" smtClean="0">
                <a:effectLst/>
              </a:rPr>
              <a:t>appropriate</a:t>
            </a:r>
            <a:r>
              <a:rPr lang="en-GB" dirty="0" smtClean="0">
                <a:effectLst/>
              </a:rPr>
              <a:t>, </a:t>
            </a:r>
            <a:r>
              <a:rPr lang="en-GB" b="1" dirty="0" smtClean="0">
                <a:effectLst/>
              </a:rPr>
              <a:t>proportionate</a:t>
            </a:r>
            <a:r>
              <a:rPr lang="en-GB" dirty="0" smtClean="0">
                <a:effectLst/>
              </a:rPr>
              <a:t> and </a:t>
            </a:r>
            <a:r>
              <a:rPr lang="en-GB" b="1" dirty="0" smtClean="0">
                <a:effectLst/>
              </a:rPr>
              <a:t>timely</a:t>
            </a:r>
            <a:r>
              <a:rPr lang="en-GB" dirty="0" smtClean="0">
                <a:effectLst/>
              </a:rPr>
              <a:t> way.</a:t>
            </a:r>
            <a:br>
              <a:rPr lang="en-GB" dirty="0" smtClean="0">
                <a:effectLst/>
              </a:rPr>
            </a:br>
            <a:endParaRPr lang="en-GB" dirty="0" smtClean="0">
              <a:effectLst/>
            </a:endParaRPr>
          </a:p>
          <a:p>
            <a:endParaRPr lang="en-GB" baseline="0" dirty="0" smtClean="0"/>
          </a:p>
          <a:p>
            <a:r>
              <a:rPr lang="en-GB" baseline="0" dirty="0" smtClean="0"/>
              <a:t>This training will focus on the 3 areas of :</a:t>
            </a:r>
          </a:p>
          <a:p>
            <a:pPr marL="171450" indent="-171450">
              <a:buFontTx/>
              <a:buChar char="-"/>
            </a:pPr>
            <a:r>
              <a:rPr lang="en-GB" baseline="0" dirty="0" smtClean="0"/>
              <a:t>observing &amp; recording</a:t>
            </a:r>
          </a:p>
          <a:p>
            <a:pPr marL="171450" indent="-171450">
              <a:buFontTx/>
              <a:buChar char="-"/>
            </a:pPr>
            <a:r>
              <a:rPr lang="en-GB" baseline="0" dirty="0" smtClean="0"/>
              <a:t>Gathering Information and Analysis</a:t>
            </a:r>
          </a:p>
          <a:p>
            <a:pPr marL="171450" indent="-171450">
              <a:buFontTx/>
              <a:buChar char="-"/>
            </a:pPr>
            <a:r>
              <a:rPr lang="en-GB" baseline="0" dirty="0" smtClean="0"/>
              <a:t>Planning Action and Review</a:t>
            </a:r>
            <a:endParaRPr lang="en-GB" dirty="0"/>
          </a:p>
        </p:txBody>
      </p:sp>
      <p:sp>
        <p:nvSpPr>
          <p:cNvPr id="4" name="Slide Number Placeholder 3"/>
          <p:cNvSpPr>
            <a:spLocks noGrp="1"/>
          </p:cNvSpPr>
          <p:nvPr>
            <p:ph type="sldNum" sz="quarter" idx="10"/>
          </p:nvPr>
        </p:nvSpPr>
        <p:spPr/>
        <p:txBody>
          <a:bodyPr/>
          <a:lstStyle/>
          <a:p>
            <a:fld id="{F1F110C5-4CCE-4167-ADE7-90E5C1320F1C}" type="slidenum">
              <a:rPr lang="en-GB" smtClean="0"/>
              <a:t>13</a:t>
            </a:fld>
            <a:endParaRPr lang="en-GB"/>
          </a:p>
        </p:txBody>
      </p:sp>
    </p:spTree>
    <p:extLst>
      <p:ext uri="{BB962C8B-B14F-4D97-AF65-F5344CB8AC3E}">
        <p14:creationId xmlns:p14="http://schemas.microsoft.com/office/powerpoint/2010/main" val="1460306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698500"/>
            <a:ext cx="4632325" cy="3484563"/>
          </a:xfrm>
        </p:spPr>
      </p:sp>
      <p:sp>
        <p:nvSpPr>
          <p:cNvPr id="3" name="Notes Placeholder 2"/>
          <p:cNvSpPr>
            <a:spLocks noGrp="1"/>
          </p:cNvSpPr>
          <p:nvPr>
            <p:ph type="body" idx="1"/>
          </p:nvPr>
        </p:nvSpPr>
        <p:spPr/>
        <p:txBody>
          <a:bodyPr/>
          <a:lstStyle/>
          <a:p>
            <a:r>
              <a:rPr lang="en-GB" b="0" u="none" dirty="0" smtClean="0"/>
              <a:t>The</a:t>
            </a:r>
            <a:r>
              <a:rPr lang="en-GB" b="0" u="none" baseline="0" dirty="0" smtClean="0"/>
              <a:t> Wellbeing wheel helps us to move towards using wellbeing as the structure for organising what we know about a child/family.</a:t>
            </a:r>
            <a:br>
              <a:rPr lang="en-GB" b="0" u="none" baseline="0" dirty="0" smtClean="0"/>
            </a:br>
            <a:endParaRPr lang="en-GB" b="0" u="none" baseline="0" dirty="0" smtClean="0"/>
          </a:p>
          <a:p>
            <a:r>
              <a:rPr lang="en-GB" b="0" i="0" u="none" baseline="0" dirty="0" smtClean="0">
                <a:solidFill>
                  <a:schemeClr val="tx1"/>
                </a:solidFill>
              </a:rPr>
              <a:t>Refer to description of wellbeing indicators in the Workbook p8-10 – Wellbeing Indicators and Wellbeing Indicator Prompts</a:t>
            </a:r>
          </a:p>
        </p:txBody>
      </p:sp>
      <p:sp>
        <p:nvSpPr>
          <p:cNvPr id="4" name="Slide Number Placeholder 3"/>
          <p:cNvSpPr>
            <a:spLocks noGrp="1"/>
          </p:cNvSpPr>
          <p:nvPr>
            <p:ph type="sldNum" sz="quarter" idx="10"/>
          </p:nvPr>
        </p:nvSpPr>
        <p:spPr/>
        <p:txBody>
          <a:bodyPr/>
          <a:lstStyle/>
          <a:p>
            <a:fld id="{F1F110C5-4CCE-4167-ADE7-90E5C1320F1C}" type="slidenum">
              <a:rPr lang="en-GB" smtClean="0"/>
              <a:t>14</a:t>
            </a:fld>
            <a:endParaRPr lang="en-GB"/>
          </a:p>
        </p:txBody>
      </p:sp>
    </p:spTree>
    <p:extLst>
      <p:ext uri="{BB962C8B-B14F-4D97-AF65-F5344CB8AC3E}">
        <p14:creationId xmlns:p14="http://schemas.microsoft.com/office/powerpoint/2010/main" val="290761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698500"/>
            <a:ext cx="4632325" cy="3484563"/>
          </a:xfrm>
        </p:spPr>
      </p:sp>
      <p:sp>
        <p:nvSpPr>
          <p:cNvPr id="3" name="Notes Placeholder 2"/>
          <p:cNvSpPr>
            <a:spLocks noGrp="1"/>
          </p:cNvSpPr>
          <p:nvPr>
            <p:ph type="body" idx="1"/>
          </p:nvPr>
        </p:nvSpPr>
        <p:spPr/>
        <p:txBody>
          <a:bodyPr/>
          <a:lstStyle/>
          <a:p>
            <a:pPr marL="0" marR="0" indent="0" algn="l" defTabSz="914391" rtl="0" eaLnBrk="1" fontAlgn="auto" latinLnBrk="0" hangingPunct="1">
              <a:lnSpc>
                <a:spcPct val="100000"/>
              </a:lnSpc>
              <a:spcBef>
                <a:spcPts val="0"/>
              </a:spcBef>
              <a:spcAft>
                <a:spcPts val="0"/>
              </a:spcAft>
              <a:buClrTx/>
              <a:buSzTx/>
              <a:buFontTx/>
              <a:buNone/>
              <a:tabLst/>
              <a:defRPr/>
            </a:pPr>
            <a:r>
              <a:rPr lang="en-GB" b="0" baseline="0" dirty="0" smtClean="0"/>
              <a:t>Carousel activity in 4 groups of 5.  2 groups start with ‘universal’.  Other 2 groups start with ‘enhanced universal’.   Each group records on flipchart and swap to next group.</a:t>
            </a:r>
            <a:br>
              <a:rPr lang="en-GB" b="0" baseline="0" dirty="0" smtClean="0"/>
            </a:br>
            <a:endParaRPr lang="en-GB" b="0" baseline="0" dirty="0" smtClean="0"/>
          </a:p>
          <a:p>
            <a:pPr marL="0" marR="0" indent="0" algn="l" defTabSz="914391" rtl="0" eaLnBrk="1" fontAlgn="auto" latinLnBrk="0" hangingPunct="1">
              <a:lnSpc>
                <a:spcPct val="100000"/>
              </a:lnSpc>
              <a:spcBef>
                <a:spcPts val="0"/>
              </a:spcBef>
              <a:spcAft>
                <a:spcPts val="0"/>
              </a:spcAft>
              <a:buClrTx/>
              <a:buSzTx/>
              <a:buFontTx/>
              <a:buNone/>
              <a:tabLst/>
              <a:defRPr/>
            </a:pPr>
            <a:r>
              <a:rPr lang="en-GB" sz="1200" b="0" baseline="0" dirty="0" smtClean="0"/>
              <a:t>Examples:</a:t>
            </a:r>
            <a:br>
              <a:rPr lang="en-GB" sz="1200" b="0" baseline="0" dirty="0" smtClean="0"/>
            </a:br>
            <a:r>
              <a:rPr lang="en-GB" sz="1200" b="0" baseline="0" dirty="0" smtClean="0"/>
              <a:t>Universal</a:t>
            </a:r>
          </a:p>
          <a:p>
            <a:pPr marL="171450" marR="0" indent="-171450" algn="l" defTabSz="9143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t>Pupil</a:t>
            </a:r>
            <a:r>
              <a:rPr lang="en-GB" sz="1200" baseline="0" dirty="0" smtClean="0"/>
              <a:t> wellbeing questionnaires</a:t>
            </a:r>
          </a:p>
          <a:p>
            <a:pPr marL="171450" marR="0" indent="-171450" algn="l" defTabSz="9143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t>format for recording concerns at class level; general</a:t>
            </a:r>
            <a:r>
              <a:rPr lang="en-GB" sz="1200" baseline="0" dirty="0" smtClean="0"/>
              <a:t> class information including social interactions; friendships; engagement with learning and play </a:t>
            </a:r>
            <a:r>
              <a:rPr lang="en-GB" sz="1200" baseline="0" dirty="0" err="1" smtClean="0"/>
              <a:t>etc</a:t>
            </a:r>
            <a:r>
              <a:rPr lang="en-GB" sz="1200" baseline="0" dirty="0" smtClean="0"/>
              <a:t/>
            </a:r>
            <a:br>
              <a:rPr lang="en-GB" sz="1200" baseline="0" dirty="0" smtClean="0"/>
            </a:br>
            <a:endParaRPr lang="en-GB" sz="1200" baseline="0" dirty="0" smtClean="0"/>
          </a:p>
          <a:p>
            <a:pPr marL="0" marR="0" indent="0" algn="l" defTabSz="914391"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aseline="0" dirty="0" smtClean="0"/>
              <a:t>Enhanced Universal</a:t>
            </a:r>
          </a:p>
          <a:p>
            <a:pPr marL="171450" marR="0" indent="-171450" algn="l" defTabSz="9143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More focussed observation on a area of concern</a:t>
            </a:r>
          </a:p>
          <a:p>
            <a:pPr marL="171450" marR="0" indent="-171450" algn="l" defTabSz="9143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Chronology; SEEMIS record; Wellbeing Assessment paperwork</a:t>
            </a:r>
          </a:p>
          <a:p>
            <a:pPr marL="171450" marR="0" indent="-171450" algn="l" defTabSz="9143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Pupil voice; parent/carer voice</a:t>
            </a:r>
          </a:p>
          <a:p>
            <a:pPr marL="171450" marR="0" indent="-171450" algn="l" defTabSz="91439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baseline="0" dirty="0" smtClean="0"/>
          </a:p>
          <a:p>
            <a:pPr marL="0" marR="0" indent="0" algn="l" defTabSz="914391"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baseline="0" dirty="0" smtClean="0"/>
              <a:t>Pull activity together by taking feedback from groups. </a:t>
            </a:r>
            <a:br>
              <a:rPr lang="en-GB" b="0" baseline="0" dirty="0" smtClean="0"/>
            </a:br>
            <a:endParaRPr lang="en-GB" b="0" baseline="0" dirty="0" smtClean="0"/>
          </a:p>
        </p:txBody>
      </p:sp>
      <p:sp>
        <p:nvSpPr>
          <p:cNvPr id="4" name="Slide Number Placeholder 3"/>
          <p:cNvSpPr>
            <a:spLocks noGrp="1"/>
          </p:cNvSpPr>
          <p:nvPr>
            <p:ph type="sldNum" sz="quarter" idx="10"/>
          </p:nvPr>
        </p:nvSpPr>
        <p:spPr/>
        <p:txBody>
          <a:bodyPr/>
          <a:lstStyle/>
          <a:p>
            <a:fld id="{F1F110C5-4CCE-4167-ADE7-90E5C1320F1C}" type="slidenum">
              <a:rPr lang="en-GB" smtClean="0"/>
              <a:t>15</a:t>
            </a:fld>
            <a:endParaRPr lang="en-GB"/>
          </a:p>
        </p:txBody>
      </p:sp>
    </p:spTree>
    <p:extLst>
      <p:ext uri="{BB962C8B-B14F-4D97-AF65-F5344CB8AC3E}">
        <p14:creationId xmlns:p14="http://schemas.microsoft.com/office/powerpoint/2010/main" val="1731916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a:t>
            </a:r>
            <a:r>
              <a:rPr lang="en-GB" baseline="0" dirty="0" smtClean="0"/>
              <a:t> are the key questions every agency/practitioner should be asking before and during a wellbeing assessment – even in the early stages (Universal and enhanced universal) of observing and recording.</a:t>
            </a:r>
          </a:p>
          <a:p>
            <a:r>
              <a:rPr lang="en-GB" baseline="0" dirty="0" smtClean="0"/>
              <a:t>This can help to pull together to pull your conclusions and recommendations on page 3 of the wellbeing assessment.</a:t>
            </a:r>
            <a:endParaRPr lang="en-GB" dirty="0"/>
          </a:p>
        </p:txBody>
      </p:sp>
      <p:sp>
        <p:nvSpPr>
          <p:cNvPr id="4" name="Slide Number Placeholder 3"/>
          <p:cNvSpPr>
            <a:spLocks noGrp="1"/>
          </p:cNvSpPr>
          <p:nvPr>
            <p:ph type="sldNum" sz="quarter" idx="10"/>
          </p:nvPr>
        </p:nvSpPr>
        <p:spPr/>
        <p:txBody>
          <a:bodyPr/>
          <a:lstStyle/>
          <a:p>
            <a:fld id="{F1F110C5-4CCE-4167-ADE7-90E5C1320F1C}" type="slidenum">
              <a:rPr lang="en-GB" smtClean="0"/>
              <a:t>16</a:t>
            </a:fld>
            <a:endParaRPr lang="en-GB"/>
          </a:p>
        </p:txBody>
      </p:sp>
    </p:spTree>
    <p:extLst>
      <p:ext uri="{BB962C8B-B14F-4D97-AF65-F5344CB8AC3E}">
        <p14:creationId xmlns:p14="http://schemas.microsoft.com/office/powerpoint/2010/main" val="1549311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698500"/>
            <a:ext cx="4632325" cy="3484563"/>
          </a:xfrm>
        </p:spPr>
      </p:sp>
      <p:sp>
        <p:nvSpPr>
          <p:cNvPr id="3" name="Notes Placeholder 2"/>
          <p:cNvSpPr>
            <a:spLocks noGrp="1"/>
          </p:cNvSpPr>
          <p:nvPr>
            <p:ph type="body" idx="1"/>
          </p:nvPr>
        </p:nvSpPr>
        <p:spPr/>
        <p:txBody>
          <a:bodyPr/>
          <a:lstStyle/>
          <a:p>
            <a:r>
              <a:rPr lang="en-GB" b="0" dirty="0" smtClean="0"/>
              <a:t>The bulk of the information gathered at this stage,</a:t>
            </a:r>
            <a:r>
              <a:rPr lang="en-GB" b="0" baseline="0" dirty="0" smtClean="0"/>
              <a:t> </a:t>
            </a:r>
            <a:r>
              <a:rPr lang="en-GB" b="0" dirty="0" smtClean="0"/>
              <a:t>will be the assessment information gathered from school staff – using the observations and</a:t>
            </a:r>
            <a:r>
              <a:rPr lang="en-GB" b="0" baseline="0" dirty="0" smtClean="0"/>
              <a:t> methods for gathering and recording information from universal and enhanced universal which we have just discussed.</a:t>
            </a:r>
            <a:endParaRPr lang="en-GB" b="0" dirty="0" smtClean="0"/>
          </a:p>
          <a:p>
            <a:endParaRPr lang="en-GB" b="0" dirty="0" smtClean="0"/>
          </a:p>
          <a:p>
            <a:r>
              <a:rPr lang="en-GB" b="0" dirty="0" smtClean="0"/>
              <a:t>In pulling together</a:t>
            </a:r>
            <a:r>
              <a:rPr lang="en-GB" b="0" baseline="0" dirty="0" smtClean="0"/>
              <a:t> all the conclusions and recommendations (page 3 wellbeing assessment) we need to gather assessment information from a variety of contexts including the voice of the child/</a:t>
            </a:r>
            <a:r>
              <a:rPr lang="en-GB" b="0" baseline="0" dirty="0" err="1" smtClean="0"/>
              <a:t>yp</a:t>
            </a:r>
            <a:r>
              <a:rPr lang="en-GB" b="0" baseline="0" dirty="0" smtClean="0"/>
              <a:t> and parent/carer</a:t>
            </a:r>
            <a:endParaRPr lang="en-GB" b="0" dirty="0" smtClean="0"/>
          </a:p>
          <a:p>
            <a:r>
              <a:rPr lang="en-GB" b="0" baseline="0" dirty="0" smtClean="0"/>
              <a:t/>
            </a:r>
            <a:br>
              <a:rPr lang="en-GB" b="0" baseline="0" dirty="0" smtClean="0"/>
            </a:br>
            <a:r>
              <a:rPr lang="en-GB" b="0" baseline="0" dirty="0" smtClean="0"/>
              <a:t>Take copies for each group of:</a:t>
            </a:r>
          </a:p>
          <a:p>
            <a:pPr marL="161266" indent="-161266">
              <a:buFont typeface="Arial" panose="020B0604020202020204" pitchFamily="34" charset="0"/>
              <a:buChar char="•"/>
            </a:pPr>
            <a:r>
              <a:rPr lang="en-GB" b="0" baseline="0" dirty="0" smtClean="0"/>
              <a:t>‘What I think’ tool for EYs, PS and Secondary</a:t>
            </a:r>
          </a:p>
          <a:p>
            <a:pPr marL="161266" indent="-161266">
              <a:buFont typeface="Arial" panose="020B0604020202020204" pitchFamily="34" charset="0"/>
              <a:buChar char="•"/>
            </a:pPr>
            <a:r>
              <a:rPr lang="en-GB" b="0" baseline="0" dirty="0" smtClean="0"/>
              <a:t>Wellbeing Web; children and young people prompts; parent/carer prompts</a:t>
            </a:r>
          </a:p>
          <a:p>
            <a:pPr marL="161266" indent="-161266">
              <a:buFont typeface="Arial" panose="020B0604020202020204" pitchFamily="34" charset="0"/>
              <a:buChar char="•"/>
            </a:pPr>
            <a:r>
              <a:rPr lang="en-GB" b="0" baseline="0" dirty="0" smtClean="0"/>
              <a:t>Nurturing Me</a:t>
            </a:r>
          </a:p>
          <a:p>
            <a:pPr marL="161266" indent="-161266">
              <a:buFont typeface="Arial" panose="020B0604020202020204" pitchFamily="34" charset="0"/>
              <a:buChar char="•"/>
            </a:pPr>
            <a:endParaRPr lang="en-GB" b="0" baseline="0" dirty="0" smtClean="0"/>
          </a:p>
          <a:p>
            <a:pPr marL="0" indent="0">
              <a:buFont typeface="Arial" panose="020B0604020202020204" pitchFamily="34" charset="0"/>
              <a:buNone/>
            </a:pPr>
            <a:r>
              <a:rPr lang="en-GB" b="0" baseline="0" dirty="0" smtClean="0"/>
              <a:t>If you have time, ask groups to review one tool each and feedback to whole group.</a:t>
            </a:r>
          </a:p>
          <a:p>
            <a:pPr marL="0" indent="0">
              <a:buFont typeface="Arial" panose="020B0604020202020204" pitchFamily="34" charset="0"/>
              <a:buNone/>
            </a:pPr>
            <a:endParaRPr lang="en-GB" b="0" baseline="0" dirty="0" smtClean="0"/>
          </a:p>
          <a:p>
            <a:pPr marL="0" indent="0">
              <a:buFont typeface="Arial" panose="020B0604020202020204" pitchFamily="34" charset="0"/>
              <a:buNone/>
            </a:pPr>
            <a:r>
              <a:rPr lang="en-GB" b="0" baseline="0" dirty="0" smtClean="0"/>
              <a:t>Provide time for groups to look at other tools.</a:t>
            </a:r>
            <a:br>
              <a:rPr lang="en-GB" b="0" baseline="0" dirty="0" smtClean="0"/>
            </a:br>
            <a:endParaRPr lang="en-GB" b="0" dirty="0"/>
          </a:p>
        </p:txBody>
      </p:sp>
      <p:sp>
        <p:nvSpPr>
          <p:cNvPr id="4" name="Slide Number Placeholder 3"/>
          <p:cNvSpPr>
            <a:spLocks noGrp="1"/>
          </p:cNvSpPr>
          <p:nvPr>
            <p:ph type="sldNum" sz="quarter" idx="10"/>
          </p:nvPr>
        </p:nvSpPr>
        <p:spPr/>
        <p:txBody>
          <a:bodyPr/>
          <a:lstStyle/>
          <a:p>
            <a:fld id="{F1F110C5-4CCE-4167-ADE7-90E5C1320F1C}" type="slidenum">
              <a:rPr lang="en-GB" smtClean="0"/>
              <a:t>17</a:t>
            </a:fld>
            <a:endParaRPr lang="en-GB"/>
          </a:p>
        </p:txBody>
      </p:sp>
    </p:spTree>
    <p:extLst>
      <p:ext uri="{BB962C8B-B14F-4D97-AF65-F5344CB8AC3E}">
        <p14:creationId xmlns:p14="http://schemas.microsoft.com/office/powerpoint/2010/main" val="1731916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698500"/>
            <a:ext cx="4632325" cy="3484563"/>
          </a:xfrm>
        </p:spPr>
      </p:sp>
      <p:sp>
        <p:nvSpPr>
          <p:cNvPr id="3" name="Notes Placeholder 2"/>
          <p:cNvSpPr>
            <a:spLocks noGrp="1"/>
          </p:cNvSpPr>
          <p:nvPr>
            <p:ph type="body" idx="1"/>
          </p:nvPr>
        </p:nvSpPr>
        <p:spPr/>
        <p:txBody>
          <a:bodyPr/>
          <a:lstStyle/>
          <a:p>
            <a:r>
              <a:rPr lang="en-GB" b="0" u="none" dirty="0" smtClean="0"/>
              <a:t>Allow 20-30 minutes for this activity.</a:t>
            </a:r>
          </a:p>
          <a:p>
            <a:endParaRPr lang="en-GB" b="0" u="none" dirty="0" smtClean="0"/>
          </a:p>
          <a:p>
            <a:r>
              <a:rPr lang="en-GB" b="0" u="none" dirty="0" smtClean="0"/>
              <a:t>Make sure you have a large wellbeing wheel at the centre of each group.</a:t>
            </a:r>
          </a:p>
          <a:p>
            <a:endParaRPr lang="en-GB" b="0" u="none" dirty="0" smtClean="0"/>
          </a:p>
          <a:p>
            <a:r>
              <a:rPr lang="en-GB" b="0" u="none" dirty="0" smtClean="0"/>
              <a:t>The</a:t>
            </a:r>
            <a:r>
              <a:rPr lang="en-GB" b="0" u="none" baseline="0" dirty="0" smtClean="0"/>
              <a:t> Wellbeing wheel helps us to move towards using wellbeing as the structure for organising what we know about a child/family.</a:t>
            </a:r>
          </a:p>
          <a:p>
            <a:r>
              <a:rPr lang="en-GB" b="0" u="none" baseline="0" dirty="0" smtClean="0"/>
              <a:t/>
            </a:r>
            <a:br>
              <a:rPr lang="en-GB" b="0" u="none" baseline="0" dirty="0" smtClean="0"/>
            </a:br>
            <a:r>
              <a:rPr lang="en-GB" b="0" u="none" baseline="0" dirty="0" smtClean="0"/>
              <a:t>Direct the group to their Book of forms– refer to </a:t>
            </a:r>
            <a:r>
              <a:rPr lang="en-GB" b="0" i="0" u="none" baseline="0" dirty="0" smtClean="0"/>
              <a:t>the wellbeing assessment guidance notes and exemplars.</a:t>
            </a:r>
          </a:p>
          <a:p>
            <a:endParaRPr lang="en-GB" b="0" i="1" u="none" baseline="0" dirty="0" smtClean="0"/>
          </a:p>
          <a:p>
            <a:r>
              <a:rPr lang="en-GB" b="0" u="none" baseline="0" dirty="0" smtClean="0"/>
              <a:t>Note:  ensure that you cover </a:t>
            </a:r>
            <a:r>
              <a:rPr lang="en-GB" b="0" i="1" u="none" baseline="0" dirty="0" smtClean="0"/>
              <a:t>strengths/protective</a:t>
            </a:r>
            <a:r>
              <a:rPr lang="en-GB" b="0" u="none" baseline="0" dirty="0" smtClean="0"/>
              <a:t> factors and </a:t>
            </a:r>
            <a:r>
              <a:rPr lang="en-GB" b="0" i="1" u="none" baseline="0" dirty="0" smtClean="0"/>
              <a:t>developmental needs/challenges.</a:t>
            </a:r>
            <a:r>
              <a:rPr lang="en-GB" b="0" u="none" baseline="0" dirty="0" smtClean="0"/>
              <a:t/>
            </a:r>
            <a:br>
              <a:rPr lang="en-GB" b="0" u="none" baseline="0" dirty="0" smtClean="0"/>
            </a:br>
            <a:r>
              <a:rPr lang="en-GB" b="0" u="none" baseline="0" dirty="0" smtClean="0">
                <a:solidFill>
                  <a:srgbClr val="FF0000"/>
                </a:solidFill>
              </a:rPr>
              <a:t/>
            </a:r>
            <a:br>
              <a:rPr lang="en-GB" b="0" u="none" baseline="0" dirty="0" smtClean="0">
                <a:solidFill>
                  <a:srgbClr val="FF0000"/>
                </a:solidFill>
              </a:rPr>
            </a:br>
            <a:r>
              <a:rPr lang="en-GB" sz="3200" b="0" u="none" baseline="0" dirty="0" smtClean="0">
                <a:solidFill>
                  <a:srgbClr val="FF0000"/>
                </a:solidFill>
              </a:rPr>
              <a:t/>
            </a:r>
            <a:br>
              <a:rPr lang="en-GB" sz="3200" b="0" u="none" baseline="0" dirty="0" smtClean="0">
                <a:solidFill>
                  <a:srgbClr val="FF0000"/>
                </a:solidFill>
              </a:rPr>
            </a:br>
            <a:endParaRPr lang="en-GB" sz="3200" b="0" u="none" baseline="0" dirty="0" smtClean="0">
              <a:solidFill>
                <a:srgbClr val="FF0000"/>
              </a:solidFill>
            </a:endParaRPr>
          </a:p>
        </p:txBody>
      </p:sp>
      <p:sp>
        <p:nvSpPr>
          <p:cNvPr id="4" name="Slide Number Placeholder 3"/>
          <p:cNvSpPr>
            <a:spLocks noGrp="1"/>
          </p:cNvSpPr>
          <p:nvPr>
            <p:ph type="sldNum" sz="quarter" idx="10"/>
          </p:nvPr>
        </p:nvSpPr>
        <p:spPr/>
        <p:txBody>
          <a:bodyPr/>
          <a:lstStyle/>
          <a:p>
            <a:fld id="{F1F110C5-4CCE-4167-ADE7-90E5C1320F1C}" type="slidenum">
              <a:rPr lang="en-GB" smtClean="0"/>
              <a:t>18</a:t>
            </a:fld>
            <a:endParaRPr lang="en-GB"/>
          </a:p>
        </p:txBody>
      </p:sp>
    </p:spTree>
    <p:extLst>
      <p:ext uri="{BB962C8B-B14F-4D97-AF65-F5344CB8AC3E}">
        <p14:creationId xmlns:p14="http://schemas.microsoft.com/office/powerpoint/2010/main" val="290761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698500"/>
            <a:ext cx="4632325" cy="3484563"/>
          </a:xfrm>
        </p:spPr>
      </p:sp>
      <p:sp>
        <p:nvSpPr>
          <p:cNvPr id="3" name="Notes Placeholder 2"/>
          <p:cNvSpPr>
            <a:spLocks noGrp="1"/>
          </p:cNvSpPr>
          <p:nvPr>
            <p:ph type="body" idx="1"/>
          </p:nvPr>
        </p:nvSpPr>
        <p:spPr/>
        <p:txBody>
          <a:bodyPr/>
          <a:lstStyle/>
          <a:p>
            <a:pPr marL="0" marR="0" indent="0" algn="l" defTabSz="914391" rtl="0" eaLnBrk="1" fontAlgn="auto" latinLnBrk="0" hangingPunct="1">
              <a:lnSpc>
                <a:spcPct val="100000"/>
              </a:lnSpc>
              <a:spcBef>
                <a:spcPts val="0"/>
              </a:spcBef>
              <a:spcAft>
                <a:spcPts val="0"/>
              </a:spcAft>
              <a:buClrTx/>
              <a:buSzTx/>
              <a:buFontTx/>
              <a:buNone/>
              <a:tabLst/>
              <a:defRPr/>
            </a:pPr>
            <a:r>
              <a:rPr lang="en-GB" sz="1200" dirty="0" smtClean="0"/>
              <a:t>Ask participants to be prepared to feedback at the next workshop:</a:t>
            </a:r>
          </a:p>
          <a:p>
            <a:pPr marL="171450" marR="0" indent="-171450" algn="l" defTabSz="914391" rtl="0" eaLnBrk="1" fontAlgn="auto" latinLnBrk="0" hangingPunct="1">
              <a:lnSpc>
                <a:spcPct val="100000"/>
              </a:lnSpc>
              <a:spcBef>
                <a:spcPts val="0"/>
              </a:spcBef>
              <a:spcAft>
                <a:spcPts val="0"/>
              </a:spcAft>
              <a:buClrTx/>
              <a:buSzTx/>
              <a:buFontTx/>
              <a:buChar char="-"/>
              <a:tabLst/>
              <a:defRPr/>
            </a:pPr>
            <a:r>
              <a:rPr lang="en-GB" sz="1200" b="0" i="1" u="none" baseline="0" dirty="0" smtClean="0">
                <a:solidFill>
                  <a:schemeClr val="tx1"/>
                </a:solidFill>
              </a:rPr>
              <a:t>What went well</a:t>
            </a:r>
          </a:p>
          <a:p>
            <a:pPr marL="171450" marR="0" indent="-171450" algn="l" defTabSz="914391" rtl="0" eaLnBrk="1" fontAlgn="auto" latinLnBrk="0" hangingPunct="1">
              <a:lnSpc>
                <a:spcPct val="100000"/>
              </a:lnSpc>
              <a:spcBef>
                <a:spcPts val="0"/>
              </a:spcBef>
              <a:spcAft>
                <a:spcPts val="0"/>
              </a:spcAft>
              <a:buClrTx/>
              <a:buSzTx/>
              <a:buFontTx/>
              <a:buChar char="-"/>
              <a:tabLst/>
              <a:defRPr/>
            </a:pPr>
            <a:r>
              <a:rPr lang="en-GB" sz="1200" b="0" i="1" u="none" baseline="0" dirty="0" smtClean="0">
                <a:solidFill>
                  <a:schemeClr val="tx1"/>
                </a:solidFill>
              </a:rPr>
              <a:t>What issues were challenging</a:t>
            </a:r>
          </a:p>
        </p:txBody>
      </p:sp>
      <p:sp>
        <p:nvSpPr>
          <p:cNvPr id="4" name="Slide Number Placeholder 3"/>
          <p:cNvSpPr>
            <a:spLocks noGrp="1"/>
          </p:cNvSpPr>
          <p:nvPr>
            <p:ph type="sldNum" sz="quarter" idx="10"/>
          </p:nvPr>
        </p:nvSpPr>
        <p:spPr/>
        <p:txBody>
          <a:bodyPr/>
          <a:lstStyle/>
          <a:p>
            <a:fld id="{F1F110C5-4CCE-4167-ADE7-90E5C1320F1C}" type="slidenum">
              <a:rPr lang="en-GB" smtClean="0"/>
              <a:t>19</a:t>
            </a:fld>
            <a:endParaRPr lang="en-GB"/>
          </a:p>
        </p:txBody>
      </p:sp>
    </p:spTree>
    <p:extLst>
      <p:ext uri="{BB962C8B-B14F-4D97-AF65-F5344CB8AC3E}">
        <p14:creationId xmlns:p14="http://schemas.microsoft.com/office/powerpoint/2010/main" val="290761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698500"/>
            <a:ext cx="4632325" cy="34845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F110C5-4CCE-4167-ADE7-90E5C1320F1C}" type="slidenum">
              <a:rPr lang="en-GB" smtClean="0"/>
              <a:t>2</a:t>
            </a:fld>
            <a:endParaRPr lang="en-GB" dirty="0"/>
          </a:p>
        </p:txBody>
      </p:sp>
    </p:spTree>
    <p:extLst>
      <p:ext uri="{BB962C8B-B14F-4D97-AF65-F5344CB8AC3E}">
        <p14:creationId xmlns:p14="http://schemas.microsoft.com/office/powerpoint/2010/main" val="1308260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F110C5-4CCE-4167-ADE7-90E5C1320F1C}"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2238011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698500"/>
            <a:ext cx="4632325" cy="3484563"/>
          </a:xfrm>
        </p:spPr>
      </p:sp>
      <p:sp>
        <p:nvSpPr>
          <p:cNvPr id="3" name="Notes Placeholder 2"/>
          <p:cNvSpPr>
            <a:spLocks noGrp="1"/>
          </p:cNvSpPr>
          <p:nvPr>
            <p:ph type="body" idx="1"/>
          </p:nvPr>
        </p:nvSpPr>
        <p:spPr/>
        <p:txBody>
          <a:bodyPr/>
          <a:lstStyle/>
          <a:p>
            <a:endParaRPr lang="en-GB" sz="1300" b="1" dirty="0">
              <a:solidFill>
                <a:srgbClr val="FF0000"/>
              </a:solidFill>
            </a:endParaRPr>
          </a:p>
        </p:txBody>
      </p:sp>
      <p:sp>
        <p:nvSpPr>
          <p:cNvPr id="4" name="Slide Number Placeholder 3"/>
          <p:cNvSpPr>
            <a:spLocks noGrp="1"/>
          </p:cNvSpPr>
          <p:nvPr>
            <p:ph type="sldNum" sz="quarter" idx="10"/>
          </p:nvPr>
        </p:nvSpPr>
        <p:spPr/>
        <p:txBody>
          <a:bodyPr/>
          <a:lstStyle/>
          <a:p>
            <a:fld id="{F1F110C5-4CCE-4167-ADE7-90E5C1320F1C}" type="slidenum">
              <a:rPr lang="en-GB" smtClean="0"/>
              <a:t>21</a:t>
            </a:fld>
            <a:endParaRPr lang="en-GB"/>
          </a:p>
        </p:txBody>
      </p:sp>
    </p:spTree>
    <p:extLst>
      <p:ext uri="{BB962C8B-B14F-4D97-AF65-F5344CB8AC3E}">
        <p14:creationId xmlns:p14="http://schemas.microsoft.com/office/powerpoint/2010/main" val="4466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698500"/>
            <a:ext cx="4632325" cy="3484563"/>
          </a:xfrm>
        </p:spPr>
      </p:sp>
      <p:sp>
        <p:nvSpPr>
          <p:cNvPr id="3" name="Notes Placeholder 2"/>
          <p:cNvSpPr>
            <a:spLocks noGrp="1"/>
          </p:cNvSpPr>
          <p:nvPr>
            <p:ph type="body" idx="1"/>
          </p:nvPr>
        </p:nvSpPr>
        <p:spPr/>
        <p:txBody>
          <a:bodyPr/>
          <a:lstStyle/>
          <a:p>
            <a:endParaRPr lang="en-GB" b="0" i="0" u="none" baseline="0" dirty="0" smtClean="0">
              <a:solidFill>
                <a:srgbClr val="FF0000"/>
              </a:solidFill>
            </a:endParaRPr>
          </a:p>
        </p:txBody>
      </p:sp>
      <p:sp>
        <p:nvSpPr>
          <p:cNvPr id="4" name="Slide Number Placeholder 3"/>
          <p:cNvSpPr>
            <a:spLocks noGrp="1"/>
          </p:cNvSpPr>
          <p:nvPr>
            <p:ph type="sldNum" sz="quarter" idx="10"/>
          </p:nvPr>
        </p:nvSpPr>
        <p:spPr/>
        <p:txBody>
          <a:bodyPr/>
          <a:lstStyle/>
          <a:p>
            <a:fld id="{F1F110C5-4CCE-4167-ADE7-90E5C1320F1C}" type="slidenum">
              <a:rPr lang="en-GB" smtClean="0"/>
              <a:t>22</a:t>
            </a:fld>
            <a:endParaRPr lang="en-GB"/>
          </a:p>
        </p:txBody>
      </p:sp>
    </p:spTree>
    <p:extLst>
      <p:ext uri="{BB962C8B-B14F-4D97-AF65-F5344CB8AC3E}">
        <p14:creationId xmlns:p14="http://schemas.microsoft.com/office/powerpoint/2010/main" val="290761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698500"/>
            <a:ext cx="4632325" cy="3484563"/>
          </a:xfrm>
        </p:spPr>
      </p:sp>
      <p:sp>
        <p:nvSpPr>
          <p:cNvPr id="3" name="Notes Placeholder 2"/>
          <p:cNvSpPr>
            <a:spLocks noGrp="1"/>
          </p:cNvSpPr>
          <p:nvPr>
            <p:ph type="body" idx="1"/>
          </p:nvPr>
        </p:nvSpPr>
        <p:spPr/>
        <p:txBody>
          <a:bodyPr/>
          <a:lstStyle/>
          <a:p>
            <a:r>
              <a:rPr lang="en-GB" b="0" i="0" u="none" baseline="0" dirty="0" smtClean="0">
                <a:solidFill>
                  <a:schemeClr val="tx1"/>
                </a:solidFill>
              </a:rPr>
              <a:t>Activity in small groups:</a:t>
            </a:r>
          </a:p>
          <a:p>
            <a:endParaRPr lang="en-GB" b="0" i="0" u="none" baseline="0" dirty="0" smtClean="0">
              <a:solidFill>
                <a:schemeClr val="tx1"/>
              </a:solidFill>
            </a:endParaRPr>
          </a:p>
          <a:p>
            <a:pPr marL="171450" indent="-171450">
              <a:buFont typeface="Arial" panose="020B0604020202020204" pitchFamily="34" charset="0"/>
              <a:buChar char="•"/>
            </a:pPr>
            <a:r>
              <a:rPr lang="en-GB" b="0" i="0" u="none" baseline="0" dirty="0" smtClean="0">
                <a:solidFill>
                  <a:schemeClr val="tx1"/>
                </a:solidFill>
              </a:rPr>
              <a:t>Participants share the wellbeing assessment they have completed since last session. Remember to ensure confidentiality we ask that participants don’t discuss the detail (names </a:t>
            </a:r>
            <a:r>
              <a:rPr lang="en-GB" b="0" i="0" u="none" baseline="0" dirty="0" err="1" smtClean="0">
                <a:solidFill>
                  <a:schemeClr val="tx1"/>
                </a:solidFill>
              </a:rPr>
              <a:t>etc</a:t>
            </a:r>
            <a:r>
              <a:rPr lang="en-GB" b="0" i="0" u="none" baseline="0" dirty="0" smtClean="0">
                <a:solidFill>
                  <a:schemeClr val="tx1"/>
                </a:solidFill>
              </a:rPr>
              <a:t>) of the young person for whom they have completed the wellbeing assessment. </a:t>
            </a:r>
            <a:br>
              <a:rPr lang="en-GB" b="0" i="0" u="none" baseline="0" dirty="0" smtClean="0">
                <a:solidFill>
                  <a:schemeClr val="tx1"/>
                </a:solidFill>
              </a:rPr>
            </a:br>
            <a:r>
              <a:rPr lang="en-GB" b="0" i="0" u="none" baseline="0" dirty="0" smtClean="0">
                <a:solidFill>
                  <a:schemeClr val="tx1"/>
                </a:solidFill>
              </a:rPr>
              <a:t/>
            </a:r>
            <a:br>
              <a:rPr lang="en-GB" b="0" i="0" u="none" baseline="0" dirty="0" smtClean="0">
                <a:solidFill>
                  <a:schemeClr val="tx1"/>
                </a:solidFill>
              </a:rPr>
            </a:br>
            <a:r>
              <a:rPr lang="en-GB" b="0" i="0" u="none" baseline="0" dirty="0" smtClean="0">
                <a:solidFill>
                  <a:schemeClr val="tx1"/>
                </a:solidFill>
              </a:rPr>
              <a:t>Discuss using the following headings: (on Flipchart at each group)</a:t>
            </a:r>
            <a:br>
              <a:rPr lang="en-GB" b="0" i="0" u="none" baseline="0" dirty="0" smtClean="0">
                <a:solidFill>
                  <a:schemeClr val="tx1"/>
                </a:solidFill>
              </a:rPr>
            </a:br>
            <a:r>
              <a:rPr lang="en-GB" b="0" i="0" u="none" baseline="0" dirty="0" smtClean="0">
                <a:solidFill>
                  <a:schemeClr val="tx1"/>
                </a:solidFill>
              </a:rPr>
              <a:t>In undertaking the wellbeing assessment:</a:t>
            </a:r>
            <a:br>
              <a:rPr lang="en-GB" b="0" i="0" u="none" baseline="0" dirty="0" smtClean="0">
                <a:solidFill>
                  <a:schemeClr val="tx1"/>
                </a:solidFill>
              </a:rPr>
            </a:br>
            <a:r>
              <a:rPr lang="en-GB" b="0" i="0" u="none" baseline="0" dirty="0" smtClean="0">
                <a:solidFill>
                  <a:schemeClr val="tx1"/>
                </a:solidFill>
              </a:rPr>
              <a:t>- What went well ?</a:t>
            </a:r>
            <a:br>
              <a:rPr lang="en-GB" b="0" i="0" u="none" baseline="0" dirty="0" smtClean="0">
                <a:solidFill>
                  <a:schemeClr val="tx1"/>
                </a:solidFill>
              </a:rPr>
            </a:br>
            <a:r>
              <a:rPr lang="en-GB" b="0" i="0" u="none" baseline="0" dirty="0" smtClean="0">
                <a:solidFill>
                  <a:schemeClr val="tx1"/>
                </a:solidFill>
              </a:rPr>
              <a:t>- Any challenges/difficulties?  If so, how did you overcome these?</a:t>
            </a:r>
            <a:br>
              <a:rPr lang="en-GB" b="0" i="0" u="none" baseline="0" dirty="0" smtClean="0">
                <a:solidFill>
                  <a:schemeClr val="tx1"/>
                </a:solidFill>
              </a:rPr>
            </a:br>
            <a:r>
              <a:rPr lang="en-GB" b="0" i="0" u="none" baseline="0" dirty="0" smtClean="0">
                <a:solidFill>
                  <a:schemeClr val="tx1"/>
                </a:solidFill>
              </a:rPr>
              <a:t>- What else do you need to know?</a:t>
            </a:r>
          </a:p>
        </p:txBody>
      </p:sp>
      <p:sp>
        <p:nvSpPr>
          <p:cNvPr id="4" name="Slide Number Placeholder 3"/>
          <p:cNvSpPr>
            <a:spLocks noGrp="1"/>
          </p:cNvSpPr>
          <p:nvPr>
            <p:ph type="sldNum" sz="quarter" idx="10"/>
          </p:nvPr>
        </p:nvSpPr>
        <p:spPr/>
        <p:txBody>
          <a:bodyPr/>
          <a:lstStyle/>
          <a:p>
            <a:fld id="{F1F110C5-4CCE-4167-ADE7-90E5C1320F1C}" type="slidenum">
              <a:rPr lang="en-GB" smtClean="0"/>
              <a:t>24</a:t>
            </a:fld>
            <a:endParaRPr lang="en-GB"/>
          </a:p>
        </p:txBody>
      </p:sp>
    </p:spTree>
    <p:extLst>
      <p:ext uri="{BB962C8B-B14F-4D97-AF65-F5344CB8AC3E}">
        <p14:creationId xmlns:p14="http://schemas.microsoft.com/office/powerpoint/2010/main" val="290761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698500"/>
            <a:ext cx="4632325" cy="3484563"/>
          </a:xfrm>
        </p:spPr>
      </p:sp>
      <p:sp>
        <p:nvSpPr>
          <p:cNvPr id="3" name="Notes Placeholder 2"/>
          <p:cNvSpPr>
            <a:spLocks noGrp="1"/>
          </p:cNvSpPr>
          <p:nvPr>
            <p:ph type="body" idx="1"/>
          </p:nvPr>
        </p:nvSpPr>
        <p:spPr/>
        <p:txBody>
          <a:bodyPr/>
          <a:lstStyle/>
          <a:p>
            <a:endParaRPr lang="en-GB" b="0" i="0" u="none" baseline="0" dirty="0" smtClean="0">
              <a:solidFill>
                <a:srgbClr val="FF0000"/>
              </a:solidFill>
            </a:endParaRPr>
          </a:p>
        </p:txBody>
      </p:sp>
      <p:sp>
        <p:nvSpPr>
          <p:cNvPr id="4" name="Slide Number Placeholder 3"/>
          <p:cNvSpPr>
            <a:spLocks noGrp="1"/>
          </p:cNvSpPr>
          <p:nvPr>
            <p:ph type="sldNum" sz="quarter" idx="10"/>
          </p:nvPr>
        </p:nvSpPr>
        <p:spPr/>
        <p:txBody>
          <a:bodyPr/>
          <a:lstStyle/>
          <a:p>
            <a:fld id="{F1F110C5-4CCE-4167-ADE7-90E5C1320F1C}" type="slidenum">
              <a:rPr lang="en-GB" smtClean="0"/>
              <a:t>25</a:t>
            </a:fld>
            <a:endParaRPr lang="en-GB"/>
          </a:p>
        </p:txBody>
      </p:sp>
    </p:spTree>
    <p:extLst>
      <p:ext uri="{BB962C8B-B14F-4D97-AF65-F5344CB8AC3E}">
        <p14:creationId xmlns:p14="http://schemas.microsoft.com/office/powerpoint/2010/main" val="290761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698500"/>
            <a:ext cx="4632325" cy="3484563"/>
          </a:xfrm>
        </p:spPr>
      </p:sp>
      <p:sp>
        <p:nvSpPr>
          <p:cNvPr id="3" name="Notes Placeholder 2"/>
          <p:cNvSpPr>
            <a:spLocks noGrp="1"/>
          </p:cNvSpPr>
          <p:nvPr>
            <p:ph type="body" idx="1"/>
          </p:nvPr>
        </p:nvSpPr>
        <p:spPr/>
        <p:txBody>
          <a:bodyPr/>
          <a:lstStyle/>
          <a:p>
            <a:r>
              <a:rPr lang="en-GB" dirty="0" smtClean="0"/>
              <a:t>Remind</a:t>
            </a:r>
            <a:r>
              <a:rPr lang="en-GB" baseline="0" dirty="0" smtClean="0"/>
              <a:t> participants of the GIRFEC National Practice Model (briefly).</a:t>
            </a:r>
          </a:p>
        </p:txBody>
      </p:sp>
      <p:sp>
        <p:nvSpPr>
          <p:cNvPr id="4" name="Slide Number Placeholder 3"/>
          <p:cNvSpPr>
            <a:spLocks noGrp="1"/>
          </p:cNvSpPr>
          <p:nvPr>
            <p:ph type="sldNum" sz="quarter" idx="10"/>
          </p:nvPr>
        </p:nvSpPr>
        <p:spPr/>
        <p:txBody>
          <a:bodyPr/>
          <a:lstStyle/>
          <a:p>
            <a:fld id="{F1F110C5-4CCE-4167-ADE7-90E5C1320F1C}" type="slidenum">
              <a:rPr lang="en-GB" smtClean="0"/>
              <a:t>26</a:t>
            </a:fld>
            <a:endParaRPr lang="en-GB"/>
          </a:p>
        </p:txBody>
      </p:sp>
    </p:spTree>
    <p:extLst>
      <p:ext uri="{BB962C8B-B14F-4D97-AF65-F5344CB8AC3E}">
        <p14:creationId xmlns:p14="http://schemas.microsoft.com/office/powerpoint/2010/main" val="14603064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698500"/>
            <a:ext cx="4632325" cy="3484563"/>
          </a:xfrm>
        </p:spPr>
      </p:sp>
      <p:sp>
        <p:nvSpPr>
          <p:cNvPr id="3" name="Notes Placeholder 2"/>
          <p:cNvSpPr>
            <a:spLocks noGrp="1"/>
          </p:cNvSpPr>
          <p:nvPr>
            <p:ph type="body" idx="1"/>
          </p:nvPr>
        </p:nvSpPr>
        <p:spPr/>
        <p:txBody>
          <a:bodyPr/>
          <a:lstStyle/>
          <a:p>
            <a:r>
              <a:rPr lang="en-GB" b="0" i="0" u="none" baseline="0" dirty="0" smtClean="0">
                <a:solidFill>
                  <a:schemeClr val="tx1"/>
                </a:solidFill>
              </a:rPr>
              <a:t>Ask participants to have a discussion in their group (about 5-10 </a:t>
            </a:r>
            <a:r>
              <a:rPr lang="en-GB" b="0" i="0" u="none" baseline="0" dirty="0" err="1" smtClean="0">
                <a:solidFill>
                  <a:schemeClr val="tx1"/>
                </a:solidFill>
              </a:rPr>
              <a:t>mins</a:t>
            </a:r>
            <a:r>
              <a:rPr lang="en-GB" b="0" i="0" u="none" baseline="0" dirty="0" smtClean="0">
                <a:solidFill>
                  <a:schemeClr val="tx1"/>
                </a:solidFill>
              </a:rPr>
              <a:t>).  </a:t>
            </a:r>
          </a:p>
          <a:p>
            <a:endParaRPr lang="en-GB" b="0" i="0" u="none" baseline="0" dirty="0" smtClean="0">
              <a:solidFill>
                <a:schemeClr val="tx1"/>
              </a:solidFill>
            </a:endParaRPr>
          </a:p>
          <a:p>
            <a:r>
              <a:rPr lang="en-GB" b="0" i="0" u="none" baseline="0" dirty="0" smtClean="0">
                <a:solidFill>
                  <a:schemeClr val="tx1"/>
                </a:solidFill>
              </a:rPr>
              <a:t>Ask each group to come up a few brief examples. Your examples should reflect case studies where the:</a:t>
            </a:r>
          </a:p>
          <a:p>
            <a:pPr marL="171450" indent="-171450">
              <a:buFont typeface="Arial" panose="020B0604020202020204" pitchFamily="34" charset="0"/>
              <a:buChar char="•"/>
            </a:pPr>
            <a:r>
              <a:rPr lang="en-GB" b="0" i="0" u="none" baseline="0" dirty="0" smtClean="0">
                <a:solidFill>
                  <a:schemeClr val="tx1"/>
                </a:solidFill>
              </a:rPr>
              <a:t>Level of concern is increasing.  Information needing to be gathered from the wider context.</a:t>
            </a:r>
          </a:p>
          <a:p>
            <a:pPr marL="171450" indent="-171450">
              <a:buFont typeface="Arial" panose="020B0604020202020204" pitchFamily="34" charset="0"/>
              <a:buChar char="•"/>
            </a:pPr>
            <a:r>
              <a:rPr lang="en-GB" b="0" i="0" u="none" baseline="0" dirty="0" smtClean="0">
                <a:solidFill>
                  <a:schemeClr val="tx1"/>
                </a:solidFill>
              </a:rPr>
              <a:t>Consideration of moving towards collaborative working.</a:t>
            </a:r>
          </a:p>
          <a:p>
            <a:r>
              <a:rPr lang="en-GB" b="0" i="0" u="none" baseline="0" dirty="0" smtClean="0">
                <a:solidFill>
                  <a:schemeClr val="tx1"/>
                </a:solidFill>
              </a:rPr>
              <a:t/>
            </a:r>
            <a:br>
              <a:rPr lang="en-GB" b="0" i="0" u="none" baseline="0" dirty="0" smtClean="0">
                <a:solidFill>
                  <a:schemeClr val="tx1"/>
                </a:solidFill>
              </a:rPr>
            </a:br>
            <a:r>
              <a:rPr lang="en-GB" b="0" i="0" u="none" baseline="0" dirty="0" smtClean="0">
                <a:solidFill>
                  <a:schemeClr val="tx1"/>
                </a:solidFill>
              </a:rPr>
              <a:t>Remember to ensure confidentiality we ask that participants don’t discuss the detail (names </a:t>
            </a:r>
            <a:r>
              <a:rPr lang="en-GB" b="0" i="0" u="none" baseline="0" dirty="0" err="1" smtClean="0">
                <a:solidFill>
                  <a:schemeClr val="tx1"/>
                </a:solidFill>
              </a:rPr>
              <a:t>etc</a:t>
            </a:r>
            <a:r>
              <a:rPr lang="en-GB" b="0" i="0" u="none" baseline="0" dirty="0" smtClean="0">
                <a:solidFill>
                  <a:schemeClr val="tx1"/>
                </a:solidFill>
              </a:rPr>
              <a:t>) of the young person they have in mind. </a:t>
            </a:r>
            <a:br>
              <a:rPr lang="en-GB" b="0" i="0" u="none" baseline="0" dirty="0" smtClean="0">
                <a:solidFill>
                  <a:schemeClr val="tx1"/>
                </a:solidFill>
              </a:rPr>
            </a:br>
            <a:endParaRPr lang="en-GB" b="0" i="0" u="none" baseline="0" dirty="0" smtClean="0">
              <a:solidFill>
                <a:schemeClr val="tx1"/>
              </a:solidFill>
            </a:endParaRPr>
          </a:p>
          <a:p>
            <a:r>
              <a:rPr lang="en-GB" b="0" i="0" u="none" baseline="0" dirty="0" smtClean="0">
                <a:solidFill>
                  <a:schemeClr val="tx1"/>
                </a:solidFill>
              </a:rPr>
              <a:t>Take feedback as a whole group.</a:t>
            </a:r>
          </a:p>
          <a:p>
            <a:endParaRPr lang="en-GB" b="0" i="0" u="none" baseline="0" dirty="0" smtClean="0">
              <a:solidFill>
                <a:schemeClr val="tx1"/>
              </a:solidFill>
            </a:endParaRPr>
          </a:p>
          <a:p>
            <a:pPr marL="171450" indent="-171450">
              <a:buFont typeface="Arial" panose="020B0604020202020204" pitchFamily="34" charset="0"/>
              <a:buChar char="•"/>
            </a:pPr>
            <a:endParaRPr lang="en-GB" b="0" i="0" u="none" baseline="0" dirty="0" smtClean="0">
              <a:solidFill>
                <a:schemeClr val="tx1"/>
              </a:solidFill>
            </a:endParaRPr>
          </a:p>
        </p:txBody>
      </p:sp>
      <p:sp>
        <p:nvSpPr>
          <p:cNvPr id="4" name="Slide Number Placeholder 3"/>
          <p:cNvSpPr>
            <a:spLocks noGrp="1"/>
          </p:cNvSpPr>
          <p:nvPr>
            <p:ph type="sldNum" sz="quarter" idx="10"/>
          </p:nvPr>
        </p:nvSpPr>
        <p:spPr/>
        <p:txBody>
          <a:bodyPr/>
          <a:lstStyle/>
          <a:p>
            <a:fld id="{F1F110C5-4CCE-4167-ADE7-90E5C1320F1C}" type="slidenum">
              <a:rPr lang="en-GB" smtClean="0"/>
              <a:t>27</a:t>
            </a:fld>
            <a:endParaRPr lang="en-GB"/>
          </a:p>
        </p:txBody>
      </p:sp>
    </p:spTree>
    <p:extLst>
      <p:ext uri="{BB962C8B-B14F-4D97-AF65-F5344CB8AC3E}">
        <p14:creationId xmlns:p14="http://schemas.microsoft.com/office/powerpoint/2010/main" val="290761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91" rtl="0" eaLnBrk="1" fontAlgn="auto" latinLnBrk="0" hangingPunct="1">
              <a:lnSpc>
                <a:spcPct val="100000"/>
              </a:lnSpc>
              <a:spcBef>
                <a:spcPts val="0"/>
              </a:spcBef>
              <a:spcAft>
                <a:spcPts val="0"/>
              </a:spcAft>
              <a:buClrTx/>
              <a:buSzTx/>
              <a:buFontTx/>
              <a:buNone/>
              <a:tabLst/>
              <a:defRPr/>
            </a:pPr>
            <a:r>
              <a:rPr lang="en-GB" dirty="0" smtClean="0"/>
              <a:t>Remind</a:t>
            </a:r>
            <a:r>
              <a:rPr lang="en-GB" baseline="0" dirty="0" smtClean="0"/>
              <a:t> participants that this is part of the GIRFEC National Practice Model.  We will focus on this at todays workshop.</a:t>
            </a:r>
          </a:p>
          <a:p>
            <a:endParaRPr lang="en-GB" baseline="0" dirty="0" smtClean="0"/>
          </a:p>
          <a:p>
            <a:r>
              <a:rPr lang="en-GB" baseline="0" dirty="0" smtClean="0"/>
              <a:t>The n</a:t>
            </a:r>
            <a:r>
              <a:rPr lang="en-GB" dirty="0" smtClean="0"/>
              <a:t>ext three slides describe this in more detail.</a:t>
            </a:r>
          </a:p>
          <a:p>
            <a:endParaRPr lang="en-GB" dirty="0" smtClean="0"/>
          </a:p>
          <a:p>
            <a:r>
              <a:rPr lang="en-GB" u="none" dirty="0" smtClean="0"/>
              <a:t>The purpose of the My World Triangle is to provide a visual</a:t>
            </a:r>
            <a:r>
              <a:rPr lang="en-GB" u="none" baseline="0" dirty="0" smtClean="0"/>
              <a:t> map to help practitioners, children and families think about what is happening in a child’s whole world and the likely impact on their wellbeing and development</a:t>
            </a:r>
          </a:p>
          <a:p>
            <a:endParaRPr lang="en-GB" u="none" baseline="0" dirty="0" smtClean="0"/>
          </a:p>
          <a:p>
            <a:r>
              <a:rPr lang="en-GB" u="none" baseline="0" dirty="0" smtClean="0"/>
              <a:t>Some of the information will be routinely gathered by practitioners in universal services </a:t>
            </a:r>
            <a:r>
              <a:rPr lang="en-GB" u="none" baseline="0" dirty="0" err="1" smtClean="0"/>
              <a:t>eg</a:t>
            </a:r>
            <a:r>
              <a:rPr lang="en-GB" u="none" baseline="0" dirty="0" smtClean="0"/>
              <a:t> a health visitor will measure whether a child is reaching developmental milestones, a teacher will monitor attendance, development and educational progress and be aware of a child’s relationships with their peers.</a:t>
            </a:r>
          </a:p>
          <a:p>
            <a:endParaRPr lang="en-GB" u="none" baseline="0" dirty="0" smtClean="0"/>
          </a:p>
          <a:p>
            <a:r>
              <a:rPr lang="en-GB" u="none" baseline="0" dirty="0" smtClean="0"/>
              <a:t>When using the My World Triangle consider the following questions in relation to each:</a:t>
            </a:r>
          </a:p>
          <a:p>
            <a:pPr marL="171450" indent="-171450">
              <a:buFont typeface="Arial" panose="020B0604020202020204" pitchFamily="34" charset="0"/>
              <a:buChar char="•"/>
            </a:pPr>
            <a:r>
              <a:rPr lang="en-GB" altLang="en-US" u="none" baseline="0" dirty="0" smtClean="0">
                <a:ea typeface="ＭＳ Ｐゴシック" pitchFamily="34" charset="-128"/>
              </a:rPr>
              <a:t>What information have I got?</a:t>
            </a:r>
          </a:p>
          <a:p>
            <a:pPr marL="171450" indent="-171450">
              <a:buFont typeface="Arial" panose="020B0604020202020204" pitchFamily="34" charset="0"/>
              <a:buChar char="•"/>
            </a:pPr>
            <a:r>
              <a:rPr lang="en-GB" altLang="en-US" u="none" baseline="0" dirty="0" smtClean="0">
                <a:ea typeface="ＭＳ Ｐゴシック" pitchFamily="34" charset="-128"/>
              </a:rPr>
              <a:t>Is this enough to assess the child’s needs and make a plan?</a:t>
            </a:r>
          </a:p>
          <a:p>
            <a:pPr marL="171450" indent="-171450">
              <a:buFont typeface="Arial" panose="020B0604020202020204" pitchFamily="34" charset="0"/>
              <a:buChar char="•"/>
            </a:pPr>
            <a:r>
              <a:rPr lang="en-GB" altLang="en-US" u="none" baseline="0" dirty="0" smtClean="0">
                <a:ea typeface="ＭＳ Ｐゴシック" pitchFamily="34" charset="-128"/>
              </a:rPr>
              <a:t>If not, what extra information do I need?</a:t>
            </a:r>
          </a:p>
          <a:p>
            <a:pPr marL="171450" indent="-171450">
              <a:buFont typeface="Arial" panose="020B0604020202020204" pitchFamily="34" charset="0"/>
              <a:buChar char="•"/>
            </a:pPr>
            <a:r>
              <a:rPr lang="en-GB" altLang="en-US" u="none" baseline="0" dirty="0" smtClean="0">
                <a:ea typeface="ＭＳ Ｐゴシック" pitchFamily="34" charset="-128"/>
              </a:rPr>
              <a:t>Where/who will I get that from?</a:t>
            </a:r>
            <a:endParaRPr lang="en-GB" altLang="en-US" u="none" dirty="0" smtClean="0">
              <a:ea typeface="ＭＳ Ｐゴシック" pitchFamily="34" charset="-128"/>
            </a:endParaRPr>
          </a:p>
          <a:p>
            <a:endParaRPr lang="en-GB" u="sng" dirty="0"/>
          </a:p>
        </p:txBody>
      </p:sp>
      <p:sp>
        <p:nvSpPr>
          <p:cNvPr id="4" name="Slide Number Placeholder 3"/>
          <p:cNvSpPr>
            <a:spLocks noGrp="1"/>
          </p:cNvSpPr>
          <p:nvPr>
            <p:ph type="sldNum" sz="quarter" idx="10"/>
          </p:nvPr>
        </p:nvSpPr>
        <p:spPr/>
        <p:txBody>
          <a:bodyPr/>
          <a:lstStyle/>
          <a:p>
            <a:fld id="{F1F110C5-4CCE-4167-ADE7-90E5C1320F1C}" type="slidenum">
              <a:rPr lang="en-GB" smtClean="0"/>
              <a:t>28</a:t>
            </a:fld>
            <a:endParaRPr lang="en-GB"/>
          </a:p>
        </p:txBody>
      </p:sp>
    </p:spTree>
    <p:extLst>
      <p:ext uri="{BB962C8B-B14F-4D97-AF65-F5344CB8AC3E}">
        <p14:creationId xmlns:p14="http://schemas.microsoft.com/office/powerpoint/2010/main" val="725878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charset="0"/>
                <a:ea typeface="ＭＳ Ｐゴシック" pitchFamily="34" charset="-128"/>
              </a:defRPr>
            </a:lvl1pPr>
            <a:lvl2pPr marL="698819" indent="-268776">
              <a:defRPr i="1">
                <a:solidFill>
                  <a:schemeClr val="tx1"/>
                </a:solidFill>
                <a:latin typeface="Arial" charset="0"/>
                <a:ea typeface="ＭＳ Ｐゴシック" pitchFamily="34" charset="-128"/>
              </a:defRPr>
            </a:lvl2pPr>
            <a:lvl3pPr marL="1075106" indent="-215021">
              <a:defRPr i="1">
                <a:solidFill>
                  <a:schemeClr val="tx1"/>
                </a:solidFill>
                <a:latin typeface="Arial" charset="0"/>
                <a:ea typeface="ＭＳ Ｐゴシック" pitchFamily="34" charset="-128"/>
              </a:defRPr>
            </a:lvl3pPr>
            <a:lvl4pPr marL="1505148" indent="-215021">
              <a:defRPr i="1">
                <a:solidFill>
                  <a:schemeClr val="tx1"/>
                </a:solidFill>
                <a:latin typeface="Arial" charset="0"/>
                <a:ea typeface="ＭＳ Ｐゴシック" pitchFamily="34" charset="-128"/>
              </a:defRPr>
            </a:lvl4pPr>
            <a:lvl5pPr marL="1935190" indent="-215021">
              <a:defRPr i="1">
                <a:solidFill>
                  <a:schemeClr val="tx1"/>
                </a:solidFill>
                <a:latin typeface="Arial" charset="0"/>
                <a:ea typeface="ＭＳ Ｐゴシック" pitchFamily="34" charset="-128"/>
              </a:defRPr>
            </a:lvl5pPr>
            <a:lvl6pPr marL="2365233" indent="-215021" eaLnBrk="0" fontAlgn="base" hangingPunct="0">
              <a:spcBef>
                <a:spcPct val="0"/>
              </a:spcBef>
              <a:spcAft>
                <a:spcPct val="0"/>
              </a:spcAft>
              <a:defRPr i="1">
                <a:solidFill>
                  <a:schemeClr val="tx1"/>
                </a:solidFill>
                <a:latin typeface="Arial" charset="0"/>
                <a:ea typeface="ＭＳ Ｐゴシック" pitchFamily="34" charset="-128"/>
              </a:defRPr>
            </a:lvl6pPr>
            <a:lvl7pPr marL="2795275" indent="-215021" eaLnBrk="0" fontAlgn="base" hangingPunct="0">
              <a:spcBef>
                <a:spcPct val="0"/>
              </a:spcBef>
              <a:spcAft>
                <a:spcPct val="0"/>
              </a:spcAft>
              <a:defRPr i="1">
                <a:solidFill>
                  <a:schemeClr val="tx1"/>
                </a:solidFill>
                <a:latin typeface="Arial" charset="0"/>
                <a:ea typeface="ＭＳ Ｐゴシック" pitchFamily="34" charset="-128"/>
              </a:defRPr>
            </a:lvl7pPr>
            <a:lvl8pPr marL="3225317" indent="-215021" eaLnBrk="0" fontAlgn="base" hangingPunct="0">
              <a:spcBef>
                <a:spcPct val="0"/>
              </a:spcBef>
              <a:spcAft>
                <a:spcPct val="0"/>
              </a:spcAft>
              <a:defRPr i="1">
                <a:solidFill>
                  <a:schemeClr val="tx1"/>
                </a:solidFill>
                <a:latin typeface="Arial" charset="0"/>
                <a:ea typeface="ＭＳ Ｐゴシック" pitchFamily="34" charset="-128"/>
              </a:defRPr>
            </a:lvl8pPr>
            <a:lvl9pPr marL="3655360" indent="-215021" eaLnBrk="0" fontAlgn="base" hangingPunct="0">
              <a:spcBef>
                <a:spcPct val="0"/>
              </a:spcBef>
              <a:spcAft>
                <a:spcPct val="0"/>
              </a:spcAft>
              <a:defRPr i="1">
                <a:solidFill>
                  <a:schemeClr val="tx1"/>
                </a:solidFill>
                <a:latin typeface="Arial" charset="0"/>
                <a:ea typeface="ＭＳ Ｐゴシック" pitchFamily="34" charset="-128"/>
              </a:defRPr>
            </a:lvl9pPr>
          </a:lstStyle>
          <a:p>
            <a:fld id="{7DE56AC9-6D1D-43E4-898A-993F9853791C}" type="slidenum">
              <a:rPr lang="en-GB" altLang="en-US" i="0" smtClean="0"/>
              <a:pPr/>
              <a:t>29</a:t>
            </a:fld>
            <a:endParaRPr lang="en-GB" altLang="en-US" i="0" smtClean="0"/>
          </a:p>
        </p:txBody>
      </p:sp>
      <p:sp>
        <p:nvSpPr>
          <p:cNvPr id="119811" name="Rectangle 2"/>
          <p:cNvSpPr>
            <a:spLocks noGrp="1" noRot="1" noChangeAspect="1" noChangeArrowheads="1" noTextEdit="1"/>
          </p:cNvSpPr>
          <p:nvPr>
            <p:ph type="sldImg"/>
          </p:nvPr>
        </p:nvSpPr>
        <p:spPr>
          <a:xfrm>
            <a:off x="1189038" y="698500"/>
            <a:ext cx="4632325" cy="3484563"/>
          </a:xfrm>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0" dirty="0" smtClean="0">
                <a:ea typeface="ＭＳ Ｐゴシック" pitchFamily="34" charset="-128"/>
              </a:rPr>
              <a:t>This</a:t>
            </a:r>
            <a:r>
              <a:rPr lang="en-GB" altLang="en-US" b="0" baseline="0" dirty="0" smtClean="0">
                <a:ea typeface="ＭＳ Ｐゴシック" pitchFamily="34" charset="-128"/>
              </a:rPr>
              <a:t> helps to organise the information that you have.  You may not always have all the information for all areas, and may need to involve partners.</a:t>
            </a:r>
            <a:br>
              <a:rPr lang="en-GB" altLang="en-US" b="0" baseline="0" dirty="0" smtClean="0">
                <a:ea typeface="ＭＳ Ｐゴシック" pitchFamily="34" charset="-128"/>
              </a:rPr>
            </a:br>
            <a:endParaRPr lang="en-GB" altLang="en-US" b="0" dirty="0" smtClean="0">
              <a:ea typeface="ＭＳ Ｐゴシック" pitchFamily="34" charset="-128"/>
            </a:endParaRPr>
          </a:p>
          <a:p>
            <a:r>
              <a:rPr lang="en-GB" altLang="en-US" b="1" dirty="0" smtClean="0">
                <a:ea typeface="ＭＳ Ｐゴシック" pitchFamily="34" charset="-128"/>
              </a:rPr>
              <a:t>How I grow and develop</a:t>
            </a:r>
            <a:r>
              <a:rPr lang="en-GB" altLang="en-US" dirty="0" smtClean="0">
                <a:ea typeface="ＭＳ Ｐゴシック" pitchFamily="34" charset="-128"/>
              </a:rPr>
              <a:t> This dimension captures evidence of the child’s wellbeing </a:t>
            </a:r>
            <a:r>
              <a:rPr lang="en-GB" altLang="en-US" dirty="0" smtClean="0">
                <a:solidFill>
                  <a:schemeClr val="tx1"/>
                </a:solidFill>
                <a:ea typeface="ＭＳ Ｐゴシック" pitchFamily="34" charset="-128"/>
              </a:rPr>
              <a:t>in</a:t>
            </a:r>
            <a:r>
              <a:rPr lang="en-GB" altLang="en-US" baseline="0" dirty="0" smtClean="0">
                <a:solidFill>
                  <a:schemeClr val="tx1"/>
                </a:solidFill>
                <a:ea typeface="ＭＳ Ｐゴシック" pitchFamily="34" charset="-128"/>
              </a:rPr>
              <a:t> relation to their </a:t>
            </a:r>
            <a:r>
              <a:rPr lang="en-GB" altLang="en-US" u="none" baseline="0" dirty="0" smtClean="0">
                <a:solidFill>
                  <a:schemeClr val="tx1"/>
                </a:solidFill>
                <a:ea typeface="ＭＳ Ｐゴシック" pitchFamily="34" charset="-128"/>
              </a:rPr>
              <a:t>physical, cognitive, social and psychological development</a:t>
            </a:r>
            <a:endParaRPr lang="en-US" altLang="en-US" u="none" dirty="0" smtClean="0">
              <a:solidFill>
                <a:schemeClr val="tx1"/>
              </a:solidFill>
              <a:ea typeface="ＭＳ Ｐゴシック" pitchFamily="34" charset="-128"/>
            </a:endParaRPr>
          </a:p>
          <a:p>
            <a:r>
              <a:rPr lang="en-GB" altLang="en-US" dirty="0" smtClean="0">
                <a:ea typeface="ＭＳ Ｐゴシック" pitchFamily="34" charset="-128"/>
              </a:rPr>
              <a:t> </a:t>
            </a:r>
            <a:endParaRPr lang="en-US" altLang="en-US" dirty="0" smtClean="0">
              <a:ea typeface="ＭＳ Ｐゴシック" pitchFamily="34" charset="-128"/>
            </a:endParaRPr>
          </a:p>
          <a:p>
            <a:r>
              <a:rPr lang="en-GB" altLang="en-US" dirty="0" smtClean="0">
                <a:ea typeface="ＭＳ Ｐゴシック" pitchFamily="34" charset="-128"/>
              </a:rPr>
              <a:t>Going over each of the seven domains within each dimension of the triangle, encourage participants to offer what is already known from wellbeing</a:t>
            </a:r>
            <a:endParaRPr lang="en-US" altLang="en-US" dirty="0" smtClean="0">
              <a:ea typeface="ＭＳ Ｐゴシック" pitchFamily="34" charset="-128"/>
            </a:endParaRPr>
          </a:p>
          <a:p>
            <a:r>
              <a:rPr lang="en-GB" altLang="en-US" b="1" dirty="0" smtClean="0">
                <a:ea typeface="ＭＳ Ｐゴシック" pitchFamily="34" charset="-128"/>
              </a:rPr>
              <a:t> </a:t>
            </a:r>
            <a:endParaRPr lang="en-US" altLang="en-US" dirty="0" smtClean="0">
              <a:ea typeface="ＭＳ Ｐゴシック" pitchFamily="34" charset="-128"/>
            </a:endParaRPr>
          </a:p>
          <a:p>
            <a:r>
              <a:rPr lang="en-GB" altLang="en-US" b="1" dirty="0" smtClean="0">
                <a:ea typeface="ＭＳ Ｐゴシック" pitchFamily="34" charset="-128"/>
              </a:rPr>
              <a:t>Under how I grow and develop </a:t>
            </a:r>
          </a:p>
          <a:p>
            <a:r>
              <a:rPr lang="en-GB" altLang="en-US" b="1" dirty="0" smtClean="0">
                <a:ea typeface="ＭＳ Ｐゴシック" pitchFamily="34" charset="-128"/>
              </a:rPr>
              <a:t>Being healthy = healthy. </a:t>
            </a:r>
            <a:br>
              <a:rPr lang="en-GB" altLang="en-US" b="1" dirty="0" smtClean="0">
                <a:ea typeface="ＭＳ Ｐゴシック" pitchFamily="34" charset="-128"/>
              </a:rPr>
            </a:br>
            <a:r>
              <a:rPr lang="en-GB" altLang="en-US" b="1" dirty="0" smtClean="0">
                <a:ea typeface="ＭＳ Ｐゴシック" pitchFamily="34" charset="-128"/>
              </a:rPr>
              <a:t>Learning and achieving = achieving. </a:t>
            </a:r>
            <a:br>
              <a:rPr lang="en-GB" altLang="en-US" b="1" dirty="0" smtClean="0">
                <a:ea typeface="ＭＳ Ｐゴシック" pitchFamily="34" charset="-128"/>
              </a:rPr>
            </a:br>
            <a:r>
              <a:rPr lang="en-GB" altLang="en-US" b="1" dirty="0" smtClean="0">
                <a:ea typeface="ＭＳ Ｐゴシック" pitchFamily="34" charset="-128"/>
              </a:rPr>
              <a:t>Being able to communicate  = Respect </a:t>
            </a:r>
          </a:p>
          <a:p>
            <a:r>
              <a:rPr lang="en-GB" altLang="en-US" b="1" dirty="0" smtClean="0">
                <a:ea typeface="ＭＳ Ｐゴシック" pitchFamily="34" charset="-128"/>
              </a:rPr>
              <a:t>Learning to be responsible and becoming independent and looking after myself  = responsible </a:t>
            </a:r>
            <a:br>
              <a:rPr lang="en-GB" altLang="en-US" b="1" dirty="0" smtClean="0">
                <a:ea typeface="ＭＳ Ｐゴシック" pitchFamily="34" charset="-128"/>
              </a:rPr>
            </a:br>
            <a:r>
              <a:rPr lang="en-GB" altLang="en-US" b="1" dirty="0" smtClean="0">
                <a:ea typeface="ＭＳ Ｐゴシック" pitchFamily="34" charset="-128"/>
              </a:rPr>
              <a:t>Enjoying family and friends  = included. </a:t>
            </a:r>
          </a:p>
          <a:p>
            <a:r>
              <a:rPr lang="en-GB" altLang="en-US" b="1" dirty="0" smtClean="0">
                <a:ea typeface="ＭＳ Ｐゴシック" pitchFamily="34" charset="-128"/>
              </a:rPr>
              <a:t>Confidence in who I am </a:t>
            </a:r>
            <a:r>
              <a:rPr lang="en-GB" altLang="en-US" dirty="0" smtClean="0">
                <a:ea typeface="ＭＳ Ｐゴシック" pitchFamily="34" charset="-128"/>
              </a:rPr>
              <a:t>is a new field and has to be explored. Children can be confident in their safety, confident learners, confident to express emotions, confident communicators and confident role models so this field cuts across most of the indicators and requires to be considered in detail.</a:t>
            </a:r>
            <a:endParaRPr lang="en-US" altLang="en-US" dirty="0" smtClean="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charset="0"/>
                <a:ea typeface="ＭＳ Ｐゴシック" pitchFamily="34" charset="-128"/>
              </a:defRPr>
            </a:lvl1pPr>
            <a:lvl2pPr marL="698819" indent="-268776">
              <a:defRPr i="1">
                <a:solidFill>
                  <a:schemeClr val="tx1"/>
                </a:solidFill>
                <a:latin typeface="Arial" charset="0"/>
                <a:ea typeface="ＭＳ Ｐゴシック" pitchFamily="34" charset="-128"/>
              </a:defRPr>
            </a:lvl2pPr>
            <a:lvl3pPr marL="1075106" indent="-215021">
              <a:defRPr i="1">
                <a:solidFill>
                  <a:schemeClr val="tx1"/>
                </a:solidFill>
                <a:latin typeface="Arial" charset="0"/>
                <a:ea typeface="ＭＳ Ｐゴシック" pitchFamily="34" charset="-128"/>
              </a:defRPr>
            </a:lvl3pPr>
            <a:lvl4pPr marL="1505148" indent="-215021">
              <a:defRPr i="1">
                <a:solidFill>
                  <a:schemeClr val="tx1"/>
                </a:solidFill>
                <a:latin typeface="Arial" charset="0"/>
                <a:ea typeface="ＭＳ Ｐゴシック" pitchFamily="34" charset="-128"/>
              </a:defRPr>
            </a:lvl4pPr>
            <a:lvl5pPr marL="1935190" indent="-215021">
              <a:defRPr i="1">
                <a:solidFill>
                  <a:schemeClr val="tx1"/>
                </a:solidFill>
                <a:latin typeface="Arial" charset="0"/>
                <a:ea typeface="ＭＳ Ｐゴシック" pitchFamily="34" charset="-128"/>
              </a:defRPr>
            </a:lvl5pPr>
            <a:lvl6pPr marL="2365233" indent="-215021" eaLnBrk="0" fontAlgn="base" hangingPunct="0">
              <a:spcBef>
                <a:spcPct val="0"/>
              </a:spcBef>
              <a:spcAft>
                <a:spcPct val="0"/>
              </a:spcAft>
              <a:defRPr i="1">
                <a:solidFill>
                  <a:schemeClr val="tx1"/>
                </a:solidFill>
                <a:latin typeface="Arial" charset="0"/>
                <a:ea typeface="ＭＳ Ｐゴシック" pitchFamily="34" charset="-128"/>
              </a:defRPr>
            </a:lvl6pPr>
            <a:lvl7pPr marL="2795275" indent="-215021" eaLnBrk="0" fontAlgn="base" hangingPunct="0">
              <a:spcBef>
                <a:spcPct val="0"/>
              </a:spcBef>
              <a:spcAft>
                <a:spcPct val="0"/>
              </a:spcAft>
              <a:defRPr i="1">
                <a:solidFill>
                  <a:schemeClr val="tx1"/>
                </a:solidFill>
                <a:latin typeface="Arial" charset="0"/>
                <a:ea typeface="ＭＳ Ｐゴシック" pitchFamily="34" charset="-128"/>
              </a:defRPr>
            </a:lvl7pPr>
            <a:lvl8pPr marL="3225317" indent="-215021" eaLnBrk="0" fontAlgn="base" hangingPunct="0">
              <a:spcBef>
                <a:spcPct val="0"/>
              </a:spcBef>
              <a:spcAft>
                <a:spcPct val="0"/>
              </a:spcAft>
              <a:defRPr i="1">
                <a:solidFill>
                  <a:schemeClr val="tx1"/>
                </a:solidFill>
                <a:latin typeface="Arial" charset="0"/>
                <a:ea typeface="ＭＳ Ｐゴシック" pitchFamily="34" charset="-128"/>
              </a:defRPr>
            </a:lvl8pPr>
            <a:lvl9pPr marL="3655360" indent="-215021" eaLnBrk="0" fontAlgn="base" hangingPunct="0">
              <a:spcBef>
                <a:spcPct val="0"/>
              </a:spcBef>
              <a:spcAft>
                <a:spcPct val="0"/>
              </a:spcAft>
              <a:defRPr i="1">
                <a:solidFill>
                  <a:schemeClr val="tx1"/>
                </a:solidFill>
                <a:latin typeface="Arial" charset="0"/>
                <a:ea typeface="ＭＳ Ｐゴシック" pitchFamily="34" charset="-128"/>
              </a:defRPr>
            </a:lvl9pPr>
          </a:lstStyle>
          <a:p>
            <a:fld id="{7DE56AC9-6D1D-43E4-898A-993F9853791C}" type="slidenum">
              <a:rPr lang="en-GB" altLang="en-US" i="0" smtClean="0"/>
              <a:pPr/>
              <a:t>30</a:t>
            </a:fld>
            <a:endParaRPr lang="en-GB" altLang="en-US" i="0" smtClean="0"/>
          </a:p>
        </p:txBody>
      </p:sp>
      <p:sp>
        <p:nvSpPr>
          <p:cNvPr id="119811" name="Rectangle 2"/>
          <p:cNvSpPr>
            <a:spLocks noGrp="1" noRot="1" noChangeAspect="1" noChangeArrowheads="1" noTextEdit="1"/>
          </p:cNvSpPr>
          <p:nvPr>
            <p:ph type="sldImg"/>
          </p:nvPr>
        </p:nvSpPr>
        <p:spPr>
          <a:xfrm>
            <a:off x="1189038" y="698500"/>
            <a:ext cx="4632325" cy="3484563"/>
          </a:xfrm>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smtClean="0">
                <a:ea typeface="ＭＳ Ｐゴシック" pitchFamily="34" charset="-128"/>
              </a:rPr>
              <a:t>What I need from the people who look after me</a:t>
            </a:r>
            <a:r>
              <a:rPr lang="en-GB" altLang="en-US" dirty="0" smtClean="0">
                <a:ea typeface="ＭＳ Ｐゴシック" pitchFamily="34" charset="-128"/>
              </a:rPr>
              <a:t> -</a:t>
            </a:r>
            <a:r>
              <a:rPr lang="en-GB" altLang="en-US" baseline="0" dirty="0" smtClean="0">
                <a:ea typeface="ＭＳ Ｐゴシック" pitchFamily="34" charset="-128"/>
              </a:rPr>
              <a:t> </a:t>
            </a:r>
            <a:r>
              <a:rPr lang="en-GB" altLang="en-US" b="0" dirty="0" smtClean="0">
                <a:ea typeface="ＭＳ Ｐゴシック" pitchFamily="34" charset="-128"/>
              </a:rPr>
              <a:t>Go</a:t>
            </a:r>
            <a:r>
              <a:rPr lang="en-GB" altLang="en-US" b="0" baseline="0" dirty="0" smtClean="0">
                <a:ea typeface="ＭＳ Ｐゴシック" pitchFamily="34" charset="-128"/>
              </a:rPr>
              <a:t> over the 7 domains on the slide.</a:t>
            </a:r>
            <a:br>
              <a:rPr lang="en-GB" altLang="en-US" b="0" baseline="0" dirty="0" smtClean="0">
                <a:ea typeface="ＭＳ Ｐゴシック" pitchFamily="34" charset="-128"/>
              </a:rPr>
            </a:br>
            <a:endParaRPr lang="en-US" altLang="en-US" b="0" dirty="0" smtClean="0">
              <a:ea typeface="ＭＳ Ｐゴシック" pitchFamily="34" charset="-128"/>
            </a:endParaRPr>
          </a:p>
          <a:p>
            <a:r>
              <a:rPr lang="en-GB" altLang="en-US" dirty="0" smtClean="0">
                <a:ea typeface="ＭＳ Ｐゴシック" pitchFamily="34" charset="-128"/>
              </a:rPr>
              <a:t> </a:t>
            </a:r>
            <a:endParaRPr lang="en-US" altLang="en-US" dirty="0" smtClean="0">
              <a:ea typeface="ＭＳ Ｐゴシック" pitchFamily="34" charset="-128"/>
            </a:endParaRPr>
          </a:p>
          <a:p>
            <a:endParaRPr lang="en-GB" altLang="en-US" dirty="0"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F110C5-4CCE-4167-ADE7-90E5C1320F1C}" type="slidenum">
              <a:rPr lang="en-GB" smtClean="0"/>
              <a:t>3</a:t>
            </a:fld>
            <a:endParaRPr lang="en-GB"/>
          </a:p>
        </p:txBody>
      </p:sp>
    </p:spTree>
    <p:extLst>
      <p:ext uri="{BB962C8B-B14F-4D97-AF65-F5344CB8AC3E}">
        <p14:creationId xmlns:p14="http://schemas.microsoft.com/office/powerpoint/2010/main" val="22380119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charset="0"/>
                <a:ea typeface="ＭＳ Ｐゴシック" pitchFamily="34" charset="-128"/>
              </a:defRPr>
            </a:lvl1pPr>
            <a:lvl2pPr marL="698819" indent="-268776">
              <a:defRPr i="1">
                <a:solidFill>
                  <a:schemeClr val="tx1"/>
                </a:solidFill>
                <a:latin typeface="Arial" charset="0"/>
                <a:ea typeface="ＭＳ Ｐゴシック" pitchFamily="34" charset="-128"/>
              </a:defRPr>
            </a:lvl2pPr>
            <a:lvl3pPr marL="1075106" indent="-215021">
              <a:defRPr i="1">
                <a:solidFill>
                  <a:schemeClr val="tx1"/>
                </a:solidFill>
                <a:latin typeface="Arial" charset="0"/>
                <a:ea typeface="ＭＳ Ｐゴシック" pitchFamily="34" charset="-128"/>
              </a:defRPr>
            </a:lvl3pPr>
            <a:lvl4pPr marL="1505148" indent="-215021">
              <a:defRPr i="1">
                <a:solidFill>
                  <a:schemeClr val="tx1"/>
                </a:solidFill>
                <a:latin typeface="Arial" charset="0"/>
                <a:ea typeface="ＭＳ Ｐゴシック" pitchFamily="34" charset="-128"/>
              </a:defRPr>
            </a:lvl4pPr>
            <a:lvl5pPr marL="1935190" indent="-215021">
              <a:defRPr i="1">
                <a:solidFill>
                  <a:schemeClr val="tx1"/>
                </a:solidFill>
                <a:latin typeface="Arial" charset="0"/>
                <a:ea typeface="ＭＳ Ｐゴシック" pitchFamily="34" charset="-128"/>
              </a:defRPr>
            </a:lvl5pPr>
            <a:lvl6pPr marL="2365233" indent="-215021" eaLnBrk="0" fontAlgn="base" hangingPunct="0">
              <a:spcBef>
                <a:spcPct val="0"/>
              </a:spcBef>
              <a:spcAft>
                <a:spcPct val="0"/>
              </a:spcAft>
              <a:defRPr i="1">
                <a:solidFill>
                  <a:schemeClr val="tx1"/>
                </a:solidFill>
                <a:latin typeface="Arial" charset="0"/>
                <a:ea typeface="ＭＳ Ｐゴシック" pitchFamily="34" charset="-128"/>
              </a:defRPr>
            </a:lvl6pPr>
            <a:lvl7pPr marL="2795275" indent="-215021" eaLnBrk="0" fontAlgn="base" hangingPunct="0">
              <a:spcBef>
                <a:spcPct val="0"/>
              </a:spcBef>
              <a:spcAft>
                <a:spcPct val="0"/>
              </a:spcAft>
              <a:defRPr i="1">
                <a:solidFill>
                  <a:schemeClr val="tx1"/>
                </a:solidFill>
                <a:latin typeface="Arial" charset="0"/>
                <a:ea typeface="ＭＳ Ｐゴシック" pitchFamily="34" charset="-128"/>
              </a:defRPr>
            </a:lvl7pPr>
            <a:lvl8pPr marL="3225317" indent="-215021" eaLnBrk="0" fontAlgn="base" hangingPunct="0">
              <a:spcBef>
                <a:spcPct val="0"/>
              </a:spcBef>
              <a:spcAft>
                <a:spcPct val="0"/>
              </a:spcAft>
              <a:defRPr i="1">
                <a:solidFill>
                  <a:schemeClr val="tx1"/>
                </a:solidFill>
                <a:latin typeface="Arial" charset="0"/>
                <a:ea typeface="ＭＳ Ｐゴシック" pitchFamily="34" charset="-128"/>
              </a:defRPr>
            </a:lvl8pPr>
            <a:lvl9pPr marL="3655360" indent="-215021" eaLnBrk="0" fontAlgn="base" hangingPunct="0">
              <a:spcBef>
                <a:spcPct val="0"/>
              </a:spcBef>
              <a:spcAft>
                <a:spcPct val="0"/>
              </a:spcAft>
              <a:defRPr i="1">
                <a:solidFill>
                  <a:schemeClr val="tx1"/>
                </a:solidFill>
                <a:latin typeface="Arial" charset="0"/>
                <a:ea typeface="ＭＳ Ｐゴシック" pitchFamily="34" charset="-128"/>
              </a:defRPr>
            </a:lvl9pPr>
          </a:lstStyle>
          <a:p>
            <a:fld id="{7DE56AC9-6D1D-43E4-898A-993F9853791C}" type="slidenum">
              <a:rPr lang="en-GB" altLang="en-US" i="0" smtClean="0"/>
              <a:pPr/>
              <a:t>31</a:t>
            </a:fld>
            <a:endParaRPr lang="en-GB" altLang="en-US" i="0" smtClean="0"/>
          </a:p>
        </p:txBody>
      </p:sp>
      <p:sp>
        <p:nvSpPr>
          <p:cNvPr id="119811" name="Rectangle 2"/>
          <p:cNvSpPr>
            <a:spLocks noGrp="1" noRot="1" noChangeAspect="1" noChangeArrowheads="1" noTextEdit="1"/>
          </p:cNvSpPr>
          <p:nvPr>
            <p:ph type="sldImg"/>
          </p:nvPr>
        </p:nvSpPr>
        <p:spPr>
          <a:xfrm>
            <a:off x="1189038" y="698500"/>
            <a:ext cx="4632325" cy="3484563"/>
          </a:xfrm>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smtClean="0">
                <a:ea typeface="ＭＳ Ｐゴシック" pitchFamily="34" charset="-128"/>
              </a:rPr>
              <a:t>Under My Wider World</a:t>
            </a:r>
            <a:r>
              <a:rPr lang="en-GB" altLang="en-US" dirty="0" smtClean="0">
                <a:ea typeface="ＭＳ Ｐゴシック" pitchFamily="34" charset="-128"/>
              </a:rPr>
              <a:t> we need to add more detail about finances, employment and community resources as this information may not have been gathered. </a:t>
            </a:r>
            <a:endParaRPr lang="en-US" altLang="en-US" dirty="0" smtClean="0">
              <a:ea typeface="ＭＳ Ｐゴシック" pitchFamily="34" charset="-128"/>
            </a:endParaRPr>
          </a:p>
          <a:p>
            <a:r>
              <a:rPr lang="en-GB" altLang="en-US" dirty="0" smtClean="0">
                <a:ea typeface="ＭＳ Ｐゴシック" pitchFamily="34" charset="-128"/>
              </a:rPr>
              <a:t> </a:t>
            </a:r>
          </a:p>
          <a:p>
            <a:r>
              <a:rPr lang="en-GB" altLang="en-US" u="none" dirty="0" smtClean="0">
                <a:ea typeface="ＭＳ Ｐゴシック" pitchFamily="34" charset="-128"/>
              </a:rPr>
              <a:t>As education</a:t>
            </a:r>
            <a:r>
              <a:rPr lang="en-GB" altLang="en-US" u="none" baseline="0" dirty="0" smtClean="0">
                <a:ea typeface="ＭＳ Ｐゴシック" pitchFamily="34" charset="-128"/>
              </a:rPr>
              <a:t> staff you may not have this information so need to know who to go to </a:t>
            </a:r>
            <a:r>
              <a:rPr lang="en-GB" altLang="en-US" u="none" baseline="0" dirty="0" err="1" smtClean="0">
                <a:ea typeface="ＭＳ Ｐゴシック" pitchFamily="34" charset="-128"/>
              </a:rPr>
              <a:t>to</a:t>
            </a:r>
            <a:r>
              <a:rPr lang="en-GB" altLang="en-US" u="none" baseline="0" dirty="0" smtClean="0">
                <a:ea typeface="ＭＳ Ｐゴシック" pitchFamily="34" charset="-128"/>
              </a:rPr>
              <a:t> get it – ensuring it is relevant and proportionate to the issues in hand.</a:t>
            </a:r>
            <a:endParaRPr lang="en-US" altLang="en-US" u="none" dirty="0" smtClean="0">
              <a:ea typeface="ＭＳ Ｐゴシック" pitchFamily="34" charset="-128"/>
            </a:endParaRPr>
          </a:p>
          <a:p>
            <a:endParaRPr lang="en-GB" altLang="en-US" dirty="0" smtClean="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charset="0"/>
                <a:ea typeface="ＭＳ Ｐゴシック" pitchFamily="34" charset="-128"/>
              </a:defRPr>
            </a:lvl1pPr>
            <a:lvl2pPr marL="698819" indent="-268776">
              <a:defRPr i="1">
                <a:solidFill>
                  <a:schemeClr val="tx1"/>
                </a:solidFill>
                <a:latin typeface="Arial" charset="0"/>
                <a:ea typeface="ＭＳ Ｐゴシック" pitchFamily="34" charset="-128"/>
              </a:defRPr>
            </a:lvl2pPr>
            <a:lvl3pPr marL="1075106" indent="-215021">
              <a:defRPr i="1">
                <a:solidFill>
                  <a:schemeClr val="tx1"/>
                </a:solidFill>
                <a:latin typeface="Arial" charset="0"/>
                <a:ea typeface="ＭＳ Ｐゴシック" pitchFamily="34" charset="-128"/>
              </a:defRPr>
            </a:lvl3pPr>
            <a:lvl4pPr marL="1505148" indent="-215021">
              <a:defRPr i="1">
                <a:solidFill>
                  <a:schemeClr val="tx1"/>
                </a:solidFill>
                <a:latin typeface="Arial" charset="0"/>
                <a:ea typeface="ＭＳ Ｐゴシック" pitchFamily="34" charset="-128"/>
              </a:defRPr>
            </a:lvl4pPr>
            <a:lvl5pPr marL="1935190" indent="-215021">
              <a:defRPr i="1">
                <a:solidFill>
                  <a:schemeClr val="tx1"/>
                </a:solidFill>
                <a:latin typeface="Arial" charset="0"/>
                <a:ea typeface="ＭＳ Ｐゴシック" pitchFamily="34" charset="-128"/>
              </a:defRPr>
            </a:lvl5pPr>
            <a:lvl6pPr marL="2365233" indent="-215021" eaLnBrk="0" fontAlgn="base" hangingPunct="0">
              <a:spcBef>
                <a:spcPct val="0"/>
              </a:spcBef>
              <a:spcAft>
                <a:spcPct val="0"/>
              </a:spcAft>
              <a:defRPr i="1">
                <a:solidFill>
                  <a:schemeClr val="tx1"/>
                </a:solidFill>
                <a:latin typeface="Arial" charset="0"/>
                <a:ea typeface="ＭＳ Ｐゴシック" pitchFamily="34" charset="-128"/>
              </a:defRPr>
            </a:lvl6pPr>
            <a:lvl7pPr marL="2795275" indent="-215021" eaLnBrk="0" fontAlgn="base" hangingPunct="0">
              <a:spcBef>
                <a:spcPct val="0"/>
              </a:spcBef>
              <a:spcAft>
                <a:spcPct val="0"/>
              </a:spcAft>
              <a:defRPr i="1">
                <a:solidFill>
                  <a:schemeClr val="tx1"/>
                </a:solidFill>
                <a:latin typeface="Arial" charset="0"/>
                <a:ea typeface="ＭＳ Ｐゴシック" pitchFamily="34" charset="-128"/>
              </a:defRPr>
            </a:lvl7pPr>
            <a:lvl8pPr marL="3225317" indent="-215021" eaLnBrk="0" fontAlgn="base" hangingPunct="0">
              <a:spcBef>
                <a:spcPct val="0"/>
              </a:spcBef>
              <a:spcAft>
                <a:spcPct val="0"/>
              </a:spcAft>
              <a:defRPr i="1">
                <a:solidFill>
                  <a:schemeClr val="tx1"/>
                </a:solidFill>
                <a:latin typeface="Arial" charset="0"/>
                <a:ea typeface="ＭＳ Ｐゴシック" pitchFamily="34" charset="-128"/>
              </a:defRPr>
            </a:lvl8pPr>
            <a:lvl9pPr marL="3655360" indent="-215021" eaLnBrk="0" fontAlgn="base" hangingPunct="0">
              <a:spcBef>
                <a:spcPct val="0"/>
              </a:spcBef>
              <a:spcAft>
                <a:spcPct val="0"/>
              </a:spcAft>
              <a:defRPr i="1">
                <a:solidFill>
                  <a:schemeClr val="tx1"/>
                </a:solidFill>
                <a:latin typeface="Arial" charset="0"/>
                <a:ea typeface="ＭＳ Ｐゴシック" pitchFamily="34" charset="-128"/>
              </a:defRPr>
            </a:lvl9pPr>
          </a:lstStyle>
          <a:p>
            <a:fld id="{7DE56AC9-6D1D-43E4-898A-993F9853791C}" type="slidenum">
              <a:rPr lang="en-GB" altLang="en-US" i="0" smtClean="0"/>
              <a:pPr/>
              <a:t>32</a:t>
            </a:fld>
            <a:endParaRPr lang="en-GB" altLang="en-US" i="0" smtClean="0"/>
          </a:p>
        </p:txBody>
      </p:sp>
      <p:sp>
        <p:nvSpPr>
          <p:cNvPr id="119811" name="Rectangle 2"/>
          <p:cNvSpPr>
            <a:spLocks noGrp="1" noRot="1" noChangeAspect="1" noChangeArrowheads="1" noTextEdit="1"/>
          </p:cNvSpPr>
          <p:nvPr>
            <p:ph type="sldImg"/>
          </p:nvPr>
        </p:nvSpPr>
        <p:spPr>
          <a:xfrm>
            <a:off x="1189038" y="698500"/>
            <a:ext cx="4632325" cy="3484563"/>
          </a:xfrm>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ea typeface="ＭＳ Ｐゴシック" pitchFamily="34" charset="-128"/>
            </a:endParaRPr>
          </a:p>
          <a:p>
            <a:r>
              <a:rPr lang="en-GB" altLang="en-US" dirty="0" smtClean="0">
                <a:ea typeface="ＭＳ Ｐゴシック" pitchFamily="34" charset="-128"/>
              </a:rPr>
              <a:t>Show</a:t>
            </a:r>
            <a:r>
              <a:rPr lang="en-GB" altLang="en-US" baseline="0" dirty="0" smtClean="0">
                <a:ea typeface="ＭＳ Ｐゴシック" pitchFamily="34" charset="-128"/>
              </a:rPr>
              <a:t> this slide to summarise how this fits together as a whole.</a:t>
            </a:r>
            <a:r>
              <a:rPr lang="en-GB" altLang="en-US" dirty="0" smtClean="0">
                <a:ea typeface="ＭＳ Ｐゴシック" pitchFamily="34" charset="-128"/>
              </a:rPr>
              <a:t> </a:t>
            </a:r>
            <a:endParaRPr lang="en-US" altLang="en-US" dirty="0" smtClean="0">
              <a:ea typeface="ＭＳ Ｐゴシック" pitchFamily="34" charset="-128"/>
            </a:endParaRPr>
          </a:p>
          <a:p>
            <a:endParaRPr lang="en-GB" altLang="en-US" dirty="0" smtClean="0">
              <a:ea typeface="ＭＳ Ｐゴシック" pitchFamily="34" charset="-128"/>
            </a:endParaRPr>
          </a:p>
          <a:p>
            <a:r>
              <a:rPr lang="en-GB" altLang="en-US" dirty="0" smtClean="0">
                <a:ea typeface="ＭＳ Ｐゴシック" pitchFamily="34" charset="-128"/>
              </a:rPr>
              <a:t>Sometimes</a:t>
            </a:r>
            <a:r>
              <a:rPr lang="en-GB" altLang="en-US" baseline="0" dirty="0" smtClean="0">
                <a:ea typeface="ＭＳ Ｐゴシック" pitchFamily="34" charset="-128"/>
              </a:rPr>
              <a:t> specialist information is required e.g. Paediatric report and needs to be requested (Request for Assistance)</a:t>
            </a:r>
          </a:p>
          <a:p>
            <a:r>
              <a:rPr lang="en-GB" altLang="en-US" baseline="0" dirty="0" smtClean="0">
                <a:ea typeface="ＭＳ Ｐゴシック" pitchFamily="34" charset="-128"/>
              </a:rPr>
              <a:t>This should be completed in collaboration with the parent/carer and child/young person.</a:t>
            </a:r>
            <a:br>
              <a:rPr lang="en-GB" altLang="en-US" baseline="0" dirty="0" smtClean="0">
                <a:ea typeface="ＭＳ Ｐゴシック" pitchFamily="34" charset="-128"/>
              </a:rPr>
            </a:br>
            <a:endParaRPr lang="en-GB" altLang="en-US" baseline="0" dirty="0" smtClean="0">
              <a:ea typeface="ＭＳ Ｐゴシック" pitchFamily="34" charset="-128"/>
            </a:endParaRPr>
          </a:p>
          <a:p>
            <a:pPr marL="0" indent="0">
              <a:buFont typeface="Arial" panose="020B0604020202020204" pitchFamily="34" charset="0"/>
              <a:buNone/>
            </a:pPr>
            <a:r>
              <a:rPr lang="en-GB" altLang="en-US" baseline="0" dirty="0" smtClean="0">
                <a:ea typeface="ＭＳ Ｐゴシック" pitchFamily="34" charset="-128"/>
              </a:rPr>
              <a:t>Note:  Consultation and involvement of Parent/carer throughout the process is vital.  As are the views of the child/young person. </a:t>
            </a:r>
            <a:endParaRPr lang="en-GB" altLang="en-US" dirty="0" smtClean="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u="none" dirty="0" smtClean="0"/>
              <a:t>Refer to </a:t>
            </a:r>
            <a:r>
              <a:rPr lang="en-GB" b="0" i="0" u="none" dirty="0" smtClean="0"/>
              <a:t>Workbook;</a:t>
            </a:r>
            <a:r>
              <a:rPr lang="en-GB" b="0" i="0" u="none" baseline="0" dirty="0" smtClean="0"/>
              <a:t> Practice Examples (p24-29) .  Select one of the practice examples.</a:t>
            </a:r>
            <a:r>
              <a:rPr lang="en-GB" b="0" i="1" u="none" baseline="0" dirty="0" smtClean="0"/>
              <a:t/>
            </a:r>
            <a:br>
              <a:rPr lang="en-GB" b="0" i="1" u="none" baseline="0" dirty="0" smtClean="0"/>
            </a:br>
            <a:r>
              <a:rPr lang="en-GB" b="0" u="none" baseline="0" dirty="0" smtClean="0"/>
              <a:t/>
            </a:r>
            <a:br>
              <a:rPr lang="en-GB" b="0" u="none" baseline="0" dirty="0" smtClean="0"/>
            </a:br>
            <a:r>
              <a:rPr lang="en-GB" b="0" u="none" baseline="0" dirty="0" smtClean="0"/>
              <a:t>Refer to </a:t>
            </a:r>
            <a:r>
              <a:rPr lang="en-GB" b="0" i="0" u="none" baseline="0" dirty="0" smtClean="0"/>
              <a:t>Wellbeing Triangle Assessment (Guidance and Exemplar) in Book of Forms</a:t>
            </a:r>
          </a:p>
          <a:p>
            <a:r>
              <a:rPr lang="en-GB" b="0" u="none" baseline="0" dirty="0" smtClean="0"/>
              <a:t>Each group will have a large Wellbeing Triangle in the centre of their group. </a:t>
            </a:r>
            <a:endParaRPr lang="en-GB" b="0" i="1" u="none" baseline="0" dirty="0" smtClean="0"/>
          </a:p>
          <a:p>
            <a:r>
              <a:rPr lang="en-GB" sz="1200" dirty="0" smtClean="0"/>
              <a:t>Use:</a:t>
            </a:r>
          </a:p>
          <a:p>
            <a:pPr marL="457200" indent="-457200">
              <a:buFont typeface="Arial" panose="020B0604020202020204" pitchFamily="34" charset="0"/>
              <a:buChar char="•"/>
            </a:pPr>
            <a:r>
              <a:rPr lang="en-GB" sz="1200" b="1" dirty="0" smtClean="0">
                <a:solidFill>
                  <a:srgbClr val="00B050"/>
                </a:solidFill>
              </a:rPr>
              <a:t>green </a:t>
            </a:r>
            <a:r>
              <a:rPr lang="en-GB" sz="1200" dirty="0" smtClean="0"/>
              <a:t>post-its to write on any </a:t>
            </a:r>
            <a:r>
              <a:rPr lang="en-GB" sz="1200" b="1" dirty="0" smtClean="0">
                <a:solidFill>
                  <a:srgbClr val="00B050"/>
                </a:solidFill>
              </a:rPr>
              <a:t>strength based</a:t>
            </a:r>
            <a:r>
              <a:rPr lang="en-GB" sz="1200" dirty="0" smtClean="0">
                <a:solidFill>
                  <a:srgbClr val="002060"/>
                </a:solidFill>
              </a:rPr>
              <a:t> </a:t>
            </a:r>
            <a:r>
              <a:rPr lang="en-GB" sz="1200" dirty="0" smtClean="0"/>
              <a:t>information (strengths/ protective factors)</a:t>
            </a:r>
            <a:br>
              <a:rPr lang="en-GB" sz="1200" dirty="0" smtClean="0"/>
            </a:br>
            <a:r>
              <a:rPr lang="en-GB" sz="1200" dirty="0" smtClean="0"/>
              <a:t>Place</a:t>
            </a:r>
            <a:r>
              <a:rPr lang="en-GB" sz="1200" baseline="0" dirty="0" smtClean="0"/>
              <a:t> the post-its on the most relevant domain/side of the triangle.</a:t>
            </a:r>
            <a:endParaRPr lang="en-GB" sz="1200" dirty="0" smtClean="0"/>
          </a:p>
          <a:p>
            <a:pPr marL="457200" indent="-457200">
              <a:buFont typeface="Arial" panose="020B0604020202020204" pitchFamily="34" charset="0"/>
              <a:buChar char="•"/>
            </a:pPr>
            <a:r>
              <a:rPr lang="en-GB" sz="1200" b="1" dirty="0" smtClean="0">
                <a:solidFill>
                  <a:srgbClr val="FF0066"/>
                </a:solidFill>
              </a:rPr>
              <a:t>Pink </a:t>
            </a:r>
            <a:r>
              <a:rPr lang="en-GB" sz="1200" b="1" dirty="0" smtClean="0"/>
              <a:t>post-its for any needs / pressures</a:t>
            </a:r>
            <a:br>
              <a:rPr lang="en-GB" sz="1200" b="1" dirty="0" smtClean="0"/>
            </a:br>
            <a:r>
              <a:rPr lang="en-GB" sz="1200" b="0" dirty="0" smtClean="0"/>
              <a:t>As above, place the post-its on the most relevant domain/side</a:t>
            </a:r>
            <a:r>
              <a:rPr lang="en-GB" sz="1200" b="0" baseline="0" dirty="0" smtClean="0"/>
              <a:t> of the triangle.</a:t>
            </a:r>
            <a:endParaRPr lang="en-GB" sz="1200" b="0" dirty="0" smtClean="0"/>
          </a:p>
          <a:p>
            <a:pPr marL="457200" indent="-457200">
              <a:buFont typeface="Arial" panose="020B0604020202020204" pitchFamily="34" charset="0"/>
              <a:buChar char="•"/>
            </a:pPr>
            <a:r>
              <a:rPr lang="en-GB" sz="1200" b="1" dirty="0" smtClean="0">
                <a:solidFill>
                  <a:srgbClr val="FFCC00"/>
                </a:solidFill>
              </a:rPr>
              <a:t>yellow</a:t>
            </a:r>
            <a:r>
              <a:rPr lang="en-GB" sz="1200" dirty="0" smtClean="0">
                <a:solidFill>
                  <a:srgbClr val="FFC000"/>
                </a:solidFill>
              </a:rPr>
              <a:t> </a:t>
            </a:r>
            <a:r>
              <a:rPr lang="en-GB" sz="1200" dirty="0" smtClean="0"/>
              <a:t>post-its for any information you still need to complete your assessment.</a:t>
            </a:r>
            <a:br>
              <a:rPr lang="en-GB" sz="1200" dirty="0" smtClean="0"/>
            </a:br>
            <a:r>
              <a:rPr lang="en-GB" sz="1200" dirty="0" smtClean="0"/>
              <a:t>Consider where you could access this information</a:t>
            </a:r>
          </a:p>
          <a:p>
            <a:r>
              <a:rPr lang="en-GB" b="0" i="0" u="none" baseline="0" dirty="0" smtClean="0"/>
              <a:t/>
            </a:r>
            <a:br>
              <a:rPr lang="en-GB" b="0" i="0" u="none" baseline="0" dirty="0" smtClean="0"/>
            </a:br>
            <a:r>
              <a:rPr lang="en-GB" b="0" i="0" u="none" baseline="0" dirty="0" smtClean="0"/>
              <a:t>Allocate around 20 </a:t>
            </a:r>
            <a:r>
              <a:rPr lang="en-GB" b="0" i="0" u="none" baseline="0" dirty="0" err="1" smtClean="0"/>
              <a:t>mins</a:t>
            </a:r>
            <a:r>
              <a:rPr lang="en-GB" b="0" i="0" u="none" baseline="0" dirty="0" smtClean="0"/>
              <a:t> for this activity.</a:t>
            </a:r>
          </a:p>
          <a:p>
            <a:endParaRPr lang="en-GB" dirty="0"/>
          </a:p>
        </p:txBody>
      </p:sp>
      <p:sp>
        <p:nvSpPr>
          <p:cNvPr id="4" name="Slide Number Placeholder 3"/>
          <p:cNvSpPr>
            <a:spLocks noGrp="1"/>
          </p:cNvSpPr>
          <p:nvPr>
            <p:ph type="sldNum" sz="quarter" idx="10"/>
          </p:nvPr>
        </p:nvSpPr>
        <p:spPr/>
        <p:txBody>
          <a:bodyPr/>
          <a:lstStyle/>
          <a:p>
            <a:fld id="{F1F110C5-4CCE-4167-ADE7-90E5C1320F1C}" type="slidenum">
              <a:rPr lang="en-GB" smtClean="0"/>
              <a:t>33</a:t>
            </a:fld>
            <a:endParaRPr lang="en-GB"/>
          </a:p>
        </p:txBody>
      </p:sp>
    </p:spTree>
    <p:extLst>
      <p:ext uri="{BB962C8B-B14F-4D97-AF65-F5344CB8AC3E}">
        <p14:creationId xmlns:p14="http://schemas.microsoft.com/office/powerpoint/2010/main" val="16461387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charset="0"/>
                <a:ea typeface="ＭＳ Ｐゴシック" pitchFamily="34" charset="-128"/>
              </a:defRPr>
            </a:lvl1pPr>
            <a:lvl2pPr marL="698819" indent="-268776">
              <a:defRPr i="1">
                <a:solidFill>
                  <a:schemeClr val="tx1"/>
                </a:solidFill>
                <a:latin typeface="Arial" charset="0"/>
                <a:ea typeface="ＭＳ Ｐゴシック" pitchFamily="34" charset="-128"/>
              </a:defRPr>
            </a:lvl2pPr>
            <a:lvl3pPr marL="1075106" indent="-215021">
              <a:defRPr i="1">
                <a:solidFill>
                  <a:schemeClr val="tx1"/>
                </a:solidFill>
                <a:latin typeface="Arial" charset="0"/>
                <a:ea typeface="ＭＳ Ｐゴシック" pitchFamily="34" charset="-128"/>
              </a:defRPr>
            </a:lvl3pPr>
            <a:lvl4pPr marL="1505148" indent="-215021">
              <a:defRPr i="1">
                <a:solidFill>
                  <a:schemeClr val="tx1"/>
                </a:solidFill>
                <a:latin typeface="Arial" charset="0"/>
                <a:ea typeface="ＭＳ Ｐゴシック" pitchFamily="34" charset="-128"/>
              </a:defRPr>
            </a:lvl4pPr>
            <a:lvl5pPr marL="1935190" indent="-215021">
              <a:defRPr i="1">
                <a:solidFill>
                  <a:schemeClr val="tx1"/>
                </a:solidFill>
                <a:latin typeface="Arial" charset="0"/>
                <a:ea typeface="ＭＳ Ｐゴシック" pitchFamily="34" charset="-128"/>
              </a:defRPr>
            </a:lvl5pPr>
            <a:lvl6pPr marL="2365233" indent="-215021" eaLnBrk="0" fontAlgn="base" hangingPunct="0">
              <a:spcBef>
                <a:spcPct val="0"/>
              </a:spcBef>
              <a:spcAft>
                <a:spcPct val="0"/>
              </a:spcAft>
              <a:defRPr i="1">
                <a:solidFill>
                  <a:schemeClr val="tx1"/>
                </a:solidFill>
                <a:latin typeface="Arial" charset="0"/>
                <a:ea typeface="ＭＳ Ｐゴシック" pitchFamily="34" charset="-128"/>
              </a:defRPr>
            </a:lvl6pPr>
            <a:lvl7pPr marL="2795275" indent="-215021" eaLnBrk="0" fontAlgn="base" hangingPunct="0">
              <a:spcBef>
                <a:spcPct val="0"/>
              </a:spcBef>
              <a:spcAft>
                <a:spcPct val="0"/>
              </a:spcAft>
              <a:defRPr i="1">
                <a:solidFill>
                  <a:schemeClr val="tx1"/>
                </a:solidFill>
                <a:latin typeface="Arial" charset="0"/>
                <a:ea typeface="ＭＳ Ｐゴシック" pitchFamily="34" charset="-128"/>
              </a:defRPr>
            </a:lvl7pPr>
            <a:lvl8pPr marL="3225317" indent="-215021" eaLnBrk="0" fontAlgn="base" hangingPunct="0">
              <a:spcBef>
                <a:spcPct val="0"/>
              </a:spcBef>
              <a:spcAft>
                <a:spcPct val="0"/>
              </a:spcAft>
              <a:defRPr i="1">
                <a:solidFill>
                  <a:schemeClr val="tx1"/>
                </a:solidFill>
                <a:latin typeface="Arial" charset="0"/>
                <a:ea typeface="ＭＳ Ｐゴシック" pitchFamily="34" charset="-128"/>
              </a:defRPr>
            </a:lvl8pPr>
            <a:lvl9pPr marL="3655360" indent="-215021" eaLnBrk="0" fontAlgn="base" hangingPunct="0">
              <a:spcBef>
                <a:spcPct val="0"/>
              </a:spcBef>
              <a:spcAft>
                <a:spcPct val="0"/>
              </a:spcAft>
              <a:defRPr i="1">
                <a:solidFill>
                  <a:schemeClr val="tx1"/>
                </a:solidFill>
                <a:latin typeface="Arial" charset="0"/>
                <a:ea typeface="ＭＳ Ｐゴシック" pitchFamily="34" charset="-128"/>
              </a:defRPr>
            </a:lvl9pPr>
          </a:lstStyle>
          <a:p>
            <a:fld id="{0F8AAA2C-1397-4588-817F-8FD2C9E8D51A}" type="slidenum">
              <a:rPr lang="en-GB" altLang="en-US" i="0" smtClean="0"/>
              <a:pPr/>
              <a:t>34</a:t>
            </a:fld>
            <a:endParaRPr lang="en-GB" altLang="en-US" i="0" smtClean="0"/>
          </a:p>
        </p:txBody>
      </p:sp>
      <p:sp>
        <p:nvSpPr>
          <p:cNvPr id="122883" name="Rectangle 2"/>
          <p:cNvSpPr>
            <a:spLocks noGrp="1" noRot="1" noChangeAspect="1" noChangeArrowheads="1" noTextEdit="1"/>
          </p:cNvSpPr>
          <p:nvPr>
            <p:ph type="sldImg"/>
          </p:nvPr>
        </p:nvSpPr>
        <p:spPr>
          <a:xfrm>
            <a:off x="1189038" y="698500"/>
            <a:ext cx="4632325" cy="3484563"/>
          </a:xfrm>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u="none" dirty="0" smtClean="0">
                <a:ea typeface="ＭＳ Ｐゴシック" pitchFamily="34" charset="-128"/>
              </a:rPr>
              <a:t>This is a key stage in wellbeing assessment. Having gathered all your assessment information from different sources, including some complex information, how do we make</a:t>
            </a:r>
            <a:r>
              <a:rPr lang="en-GB" altLang="en-US" u="none" baseline="0" dirty="0" smtClean="0">
                <a:ea typeface="ＭＳ Ｐゴシック" pitchFamily="34" charset="-128"/>
              </a:rPr>
              <a:t> sense of it?</a:t>
            </a:r>
          </a:p>
          <a:p>
            <a:endParaRPr lang="en-GB" altLang="en-US" baseline="0" dirty="0" smtClean="0">
              <a:ea typeface="ＭＳ Ｐゴシック" pitchFamily="34" charset="-128"/>
            </a:endParaRPr>
          </a:p>
          <a:p>
            <a:endParaRPr lang="en-GB" altLang="en-US" dirty="0" smtClean="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charset="0"/>
                <a:ea typeface="ＭＳ Ｐゴシック" pitchFamily="34" charset="-128"/>
              </a:defRPr>
            </a:lvl1pPr>
            <a:lvl2pPr marL="698819" indent="-268776">
              <a:defRPr i="1">
                <a:solidFill>
                  <a:schemeClr val="tx1"/>
                </a:solidFill>
                <a:latin typeface="Arial" charset="0"/>
                <a:ea typeface="ＭＳ Ｐゴシック" pitchFamily="34" charset="-128"/>
              </a:defRPr>
            </a:lvl2pPr>
            <a:lvl3pPr marL="1075106" indent="-215021">
              <a:defRPr i="1">
                <a:solidFill>
                  <a:schemeClr val="tx1"/>
                </a:solidFill>
                <a:latin typeface="Arial" charset="0"/>
                <a:ea typeface="ＭＳ Ｐゴシック" pitchFamily="34" charset="-128"/>
              </a:defRPr>
            </a:lvl3pPr>
            <a:lvl4pPr marL="1505148" indent="-215021">
              <a:defRPr i="1">
                <a:solidFill>
                  <a:schemeClr val="tx1"/>
                </a:solidFill>
                <a:latin typeface="Arial" charset="0"/>
                <a:ea typeface="ＭＳ Ｐゴシック" pitchFamily="34" charset="-128"/>
              </a:defRPr>
            </a:lvl4pPr>
            <a:lvl5pPr marL="1935190" indent="-215021">
              <a:defRPr i="1">
                <a:solidFill>
                  <a:schemeClr val="tx1"/>
                </a:solidFill>
                <a:latin typeface="Arial" charset="0"/>
                <a:ea typeface="ＭＳ Ｐゴシック" pitchFamily="34" charset="-128"/>
              </a:defRPr>
            </a:lvl5pPr>
            <a:lvl6pPr marL="2365233" indent="-215021" eaLnBrk="0" fontAlgn="base" hangingPunct="0">
              <a:spcBef>
                <a:spcPct val="0"/>
              </a:spcBef>
              <a:spcAft>
                <a:spcPct val="0"/>
              </a:spcAft>
              <a:defRPr i="1">
                <a:solidFill>
                  <a:schemeClr val="tx1"/>
                </a:solidFill>
                <a:latin typeface="Arial" charset="0"/>
                <a:ea typeface="ＭＳ Ｐゴシック" pitchFamily="34" charset="-128"/>
              </a:defRPr>
            </a:lvl6pPr>
            <a:lvl7pPr marL="2795275" indent="-215021" eaLnBrk="0" fontAlgn="base" hangingPunct="0">
              <a:spcBef>
                <a:spcPct val="0"/>
              </a:spcBef>
              <a:spcAft>
                <a:spcPct val="0"/>
              </a:spcAft>
              <a:defRPr i="1">
                <a:solidFill>
                  <a:schemeClr val="tx1"/>
                </a:solidFill>
                <a:latin typeface="Arial" charset="0"/>
                <a:ea typeface="ＭＳ Ｐゴシック" pitchFamily="34" charset="-128"/>
              </a:defRPr>
            </a:lvl7pPr>
            <a:lvl8pPr marL="3225317" indent="-215021" eaLnBrk="0" fontAlgn="base" hangingPunct="0">
              <a:spcBef>
                <a:spcPct val="0"/>
              </a:spcBef>
              <a:spcAft>
                <a:spcPct val="0"/>
              </a:spcAft>
              <a:defRPr i="1">
                <a:solidFill>
                  <a:schemeClr val="tx1"/>
                </a:solidFill>
                <a:latin typeface="Arial" charset="0"/>
                <a:ea typeface="ＭＳ Ｐゴシック" pitchFamily="34" charset="-128"/>
              </a:defRPr>
            </a:lvl8pPr>
            <a:lvl9pPr marL="3655360" indent="-215021" eaLnBrk="0" fontAlgn="base" hangingPunct="0">
              <a:spcBef>
                <a:spcPct val="0"/>
              </a:spcBef>
              <a:spcAft>
                <a:spcPct val="0"/>
              </a:spcAft>
              <a:defRPr i="1">
                <a:solidFill>
                  <a:schemeClr val="tx1"/>
                </a:solidFill>
                <a:latin typeface="Arial" charset="0"/>
                <a:ea typeface="ＭＳ Ｐゴシック" pitchFamily="34" charset="-128"/>
              </a:defRPr>
            </a:lvl9pPr>
          </a:lstStyle>
          <a:p>
            <a:fld id="{0F8AAA2C-1397-4588-817F-8FD2C9E8D51A}" type="slidenum">
              <a:rPr lang="en-GB" altLang="en-US" i="0" smtClean="0"/>
              <a:pPr/>
              <a:t>35</a:t>
            </a:fld>
            <a:endParaRPr lang="en-GB" altLang="en-US" i="0" smtClean="0"/>
          </a:p>
        </p:txBody>
      </p:sp>
      <p:sp>
        <p:nvSpPr>
          <p:cNvPr id="122883" name="Rectangle 2"/>
          <p:cNvSpPr>
            <a:spLocks noGrp="1" noRot="1" noChangeAspect="1" noChangeArrowheads="1" noTextEdit="1"/>
          </p:cNvSpPr>
          <p:nvPr>
            <p:ph type="sldImg"/>
          </p:nvPr>
        </p:nvSpPr>
        <p:spPr>
          <a:xfrm>
            <a:off x="1189038" y="698500"/>
            <a:ext cx="4632325" cy="3484563"/>
          </a:xfrm>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ea typeface="ＭＳ Ｐゴシック" pitchFamily="34" charset="-128"/>
              </a:rPr>
              <a:t>Now remind participants that analysis is</a:t>
            </a:r>
            <a:r>
              <a:rPr lang="en-GB" altLang="en-US" baseline="0" dirty="0" smtClean="0">
                <a:ea typeface="ＭＳ Ｐゴシック" pitchFamily="34" charset="-128"/>
              </a:rPr>
              <a:t> a crucial</a:t>
            </a:r>
            <a:r>
              <a:rPr lang="en-GB" altLang="en-US" dirty="0" smtClean="0">
                <a:ea typeface="ＭＳ Ｐゴシック" pitchFamily="34" charset="-128"/>
              </a:rPr>
              <a:t> part of the assessment process. </a:t>
            </a:r>
            <a:br>
              <a:rPr lang="en-GB" altLang="en-US" dirty="0" smtClean="0">
                <a:ea typeface="ＭＳ Ｐゴシック" pitchFamily="34" charset="-128"/>
              </a:rPr>
            </a:br>
            <a:r>
              <a:rPr lang="en-GB" altLang="en-US" dirty="0" smtClean="0">
                <a:ea typeface="ＭＳ Ｐゴシック" pitchFamily="34" charset="-128"/>
              </a:rPr>
              <a:t/>
            </a:r>
            <a:br>
              <a:rPr lang="en-GB" altLang="en-US" dirty="0" smtClean="0">
                <a:ea typeface="ＭＳ Ｐゴシック" pitchFamily="34" charset="-128"/>
              </a:rPr>
            </a:br>
            <a:r>
              <a:rPr lang="en-GB" altLang="en-US" dirty="0" smtClean="0">
                <a:ea typeface="ＭＳ Ｐゴシック" pitchFamily="34" charset="-128"/>
              </a:rPr>
              <a:t>It’s important to emphasise that many professionals are better at gathering information than analysing and  good assessment must provide not only a summary of what is observed or information gathered but a robust appraisal of the impact on the child or young person. </a:t>
            </a:r>
            <a:br>
              <a:rPr lang="en-GB" altLang="en-US" dirty="0" smtClean="0">
                <a:ea typeface="ＭＳ Ｐゴシック" pitchFamily="34" charset="-128"/>
              </a:rPr>
            </a:br>
            <a:r>
              <a:rPr lang="en-GB" altLang="en-US" dirty="0" smtClean="0">
                <a:ea typeface="ＭＳ Ｐゴシック" pitchFamily="34" charset="-128"/>
              </a:rPr>
              <a:t/>
            </a:r>
            <a:br>
              <a:rPr lang="en-GB" altLang="en-US" dirty="0" smtClean="0">
                <a:ea typeface="ＭＳ Ｐゴシック" pitchFamily="34" charset="-128"/>
              </a:rPr>
            </a:br>
            <a:r>
              <a:rPr lang="en-GB" altLang="en-US" dirty="0" smtClean="0">
                <a:ea typeface="ＭＳ Ｐゴシック" pitchFamily="34" charset="-128"/>
              </a:rPr>
              <a:t>This is a summary to help participants remember what analysis involves.</a:t>
            </a:r>
          </a:p>
          <a:p>
            <a:endParaRPr lang="en-GB" altLang="en-US" dirty="0" smtClean="0">
              <a:ea typeface="ＭＳ Ｐゴシック" pitchFamily="34" charset="-128"/>
            </a:endParaRPr>
          </a:p>
          <a:p>
            <a:r>
              <a:rPr lang="en-GB" altLang="en-US" dirty="0" smtClean="0">
                <a:ea typeface="ＭＳ Ｐゴシック" pitchFamily="34" charset="-128"/>
              </a:rPr>
              <a:t>Ask yourself</a:t>
            </a:r>
            <a:r>
              <a:rPr lang="en-GB" altLang="en-US" baseline="0" dirty="0" smtClean="0">
                <a:ea typeface="ＭＳ Ｐゴシック" pitchFamily="34" charset="-128"/>
              </a:rPr>
              <a:t> : So what does this tell us about the child/young person?</a:t>
            </a:r>
            <a:endParaRPr lang="en-GB" altLang="en-US" dirty="0" smtClean="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charset="0"/>
                <a:ea typeface="ＭＳ Ｐゴシック" pitchFamily="34" charset="-128"/>
              </a:defRPr>
            </a:lvl1pPr>
            <a:lvl2pPr marL="698819" indent="-268776">
              <a:defRPr i="1">
                <a:solidFill>
                  <a:schemeClr val="tx1"/>
                </a:solidFill>
                <a:latin typeface="Arial" charset="0"/>
                <a:ea typeface="ＭＳ Ｐゴシック" pitchFamily="34" charset="-128"/>
              </a:defRPr>
            </a:lvl2pPr>
            <a:lvl3pPr marL="1075106" indent="-215021">
              <a:defRPr i="1">
                <a:solidFill>
                  <a:schemeClr val="tx1"/>
                </a:solidFill>
                <a:latin typeface="Arial" charset="0"/>
                <a:ea typeface="ＭＳ Ｐゴシック" pitchFamily="34" charset="-128"/>
              </a:defRPr>
            </a:lvl3pPr>
            <a:lvl4pPr marL="1505148" indent="-215021">
              <a:defRPr i="1">
                <a:solidFill>
                  <a:schemeClr val="tx1"/>
                </a:solidFill>
                <a:latin typeface="Arial" charset="0"/>
                <a:ea typeface="ＭＳ Ｐゴシック" pitchFamily="34" charset="-128"/>
              </a:defRPr>
            </a:lvl4pPr>
            <a:lvl5pPr marL="1935190" indent="-215021">
              <a:defRPr i="1">
                <a:solidFill>
                  <a:schemeClr val="tx1"/>
                </a:solidFill>
                <a:latin typeface="Arial" charset="0"/>
                <a:ea typeface="ＭＳ Ｐゴシック" pitchFamily="34" charset="-128"/>
              </a:defRPr>
            </a:lvl5pPr>
            <a:lvl6pPr marL="2365233" indent="-215021" eaLnBrk="0" fontAlgn="base" hangingPunct="0">
              <a:spcBef>
                <a:spcPct val="0"/>
              </a:spcBef>
              <a:spcAft>
                <a:spcPct val="0"/>
              </a:spcAft>
              <a:defRPr i="1">
                <a:solidFill>
                  <a:schemeClr val="tx1"/>
                </a:solidFill>
                <a:latin typeface="Arial" charset="0"/>
                <a:ea typeface="ＭＳ Ｐゴシック" pitchFamily="34" charset="-128"/>
              </a:defRPr>
            </a:lvl6pPr>
            <a:lvl7pPr marL="2795275" indent="-215021" eaLnBrk="0" fontAlgn="base" hangingPunct="0">
              <a:spcBef>
                <a:spcPct val="0"/>
              </a:spcBef>
              <a:spcAft>
                <a:spcPct val="0"/>
              </a:spcAft>
              <a:defRPr i="1">
                <a:solidFill>
                  <a:schemeClr val="tx1"/>
                </a:solidFill>
                <a:latin typeface="Arial" charset="0"/>
                <a:ea typeface="ＭＳ Ｐゴシック" pitchFamily="34" charset="-128"/>
              </a:defRPr>
            </a:lvl7pPr>
            <a:lvl8pPr marL="3225317" indent="-215021" eaLnBrk="0" fontAlgn="base" hangingPunct="0">
              <a:spcBef>
                <a:spcPct val="0"/>
              </a:spcBef>
              <a:spcAft>
                <a:spcPct val="0"/>
              </a:spcAft>
              <a:defRPr i="1">
                <a:solidFill>
                  <a:schemeClr val="tx1"/>
                </a:solidFill>
                <a:latin typeface="Arial" charset="0"/>
                <a:ea typeface="ＭＳ Ｐゴシック" pitchFamily="34" charset="-128"/>
              </a:defRPr>
            </a:lvl8pPr>
            <a:lvl9pPr marL="3655360" indent="-215021" eaLnBrk="0" fontAlgn="base" hangingPunct="0">
              <a:spcBef>
                <a:spcPct val="0"/>
              </a:spcBef>
              <a:spcAft>
                <a:spcPct val="0"/>
              </a:spcAft>
              <a:defRPr i="1">
                <a:solidFill>
                  <a:schemeClr val="tx1"/>
                </a:solidFill>
                <a:latin typeface="Arial" charset="0"/>
                <a:ea typeface="ＭＳ Ｐゴシック" pitchFamily="34" charset="-128"/>
              </a:defRPr>
            </a:lvl9pPr>
          </a:lstStyle>
          <a:p>
            <a:fld id="{2B75A301-D769-4B8B-86B7-70A5043D7545}" type="slidenum">
              <a:rPr lang="en-GB" altLang="en-US" i="0" smtClean="0"/>
              <a:pPr/>
              <a:t>36</a:t>
            </a:fld>
            <a:endParaRPr lang="en-GB" altLang="en-US" i="0" smtClean="0"/>
          </a:p>
        </p:txBody>
      </p:sp>
      <p:sp>
        <p:nvSpPr>
          <p:cNvPr id="123907" name="Rectangle 2"/>
          <p:cNvSpPr>
            <a:spLocks noGrp="1" noRot="1" noChangeAspect="1" noChangeArrowheads="1" noTextEdit="1"/>
          </p:cNvSpPr>
          <p:nvPr>
            <p:ph type="sldImg"/>
          </p:nvPr>
        </p:nvSpPr>
        <p:spPr>
          <a:xfrm>
            <a:off x="1189038" y="698500"/>
            <a:ext cx="4632325" cy="3484563"/>
          </a:xfrm>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ea typeface="ＭＳ Ｐゴシック" pitchFamily="34" charset="-128"/>
              </a:rPr>
              <a:t>This is also a crucial element of Wellbeing Assessment.</a:t>
            </a:r>
          </a:p>
          <a:p>
            <a:endParaRPr lang="en-GB" altLang="en-US" dirty="0" smtClean="0">
              <a:ea typeface="ＭＳ Ｐゴシック" pitchFamily="34" charset="-128"/>
            </a:endParaRPr>
          </a:p>
          <a:p>
            <a:r>
              <a:rPr lang="en-GB" altLang="en-US" dirty="0" smtClean="0">
                <a:ea typeface="ＭＳ Ｐゴシック" pitchFamily="34" charset="-128"/>
              </a:rPr>
              <a:t>Refer</a:t>
            </a:r>
            <a:r>
              <a:rPr lang="en-GB" altLang="en-US" baseline="0" dirty="0" smtClean="0">
                <a:ea typeface="ＭＳ Ｐゴシック" pitchFamily="34" charset="-128"/>
              </a:rPr>
              <a:t> to the Workbook (p.21-23)  – Signpost group to ‘Writing SMART Outcomes / Exemplar for Sam’. </a:t>
            </a:r>
          </a:p>
          <a:p>
            <a:r>
              <a:rPr lang="en-GB" altLang="en-US" baseline="0" dirty="0" smtClean="0">
                <a:ea typeface="ＭＳ Ｐゴシック" pitchFamily="34" charset="-128"/>
              </a:rPr>
              <a:t>We will be focussing on writing outcomes next session – this is what the whole assessment process is leading towards.</a:t>
            </a:r>
          </a:p>
          <a:p>
            <a:endParaRPr lang="en-GB" altLang="en-US" baseline="0" dirty="0" smtClean="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698500"/>
            <a:ext cx="4632325" cy="3484563"/>
          </a:xfrm>
        </p:spPr>
      </p:sp>
      <p:sp>
        <p:nvSpPr>
          <p:cNvPr id="3" name="Notes Placeholder 2"/>
          <p:cNvSpPr>
            <a:spLocks noGrp="1"/>
          </p:cNvSpPr>
          <p:nvPr>
            <p:ph type="body" idx="1"/>
          </p:nvPr>
        </p:nvSpPr>
        <p:spPr/>
        <p:txBody>
          <a:bodyPr/>
          <a:lstStyle/>
          <a:p>
            <a:r>
              <a:rPr lang="en-GB" b="0" u="none" baseline="0" dirty="0" smtClean="0"/>
              <a:t>Allow 20 minutes</a:t>
            </a:r>
            <a:br>
              <a:rPr lang="en-GB" b="0" u="none" baseline="0" dirty="0" smtClean="0"/>
            </a:br>
            <a:r>
              <a:rPr lang="en-GB" b="0" u="none" baseline="0" dirty="0" smtClean="0"/>
              <a:t/>
            </a:r>
            <a:br>
              <a:rPr lang="en-GB" b="0" u="none" baseline="0" dirty="0" smtClean="0"/>
            </a:br>
            <a:r>
              <a:rPr lang="en-GB" b="0" u="none" baseline="0" dirty="0" smtClean="0"/>
              <a:t>Refer to the book of forms  - My World Triangle Assessment</a:t>
            </a:r>
            <a:endParaRPr lang="en-GB" b="0" i="1" u="none" baseline="0" dirty="0" smtClean="0"/>
          </a:p>
          <a:p>
            <a:endParaRPr lang="en-GB" b="0" i="1" u="none" baseline="0" dirty="0" smtClean="0"/>
          </a:p>
          <a:p>
            <a:r>
              <a:rPr lang="en-GB" b="0" u="none" baseline="0" dirty="0" smtClean="0"/>
              <a:t/>
            </a:r>
            <a:br>
              <a:rPr lang="en-GB" b="0" u="none" baseline="0" dirty="0" smtClean="0"/>
            </a:br>
            <a:r>
              <a:rPr lang="en-GB" b="0" u="none" baseline="0" dirty="0" smtClean="0">
                <a:solidFill>
                  <a:srgbClr val="FF0000"/>
                </a:solidFill>
              </a:rPr>
              <a:t/>
            </a:r>
            <a:br>
              <a:rPr lang="en-GB" b="0" u="none" baseline="0" dirty="0" smtClean="0">
                <a:solidFill>
                  <a:srgbClr val="FF0000"/>
                </a:solidFill>
              </a:rPr>
            </a:br>
            <a:r>
              <a:rPr lang="en-GB" sz="3200" b="0" u="none" baseline="0" dirty="0" smtClean="0">
                <a:solidFill>
                  <a:srgbClr val="FF0000"/>
                </a:solidFill>
              </a:rPr>
              <a:t/>
            </a:r>
            <a:br>
              <a:rPr lang="en-GB" sz="3200" b="0" u="none" baseline="0" dirty="0" smtClean="0">
                <a:solidFill>
                  <a:srgbClr val="FF0000"/>
                </a:solidFill>
              </a:rPr>
            </a:br>
            <a:endParaRPr lang="en-GB" sz="3200" b="0" u="none" baseline="0" dirty="0" smtClean="0">
              <a:solidFill>
                <a:srgbClr val="FF0000"/>
              </a:solidFill>
            </a:endParaRPr>
          </a:p>
        </p:txBody>
      </p:sp>
      <p:sp>
        <p:nvSpPr>
          <p:cNvPr id="4" name="Slide Number Placeholder 3"/>
          <p:cNvSpPr>
            <a:spLocks noGrp="1"/>
          </p:cNvSpPr>
          <p:nvPr>
            <p:ph type="sldNum" sz="quarter" idx="10"/>
          </p:nvPr>
        </p:nvSpPr>
        <p:spPr/>
        <p:txBody>
          <a:bodyPr/>
          <a:lstStyle/>
          <a:p>
            <a:fld id="{F1F110C5-4CCE-4167-ADE7-90E5C1320F1C}" type="slidenum">
              <a:rPr lang="en-GB" smtClean="0"/>
              <a:t>37</a:t>
            </a:fld>
            <a:endParaRPr lang="en-GB"/>
          </a:p>
        </p:txBody>
      </p:sp>
    </p:spTree>
    <p:extLst>
      <p:ext uri="{BB962C8B-B14F-4D97-AF65-F5344CB8AC3E}">
        <p14:creationId xmlns:p14="http://schemas.microsoft.com/office/powerpoint/2010/main" val="2907611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charset="0"/>
                <a:ea typeface="ＭＳ Ｐゴシック" pitchFamily="34" charset="-128"/>
              </a:defRPr>
            </a:lvl1pPr>
            <a:lvl2pPr marL="698819" indent="-268776">
              <a:defRPr i="1">
                <a:solidFill>
                  <a:schemeClr val="tx1"/>
                </a:solidFill>
                <a:latin typeface="Arial" charset="0"/>
                <a:ea typeface="ＭＳ Ｐゴシック" pitchFamily="34" charset="-128"/>
              </a:defRPr>
            </a:lvl2pPr>
            <a:lvl3pPr marL="1075106" indent="-215021">
              <a:defRPr i="1">
                <a:solidFill>
                  <a:schemeClr val="tx1"/>
                </a:solidFill>
                <a:latin typeface="Arial" charset="0"/>
                <a:ea typeface="ＭＳ Ｐゴシック" pitchFamily="34" charset="-128"/>
              </a:defRPr>
            </a:lvl3pPr>
            <a:lvl4pPr marL="1505148" indent="-215021">
              <a:defRPr i="1">
                <a:solidFill>
                  <a:schemeClr val="tx1"/>
                </a:solidFill>
                <a:latin typeface="Arial" charset="0"/>
                <a:ea typeface="ＭＳ Ｐゴシック" pitchFamily="34" charset="-128"/>
              </a:defRPr>
            </a:lvl4pPr>
            <a:lvl5pPr marL="1935190" indent="-215021">
              <a:defRPr i="1">
                <a:solidFill>
                  <a:schemeClr val="tx1"/>
                </a:solidFill>
                <a:latin typeface="Arial" charset="0"/>
                <a:ea typeface="ＭＳ Ｐゴシック" pitchFamily="34" charset="-128"/>
              </a:defRPr>
            </a:lvl5pPr>
            <a:lvl6pPr marL="2365233" indent="-215021" eaLnBrk="0" fontAlgn="base" hangingPunct="0">
              <a:spcBef>
                <a:spcPct val="0"/>
              </a:spcBef>
              <a:spcAft>
                <a:spcPct val="0"/>
              </a:spcAft>
              <a:defRPr i="1">
                <a:solidFill>
                  <a:schemeClr val="tx1"/>
                </a:solidFill>
                <a:latin typeface="Arial" charset="0"/>
                <a:ea typeface="ＭＳ Ｐゴシック" pitchFamily="34" charset="-128"/>
              </a:defRPr>
            </a:lvl6pPr>
            <a:lvl7pPr marL="2795275" indent="-215021" eaLnBrk="0" fontAlgn="base" hangingPunct="0">
              <a:spcBef>
                <a:spcPct val="0"/>
              </a:spcBef>
              <a:spcAft>
                <a:spcPct val="0"/>
              </a:spcAft>
              <a:defRPr i="1">
                <a:solidFill>
                  <a:schemeClr val="tx1"/>
                </a:solidFill>
                <a:latin typeface="Arial" charset="0"/>
                <a:ea typeface="ＭＳ Ｐゴシック" pitchFamily="34" charset="-128"/>
              </a:defRPr>
            </a:lvl7pPr>
            <a:lvl8pPr marL="3225317" indent="-215021" eaLnBrk="0" fontAlgn="base" hangingPunct="0">
              <a:spcBef>
                <a:spcPct val="0"/>
              </a:spcBef>
              <a:spcAft>
                <a:spcPct val="0"/>
              </a:spcAft>
              <a:defRPr i="1">
                <a:solidFill>
                  <a:schemeClr val="tx1"/>
                </a:solidFill>
                <a:latin typeface="Arial" charset="0"/>
                <a:ea typeface="ＭＳ Ｐゴシック" pitchFamily="34" charset="-128"/>
              </a:defRPr>
            </a:lvl8pPr>
            <a:lvl9pPr marL="3655360" indent="-215021" eaLnBrk="0" fontAlgn="base" hangingPunct="0">
              <a:spcBef>
                <a:spcPct val="0"/>
              </a:spcBef>
              <a:spcAft>
                <a:spcPct val="0"/>
              </a:spcAft>
              <a:defRPr i="1">
                <a:solidFill>
                  <a:schemeClr val="tx1"/>
                </a:solidFill>
                <a:latin typeface="Arial" charset="0"/>
                <a:ea typeface="ＭＳ Ｐゴシック" pitchFamily="34" charset="-128"/>
              </a:defRPr>
            </a:lvl9pPr>
          </a:lstStyle>
          <a:p>
            <a:fld id="{5845B00A-72F9-424C-8752-79FDC16D9835}" type="slidenum">
              <a:rPr lang="en-GB" altLang="en-US" i="0" smtClean="0"/>
              <a:pPr/>
              <a:t>38</a:t>
            </a:fld>
            <a:endParaRPr lang="en-GB" altLang="en-US" i="0" smtClean="0"/>
          </a:p>
        </p:txBody>
      </p:sp>
      <p:sp>
        <p:nvSpPr>
          <p:cNvPr id="113667" name="Rectangle 2"/>
          <p:cNvSpPr>
            <a:spLocks noGrp="1" noRot="1" noChangeAspect="1" noChangeArrowheads="1" noTextEdit="1"/>
          </p:cNvSpPr>
          <p:nvPr>
            <p:ph type="sldImg"/>
          </p:nvPr>
        </p:nvSpPr>
        <p:spPr>
          <a:xfrm>
            <a:off x="1189038" y="698500"/>
            <a:ext cx="4632325" cy="3484563"/>
          </a:xfrm>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698500"/>
            <a:ext cx="4632325" cy="3484563"/>
          </a:xfrm>
        </p:spPr>
      </p:sp>
      <p:sp>
        <p:nvSpPr>
          <p:cNvPr id="3" name="Notes Placeholder 2"/>
          <p:cNvSpPr>
            <a:spLocks noGrp="1"/>
          </p:cNvSpPr>
          <p:nvPr>
            <p:ph type="body" idx="1"/>
          </p:nvPr>
        </p:nvSpPr>
        <p:spPr/>
        <p:txBody>
          <a:bodyPr/>
          <a:lstStyle/>
          <a:p>
            <a:endParaRPr lang="en-GB" sz="1300" b="1" dirty="0">
              <a:solidFill>
                <a:srgbClr val="FF0000"/>
              </a:solidFill>
            </a:endParaRPr>
          </a:p>
        </p:txBody>
      </p:sp>
      <p:sp>
        <p:nvSpPr>
          <p:cNvPr id="4" name="Slide Number Placeholder 3"/>
          <p:cNvSpPr>
            <a:spLocks noGrp="1"/>
          </p:cNvSpPr>
          <p:nvPr>
            <p:ph type="sldNum" sz="quarter" idx="10"/>
          </p:nvPr>
        </p:nvSpPr>
        <p:spPr/>
        <p:txBody>
          <a:bodyPr/>
          <a:lstStyle/>
          <a:p>
            <a:fld id="{F1F110C5-4CCE-4167-ADE7-90E5C1320F1C}" type="slidenum">
              <a:rPr lang="en-GB" smtClean="0"/>
              <a:t>40</a:t>
            </a:fld>
            <a:endParaRPr lang="en-GB"/>
          </a:p>
        </p:txBody>
      </p:sp>
    </p:spTree>
    <p:extLst>
      <p:ext uri="{BB962C8B-B14F-4D97-AF65-F5344CB8AC3E}">
        <p14:creationId xmlns:p14="http://schemas.microsoft.com/office/powerpoint/2010/main" val="44668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698500"/>
            <a:ext cx="4632325" cy="3484563"/>
          </a:xfrm>
        </p:spPr>
      </p:sp>
      <p:sp>
        <p:nvSpPr>
          <p:cNvPr id="3" name="Notes Placeholder 2"/>
          <p:cNvSpPr>
            <a:spLocks noGrp="1"/>
          </p:cNvSpPr>
          <p:nvPr>
            <p:ph type="body" idx="1"/>
          </p:nvPr>
        </p:nvSpPr>
        <p:spPr/>
        <p:txBody>
          <a:bodyPr/>
          <a:lstStyle/>
          <a:p>
            <a:endParaRPr lang="en-GB" b="0" i="0" u="none" baseline="0" dirty="0" smtClean="0">
              <a:solidFill>
                <a:srgbClr val="FF0000"/>
              </a:solidFill>
            </a:endParaRPr>
          </a:p>
        </p:txBody>
      </p:sp>
      <p:sp>
        <p:nvSpPr>
          <p:cNvPr id="4" name="Slide Number Placeholder 3"/>
          <p:cNvSpPr>
            <a:spLocks noGrp="1"/>
          </p:cNvSpPr>
          <p:nvPr>
            <p:ph type="sldNum" sz="quarter" idx="10"/>
          </p:nvPr>
        </p:nvSpPr>
        <p:spPr/>
        <p:txBody>
          <a:bodyPr/>
          <a:lstStyle/>
          <a:p>
            <a:fld id="{F1F110C5-4CCE-4167-ADE7-90E5C1320F1C}" type="slidenum">
              <a:rPr lang="en-GB" smtClean="0"/>
              <a:t>41</a:t>
            </a:fld>
            <a:endParaRPr lang="en-GB"/>
          </a:p>
        </p:txBody>
      </p:sp>
    </p:spTree>
    <p:extLst>
      <p:ext uri="{BB962C8B-B14F-4D97-AF65-F5344CB8AC3E}">
        <p14:creationId xmlns:p14="http://schemas.microsoft.com/office/powerpoint/2010/main" val="29076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698500"/>
            <a:ext cx="4632325" cy="3484563"/>
          </a:xfrm>
        </p:spPr>
      </p:sp>
      <p:sp>
        <p:nvSpPr>
          <p:cNvPr id="3" name="Notes Placeholder 2"/>
          <p:cNvSpPr>
            <a:spLocks noGrp="1"/>
          </p:cNvSpPr>
          <p:nvPr>
            <p:ph type="body" idx="1"/>
          </p:nvPr>
        </p:nvSpPr>
        <p:spPr/>
        <p:txBody>
          <a:bodyPr/>
          <a:lstStyle/>
          <a:p>
            <a:pPr marL="161266" indent="-161266">
              <a:buFont typeface="Arial" panose="020B0604020202020204" pitchFamily="34" charset="0"/>
              <a:buChar char="•"/>
            </a:pPr>
            <a:endParaRPr lang="en-GB" dirty="0" smtClean="0"/>
          </a:p>
        </p:txBody>
      </p:sp>
      <p:sp>
        <p:nvSpPr>
          <p:cNvPr id="4" name="Slide Number Placeholder 3"/>
          <p:cNvSpPr>
            <a:spLocks noGrp="1"/>
          </p:cNvSpPr>
          <p:nvPr>
            <p:ph type="sldNum" sz="quarter" idx="10"/>
          </p:nvPr>
        </p:nvSpPr>
        <p:spPr/>
        <p:txBody>
          <a:bodyPr/>
          <a:lstStyle/>
          <a:p>
            <a:fld id="{F1F110C5-4CCE-4167-ADE7-90E5C1320F1C}" type="slidenum">
              <a:rPr lang="en-GB" smtClean="0"/>
              <a:t>4</a:t>
            </a:fld>
            <a:endParaRPr lang="en-GB" dirty="0"/>
          </a:p>
        </p:txBody>
      </p:sp>
    </p:spTree>
    <p:extLst>
      <p:ext uri="{BB962C8B-B14F-4D97-AF65-F5344CB8AC3E}">
        <p14:creationId xmlns:p14="http://schemas.microsoft.com/office/powerpoint/2010/main" val="5777999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F110C5-4CCE-4167-ADE7-90E5C1320F1C}" type="slidenum">
              <a:rPr lang="en-GB" smtClean="0"/>
              <a:t>42</a:t>
            </a:fld>
            <a:endParaRPr lang="en-GB"/>
          </a:p>
        </p:txBody>
      </p:sp>
    </p:spTree>
    <p:extLst>
      <p:ext uri="{BB962C8B-B14F-4D97-AF65-F5344CB8AC3E}">
        <p14:creationId xmlns:p14="http://schemas.microsoft.com/office/powerpoint/2010/main" val="34799954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698500"/>
            <a:ext cx="4632325" cy="3484563"/>
          </a:xfrm>
        </p:spPr>
      </p:sp>
      <p:sp>
        <p:nvSpPr>
          <p:cNvPr id="3" name="Notes Placeholder 2"/>
          <p:cNvSpPr>
            <a:spLocks noGrp="1"/>
          </p:cNvSpPr>
          <p:nvPr>
            <p:ph type="body" idx="1"/>
          </p:nvPr>
        </p:nvSpPr>
        <p:spPr/>
        <p:txBody>
          <a:bodyPr/>
          <a:lstStyle/>
          <a:p>
            <a:r>
              <a:rPr lang="en-GB" b="0" i="0" u="none" baseline="0" dirty="0" smtClean="0">
                <a:solidFill>
                  <a:schemeClr val="tx1"/>
                </a:solidFill>
              </a:rPr>
              <a:t>Activity in small groups:</a:t>
            </a:r>
          </a:p>
          <a:p>
            <a:endParaRPr lang="en-GB" b="0" i="0" u="none" baseline="0" dirty="0" smtClean="0">
              <a:solidFill>
                <a:schemeClr val="tx1"/>
              </a:solidFill>
            </a:endParaRPr>
          </a:p>
          <a:p>
            <a:pPr marL="171450" indent="-171450">
              <a:buFont typeface="Arial" panose="020B0604020202020204" pitchFamily="34" charset="0"/>
              <a:buChar char="•"/>
            </a:pPr>
            <a:r>
              <a:rPr lang="en-GB" b="0" i="0" u="none" baseline="0" dirty="0" smtClean="0">
                <a:solidFill>
                  <a:schemeClr val="tx1"/>
                </a:solidFill>
              </a:rPr>
              <a:t>Participants share the My World Triangle wellbeing assessment they have completed since last session.</a:t>
            </a:r>
            <a:br>
              <a:rPr lang="en-GB" b="0" i="0" u="none" baseline="0" dirty="0" smtClean="0">
                <a:solidFill>
                  <a:schemeClr val="tx1"/>
                </a:solidFill>
              </a:rPr>
            </a:br>
            <a:r>
              <a:rPr lang="en-GB" b="0" i="0" u="none" baseline="0" dirty="0" smtClean="0">
                <a:solidFill>
                  <a:schemeClr val="tx1"/>
                </a:solidFill>
              </a:rPr>
              <a:t>Remember to ensure confidentiality we ask that participants don’t discuss the detail (names </a:t>
            </a:r>
            <a:r>
              <a:rPr lang="en-GB" b="0" i="0" u="none" baseline="0" dirty="0" err="1" smtClean="0">
                <a:solidFill>
                  <a:schemeClr val="tx1"/>
                </a:solidFill>
              </a:rPr>
              <a:t>etc</a:t>
            </a:r>
            <a:r>
              <a:rPr lang="en-GB" b="0" i="0" u="none" baseline="0" dirty="0" smtClean="0">
                <a:solidFill>
                  <a:schemeClr val="tx1"/>
                </a:solidFill>
              </a:rPr>
              <a:t>) of the young person for whom they have completed the wellbeing assessment.</a:t>
            </a:r>
            <a:br>
              <a:rPr lang="en-GB" b="0" i="0" u="none" baseline="0" dirty="0" smtClean="0">
                <a:solidFill>
                  <a:schemeClr val="tx1"/>
                </a:solidFill>
              </a:rPr>
            </a:br>
            <a:r>
              <a:rPr lang="en-GB" b="0" i="0" u="none" baseline="0" dirty="0" smtClean="0">
                <a:solidFill>
                  <a:schemeClr val="tx1"/>
                </a:solidFill>
              </a:rPr>
              <a:t/>
            </a:r>
            <a:br>
              <a:rPr lang="en-GB" b="0" i="0" u="none" baseline="0" dirty="0" smtClean="0">
                <a:solidFill>
                  <a:schemeClr val="tx1"/>
                </a:solidFill>
              </a:rPr>
            </a:br>
            <a:r>
              <a:rPr lang="en-GB" b="0" i="0" u="none" baseline="0" dirty="0" smtClean="0">
                <a:solidFill>
                  <a:schemeClr val="tx1"/>
                </a:solidFill>
              </a:rPr>
              <a:t>Discuss using the following headings: (on Flipchart at each group)</a:t>
            </a:r>
            <a:br>
              <a:rPr lang="en-GB" b="0" i="0" u="none" baseline="0" dirty="0" smtClean="0">
                <a:solidFill>
                  <a:schemeClr val="tx1"/>
                </a:solidFill>
              </a:rPr>
            </a:br>
            <a:r>
              <a:rPr lang="en-GB" b="0" i="0" u="none" baseline="0" dirty="0" smtClean="0">
                <a:solidFill>
                  <a:schemeClr val="tx1"/>
                </a:solidFill>
              </a:rPr>
              <a:t>In undertaking the wellbeing assessment</a:t>
            </a:r>
            <a:br>
              <a:rPr lang="en-GB" b="0" i="0" u="none" baseline="0" dirty="0" smtClean="0">
                <a:solidFill>
                  <a:schemeClr val="tx1"/>
                </a:solidFill>
              </a:rPr>
            </a:br>
            <a:r>
              <a:rPr lang="en-GB" b="0" i="0" u="none" baseline="0" dirty="0" smtClean="0">
                <a:solidFill>
                  <a:schemeClr val="tx1"/>
                </a:solidFill>
              </a:rPr>
              <a:t>- What went well ?</a:t>
            </a:r>
            <a:br>
              <a:rPr lang="en-GB" b="0" i="0" u="none" baseline="0" dirty="0" smtClean="0">
                <a:solidFill>
                  <a:schemeClr val="tx1"/>
                </a:solidFill>
              </a:rPr>
            </a:br>
            <a:r>
              <a:rPr lang="en-GB" b="0" i="0" u="none" baseline="0" dirty="0" smtClean="0">
                <a:solidFill>
                  <a:schemeClr val="tx1"/>
                </a:solidFill>
              </a:rPr>
              <a:t>- Any challenges/difficulties?  If so, how did you overcome these?</a:t>
            </a:r>
            <a:br>
              <a:rPr lang="en-GB" b="0" i="0" u="none" baseline="0" dirty="0" smtClean="0">
                <a:solidFill>
                  <a:schemeClr val="tx1"/>
                </a:solidFill>
              </a:rPr>
            </a:br>
            <a:r>
              <a:rPr lang="en-GB" b="0" i="0" u="none" baseline="0" dirty="0" smtClean="0">
                <a:solidFill>
                  <a:schemeClr val="tx1"/>
                </a:solidFill>
              </a:rPr>
              <a:t>- What else do you need to know?</a:t>
            </a:r>
          </a:p>
        </p:txBody>
      </p:sp>
      <p:sp>
        <p:nvSpPr>
          <p:cNvPr id="4" name="Slide Number Placeholder 3"/>
          <p:cNvSpPr>
            <a:spLocks noGrp="1"/>
          </p:cNvSpPr>
          <p:nvPr>
            <p:ph type="sldNum" sz="quarter" idx="10"/>
          </p:nvPr>
        </p:nvSpPr>
        <p:spPr/>
        <p:txBody>
          <a:bodyPr/>
          <a:lstStyle/>
          <a:p>
            <a:fld id="{F1F110C5-4CCE-4167-ADE7-90E5C1320F1C}" type="slidenum">
              <a:rPr lang="en-GB" smtClean="0"/>
              <a:t>43</a:t>
            </a:fld>
            <a:endParaRPr lang="en-GB"/>
          </a:p>
        </p:txBody>
      </p:sp>
    </p:spTree>
    <p:extLst>
      <p:ext uri="{BB962C8B-B14F-4D97-AF65-F5344CB8AC3E}">
        <p14:creationId xmlns:p14="http://schemas.microsoft.com/office/powerpoint/2010/main" val="2907611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698500"/>
            <a:ext cx="4632325" cy="3484563"/>
          </a:xfrm>
        </p:spPr>
      </p:sp>
      <p:sp>
        <p:nvSpPr>
          <p:cNvPr id="3" name="Notes Placeholder 2"/>
          <p:cNvSpPr>
            <a:spLocks noGrp="1"/>
          </p:cNvSpPr>
          <p:nvPr>
            <p:ph type="body" idx="1"/>
          </p:nvPr>
        </p:nvSpPr>
        <p:spPr/>
        <p:txBody>
          <a:bodyPr/>
          <a:lstStyle/>
          <a:p>
            <a:r>
              <a:rPr lang="en-GB" dirty="0" smtClean="0"/>
              <a:t>Remind</a:t>
            </a:r>
            <a:r>
              <a:rPr lang="en-GB" baseline="0" dirty="0" smtClean="0"/>
              <a:t> participants of the GIRFEC National Practice Model (briefly).</a:t>
            </a:r>
          </a:p>
          <a:p>
            <a:endParaRPr lang="en-GB" baseline="0" dirty="0" smtClean="0"/>
          </a:p>
          <a:p>
            <a:r>
              <a:rPr lang="en-GB" baseline="0" dirty="0" smtClean="0"/>
              <a:t>We will now take time to look at the Resiliency Matrix.</a:t>
            </a:r>
          </a:p>
        </p:txBody>
      </p:sp>
      <p:sp>
        <p:nvSpPr>
          <p:cNvPr id="4" name="Slide Number Placeholder 3"/>
          <p:cNvSpPr>
            <a:spLocks noGrp="1"/>
          </p:cNvSpPr>
          <p:nvPr>
            <p:ph type="sldNum" sz="quarter" idx="10"/>
          </p:nvPr>
        </p:nvSpPr>
        <p:spPr/>
        <p:txBody>
          <a:bodyPr/>
          <a:lstStyle/>
          <a:p>
            <a:fld id="{F1F110C5-4CCE-4167-ADE7-90E5C1320F1C}" type="slidenum">
              <a:rPr lang="en-GB" smtClean="0"/>
              <a:t>44</a:t>
            </a:fld>
            <a:endParaRPr lang="en-GB"/>
          </a:p>
        </p:txBody>
      </p:sp>
    </p:spTree>
    <p:extLst>
      <p:ext uri="{BB962C8B-B14F-4D97-AF65-F5344CB8AC3E}">
        <p14:creationId xmlns:p14="http://schemas.microsoft.com/office/powerpoint/2010/main" val="14603064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xfrm>
            <a:off x="1189038" y="698500"/>
            <a:ext cx="46323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US" altLang="en-US" dirty="0" smtClean="0"/>
              <a:t>This would only be completed in exceptional cases which require a high level of interagency working and analysis</a:t>
            </a:r>
          </a:p>
          <a:p>
            <a:pPr marL="171450" indent="-171450" eaLnBrk="1" hangingPunct="1">
              <a:spcBef>
                <a:spcPct val="0"/>
              </a:spcBef>
              <a:buFont typeface="Arial" panose="020B0604020202020204" pitchFamily="34" charset="0"/>
              <a:buChar char="•"/>
            </a:pPr>
            <a:endParaRPr lang="en-US" altLang="en-US" dirty="0" smtClean="0"/>
          </a:p>
          <a:p>
            <a:pPr marL="171450" indent="-171450" eaLnBrk="1" hangingPunct="1">
              <a:spcBef>
                <a:spcPct val="0"/>
              </a:spcBef>
              <a:buFont typeface="Arial" panose="020B0604020202020204" pitchFamily="34" charset="0"/>
              <a:buChar char="•"/>
            </a:pPr>
            <a:r>
              <a:rPr lang="en-US" altLang="en-US" dirty="0" smtClean="0"/>
              <a:t>Once the My world Triangle Assessment has been completed, the</a:t>
            </a:r>
            <a:r>
              <a:rPr lang="en-US" altLang="en-US" baseline="0" dirty="0" smtClean="0"/>
              <a:t> resiliency matrix can be used for further analysis of the information.  This would  not be routinely completed but will most likely be used for more complex cases involving a number of inter-related factors.</a:t>
            </a:r>
          </a:p>
          <a:p>
            <a:pPr marL="171450" indent="-171450" eaLnBrk="1" hangingPunct="1">
              <a:spcBef>
                <a:spcPct val="0"/>
              </a:spcBef>
              <a:buFont typeface="Arial" panose="020B0604020202020204" pitchFamily="34" charset="0"/>
              <a:buChar char="•"/>
            </a:pPr>
            <a:endParaRPr lang="en-US" altLang="en-US" baseline="0" dirty="0" smtClean="0"/>
          </a:p>
          <a:p>
            <a:pPr marL="171450" indent="-171450" eaLnBrk="1" hangingPunct="1">
              <a:spcBef>
                <a:spcPct val="0"/>
              </a:spcBef>
              <a:buFont typeface="Arial" panose="020B0604020202020204" pitchFamily="34" charset="0"/>
              <a:buChar char="•"/>
            </a:pPr>
            <a:r>
              <a:rPr lang="en-US" altLang="en-US" baseline="0" dirty="0" smtClean="0"/>
              <a:t>Strengths and pressures are identified from gathering information using the My World Triangle and grouped within the 4 headings of resilience, vulnerability, protective environment and adversity.</a:t>
            </a:r>
          </a:p>
          <a:p>
            <a:pPr marL="171450" indent="-171450" eaLnBrk="1" hangingPunct="1">
              <a:spcBef>
                <a:spcPct val="0"/>
              </a:spcBef>
              <a:buFont typeface="Arial" panose="020B0604020202020204" pitchFamily="34" charset="0"/>
              <a:buChar char="•"/>
            </a:pPr>
            <a:endParaRPr lang="en-US" altLang="en-US" baseline="0" dirty="0" smtClean="0"/>
          </a:p>
          <a:p>
            <a:pPr marL="171450" indent="-171450" eaLnBrk="1" hangingPunct="1">
              <a:spcBef>
                <a:spcPct val="0"/>
              </a:spcBef>
              <a:buFont typeface="Arial" panose="020B0604020202020204" pitchFamily="34" charset="0"/>
              <a:buChar char="•"/>
            </a:pPr>
            <a:r>
              <a:rPr lang="en-US" altLang="en-US" baseline="0" dirty="0" smtClean="0"/>
              <a:t>Information is then weighted/plotted across the axis and it becomes clear what quadrant the child is in.</a:t>
            </a:r>
            <a:br>
              <a:rPr lang="en-US" altLang="en-US" baseline="0" dirty="0" smtClean="0"/>
            </a:br>
            <a:endParaRPr lang="en-US" altLang="en-US" baseline="0" dirty="0" smtClean="0"/>
          </a:p>
          <a:p>
            <a:pPr marL="171450" indent="-171450" eaLnBrk="1" hangingPunct="1">
              <a:spcBef>
                <a:spcPct val="0"/>
              </a:spcBef>
              <a:buFont typeface="Arial" panose="020B0604020202020204" pitchFamily="34" charset="0"/>
              <a:buChar char="•"/>
            </a:pPr>
            <a:r>
              <a:rPr lang="en-US" altLang="en-US" u="sng" baseline="0" dirty="0" smtClean="0"/>
              <a:t>Quadrants :  </a:t>
            </a:r>
            <a:r>
              <a:rPr lang="en-US" altLang="en-US" baseline="0" dirty="0" smtClean="0"/>
              <a:t/>
            </a:r>
            <a:br>
              <a:rPr lang="en-US" altLang="en-US" baseline="0" dirty="0" smtClean="0"/>
            </a:br>
            <a:r>
              <a:rPr lang="en-US" altLang="en-US" i="1" baseline="0" dirty="0" smtClean="0"/>
              <a:t>Resilient child, protective environment</a:t>
            </a:r>
            <a:br>
              <a:rPr lang="en-US" altLang="en-US" i="1" baseline="0" dirty="0" smtClean="0"/>
            </a:br>
            <a:r>
              <a:rPr lang="en-US" altLang="en-US" i="1" baseline="0" dirty="0" smtClean="0"/>
              <a:t>Resilient child, high adversity</a:t>
            </a:r>
            <a:br>
              <a:rPr lang="en-US" altLang="en-US" i="1" baseline="0" dirty="0" smtClean="0"/>
            </a:br>
            <a:r>
              <a:rPr lang="en-US" altLang="en-US" i="1" baseline="0" dirty="0" smtClean="0"/>
              <a:t>Vulnerable child, protective environment</a:t>
            </a:r>
            <a:br>
              <a:rPr lang="en-US" altLang="en-US" i="1" baseline="0" dirty="0" smtClean="0"/>
            </a:br>
            <a:r>
              <a:rPr lang="en-US" altLang="en-US" i="1" baseline="0" dirty="0" smtClean="0"/>
              <a:t>Vulnerable child, high adversity</a:t>
            </a:r>
            <a:br>
              <a:rPr lang="en-US" altLang="en-US" i="1" baseline="0" dirty="0" smtClean="0"/>
            </a:br>
            <a:endParaRPr lang="en-US" altLang="en-US" i="1" baseline="0" dirty="0" smtClean="0"/>
          </a:p>
          <a:p>
            <a:pPr marL="171450" indent="-171450" eaLnBrk="1" hangingPunct="1">
              <a:spcBef>
                <a:spcPct val="0"/>
              </a:spcBef>
              <a:buFont typeface="Arial" panose="020B0604020202020204" pitchFamily="34" charset="0"/>
              <a:buChar char="•"/>
            </a:pPr>
            <a:r>
              <a:rPr lang="en-US" altLang="en-US" i="0" baseline="0" dirty="0" smtClean="0"/>
              <a:t>Professional </a:t>
            </a:r>
            <a:r>
              <a:rPr lang="en-US" altLang="en-US" i="0" baseline="0" dirty="0" err="1" smtClean="0"/>
              <a:t>judgement</a:t>
            </a:r>
            <a:r>
              <a:rPr lang="en-US" altLang="en-US" i="0" baseline="0" dirty="0" smtClean="0"/>
              <a:t> is required and consideration given to factors which are most important, looking at the interaction between factors.</a:t>
            </a:r>
            <a:br>
              <a:rPr lang="en-US" altLang="en-US" i="0" baseline="0" dirty="0" smtClean="0"/>
            </a:br>
            <a:endParaRPr lang="en-US" altLang="en-US" i="0" baseline="0" dirty="0" smtClean="0"/>
          </a:p>
          <a:p>
            <a:pPr marL="171450" indent="-171450" eaLnBrk="1" hangingPunct="1">
              <a:spcBef>
                <a:spcPct val="0"/>
              </a:spcBef>
              <a:buFont typeface="Arial" panose="020B0604020202020204" pitchFamily="34" charset="0"/>
              <a:buChar char="•"/>
            </a:pPr>
            <a:r>
              <a:rPr lang="en-US" altLang="en-US" i="0" baseline="0" dirty="0" smtClean="0"/>
              <a:t>It will then be possible to see what needs to be done to help the child and family in order to strengthen protective factors and resilience and reduce adversity and vulnerabilities</a:t>
            </a:r>
            <a:br>
              <a:rPr lang="en-US" altLang="en-US" i="0" baseline="0" dirty="0" smtClean="0"/>
            </a:br>
            <a:endParaRPr lang="en-US" altLang="en-US" i="0" baseline="0" dirty="0" smtClean="0"/>
          </a:p>
          <a:p>
            <a:pPr marL="171450" indent="-171450" eaLnBrk="1" hangingPunct="1">
              <a:spcBef>
                <a:spcPct val="0"/>
              </a:spcBef>
              <a:buFont typeface="Arial" panose="020B0604020202020204" pitchFamily="34" charset="0"/>
              <a:buChar char="•"/>
            </a:pPr>
            <a:r>
              <a:rPr lang="en-US" altLang="en-US" i="0" baseline="0" dirty="0" smtClean="0"/>
              <a:t>Outcomes for the child then need to be considered against the 8 wellbeing indicators: safe, healthy, achieving, nurtured, active, responsible respected and included.</a:t>
            </a:r>
            <a:br>
              <a:rPr lang="en-US" altLang="en-US" i="0" baseline="0" dirty="0" smtClean="0"/>
            </a:br>
            <a:endParaRPr lang="en-US" altLang="en-US" i="0" baseline="0" dirty="0" smtClean="0"/>
          </a:p>
          <a:p>
            <a:pPr marL="171450" indent="-171450" eaLnBrk="1" hangingPunct="1">
              <a:spcBef>
                <a:spcPct val="0"/>
              </a:spcBef>
              <a:buFont typeface="Arial" panose="020B0604020202020204" pitchFamily="34" charset="0"/>
              <a:buChar char="•"/>
            </a:pPr>
            <a:r>
              <a:rPr lang="en-US" altLang="en-US" i="0" baseline="0" dirty="0" smtClean="0"/>
              <a:t>It will be useful to revisit the Resiliency Matrix in reviewing the child’s progress.</a:t>
            </a:r>
            <a:endParaRPr lang="en-US" altLang="en-US" i="0" dirty="0" smtClean="0"/>
          </a:p>
        </p:txBody>
      </p:sp>
      <p:sp>
        <p:nvSpPr>
          <p:cNvPr id="237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9387A35-D13F-4D63-AF89-B5C73D5F832F}" type="slidenum">
              <a:rPr lang="en-GB" altLang="en-US" smtClean="0"/>
              <a:pPr eaLnBrk="1" hangingPunct="1"/>
              <a:t>45</a:t>
            </a:fld>
            <a:endParaRPr lang="en-GB"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xfrm>
            <a:off x="1189038" y="698500"/>
            <a:ext cx="46323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Allocate</a:t>
            </a:r>
            <a:r>
              <a:rPr lang="en-US" altLang="en-US" baseline="0" dirty="0" smtClean="0"/>
              <a:t> 30-45 minutes for this task</a:t>
            </a:r>
            <a:endParaRPr lang="en-US" altLang="en-US" dirty="0" smtClean="0"/>
          </a:p>
          <a:p>
            <a:endParaRPr lang="en-US" altLang="en-US" dirty="0" smtClean="0"/>
          </a:p>
          <a:p>
            <a:r>
              <a:rPr lang="en-US" altLang="en-US" dirty="0" smtClean="0"/>
              <a:t>Refer to the Practice Examples in the workbook.</a:t>
            </a:r>
          </a:p>
          <a:p>
            <a:r>
              <a:rPr lang="en-US" altLang="en-US" dirty="0" smtClean="0"/>
              <a:t>Groups should use the example that they have used for the My World Assessment.</a:t>
            </a:r>
            <a:br>
              <a:rPr lang="en-US" altLang="en-US" dirty="0" smtClean="0"/>
            </a:br>
            <a:endParaRPr lang="en-US" altLang="en-US" baseline="0" dirty="0" smtClean="0"/>
          </a:p>
          <a:p>
            <a:r>
              <a:rPr lang="en-US" altLang="en-US" baseline="0" dirty="0" smtClean="0"/>
              <a:t>Refer to the Workbook (p 11-19).</a:t>
            </a:r>
            <a:endParaRPr lang="en-US" altLang="en-US" dirty="0" smtClean="0"/>
          </a:p>
        </p:txBody>
      </p:sp>
      <p:sp>
        <p:nvSpPr>
          <p:cNvPr id="238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776EED8-2F0A-4F77-A4A4-1BAA15F17502}" type="slidenum">
              <a:rPr lang="en-GB" altLang="en-US" smtClean="0"/>
              <a:pPr eaLnBrk="1" hangingPunct="1"/>
              <a:t>46</a:t>
            </a:fld>
            <a:endParaRPr lang="en-GB"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F110C5-4CCE-4167-ADE7-90E5C1320F1C}" type="slidenum">
              <a:rPr lang="en-GB" smtClean="0"/>
              <a:t>47</a:t>
            </a:fld>
            <a:endParaRPr lang="en-GB"/>
          </a:p>
        </p:txBody>
      </p:sp>
    </p:spTree>
    <p:extLst>
      <p:ext uri="{BB962C8B-B14F-4D97-AF65-F5344CB8AC3E}">
        <p14:creationId xmlns:p14="http://schemas.microsoft.com/office/powerpoint/2010/main" val="34799954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xfrm>
            <a:off x="1189038" y="698500"/>
            <a:ext cx="46323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en-US" altLang="en-US" baseline="0" dirty="0" smtClean="0"/>
              <a:t>Ask participants to go into establishment groups.</a:t>
            </a:r>
          </a:p>
          <a:p>
            <a:pPr marL="0" indent="0">
              <a:buFont typeface="Arial" panose="020B0604020202020204" pitchFamily="34" charset="0"/>
              <a:buNone/>
            </a:pPr>
            <a:endParaRPr lang="en-US" altLang="en-US" baseline="0" dirty="0" smtClean="0"/>
          </a:p>
          <a:p>
            <a:pPr marL="0" indent="0">
              <a:buFont typeface="Arial" panose="020B0604020202020204" pitchFamily="34" charset="0"/>
              <a:buNone/>
            </a:pPr>
            <a:r>
              <a:rPr lang="en-US" altLang="en-US" baseline="0" dirty="0" smtClean="0"/>
              <a:t>Using Planning framework.  Groups record for each establishment</a:t>
            </a:r>
          </a:p>
          <a:p>
            <a:pPr marL="0" indent="0">
              <a:buFont typeface="Arial" panose="020B0604020202020204" pitchFamily="34" charset="0"/>
              <a:buNone/>
            </a:pPr>
            <a:endParaRPr lang="en-US" altLang="en-US" baseline="0" dirty="0" smtClean="0"/>
          </a:p>
          <a:p>
            <a:pPr marL="0" indent="0">
              <a:buFont typeface="Arial" panose="020B0604020202020204" pitchFamily="34" charset="0"/>
              <a:buNone/>
            </a:pPr>
            <a:r>
              <a:rPr lang="en-US" altLang="en-US" baseline="0" dirty="0" smtClean="0"/>
              <a:t>What         who          When</a:t>
            </a:r>
            <a:endParaRPr lang="en-US" altLang="en-US" dirty="0" smtClean="0"/>
          </a:p>
        </p:txBody>
      </p:sp>
      <p:sp>
        <p:nvSpPr>
          <p:cNvPr id="238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776EED8-2F0A-4F77-A4A4-1BAA15F17502}" type="slidenum">
              <a:rPr lang="en-GB" altLang="en-US" smtClean="0"/>
              <a:pPr eaLnBrk="1" hangingPunct="1"/>
              <a:t>48</a:t>
            </a:fld>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698500"/>
            <a:ext cx="4632325" cy="3484563"/>
          </a:xfrm>
        </p:spPr>
      </p:sp>
      <p:sp>
        <p:nvSpPr>
          <p:cNvPr id="3" name="Notes Placeholder 2"/>
          <p:cNvSpPr>
            <a:spLocks noGrp="1"/>
          </p:cNvSpPr>
          <p:nvPr>
            <p:ph type="body" idx="1"/>
          </p:nvPr>
        </p:nvSpPr>
        <p:spPr/>
        <p:txBody>
          <a:bodyPr/>
          <a:lstStyle/>
          <a:p>
            <a:pPr marL="161266" indent="-161266">
              <a:buFont typeface="Arial" panose="020B0604020202020204" pitchFamily="34" charset="0"/>
              <a:buChar char="•"/>
            </a:pPr>
            <a:r>
              <a:rPr lang="en-GB" dirty="0" smtClean="0"/>
              <a:t>Complete</a:t>
            </a:r>
            <a:r>
              <a:rPr lang="en-GB" baseline="0" dirty="0" smtClean="0"/>
              <a:t> questionnaire (pre- questionnaire on knowledge and understanding of GIRFEC).  This will provide a baseline measure and will be repeated at a later date to provide evidence of impact.</a:t>
            </a:r>
            <a:br>
              <a:rPr lang="en-GB" baseline="0" dirty="0" smtClean="0"/>
            </a:br>
            <a:r>
              <a:rPr lang="en-GB" baseline="0" dirty="0" smtClean="0"/>
              <a:t/>
            </a:r>
            <a:br>
              <a:rPr lang="en-GB" baseline="0" dirty="0" smtClean="0"/>
            </a:br>
            <a:endParaRPr lang="en-GB" baseline="0" dirty="0" smtClean="0"/>
          </a:p>
          <a:p>
            <a:pPr marL="161266" indent="-161266">
              <a:buFont typeface="Arial" panose="020B0604020202020204" pitchFamily="34" charset="0"/>
              <a:buChar char="•"/>
            </a:pPr>
            <a:r>
              <a:rPr lang="en-GB" b="1" baseline="0" dirty="0" smtClean="0"/>
              <a:t>Group activity/discussion</a:t>
            </a:r>
            <a:r>
              <a:rPr lang="en-GB" baseline="0" dirty="0" smtClean="0"/>
              <a:t/>
            </a:r>
            <a:br>
              <a:rPr lang="en-GB" baseline="0" dirty="0" smtClean="0"/>
            </a:br>
            <a:r>
              <a:rPr lang="en-GB" baseline="0" dirty="0" smtClean="0"/>
              <a:t>As a group</a:t>
            </a:r>
            <a:br>
              <a:rPr lang="en-GB" baseline="0" dirty="0" smtClean="0"/>
            </a:br>
            <a:r>
              <a:rPr lang="en-GB" baseline="0" dirty="0" smtClean="0"/>
              <a:t>- Discuss key values underpinning the GIRFEC approach</a:t>
            </a:r>
            <a:br>
              <a:rPr lang="en-GB" baseline="0" dirty="0" smtClean="0"/>
            </a:br>
            <a:r>
              <a:rPr lang="en-GB" baseline="0" dirty="0" smtClean="0"/>
              <a:t>- e.g. promoting the wellbeing of children/YP; keeping children &amp; YP safe</a:t>
            </a:r>
            <a:br>
              <a:rPr lang="en-GB" baseline="0" dirty="0" smtClean="0"/>
            </a:br>
            <a:r>
              <a:rPr lang="en-GB" baseline="0" dirty="0" smtClean="0"/>
              <a:t>- Agree on 3 key values </a:t>
            </a:r>
            <a:br>
              <a:rPr lang="en-GB" baseline="0" dirty="0" smtClean="0"/>
            </a:br>
            <a:r>
              <a:rPr lang="en-GB" baseline="0" dirty="0" smtClean="0"/>
              <a:t>- Take feedback on flipchart or express these in under 120 characters and tweet (if you are set up for tweets)</a:t>
            </a:r>
            <a:br>
              <a:rPr lang="en-GB" baseline="0" dirty="0" smtClean="0"/>
            </a:br>
            <a:endParaRPr lang="en-GB" dirty="0" smtClean="0"/>
          </a:p>
        </p:txBody>
      </p:sp>
      <p:sp>
        <p:nvSpPr>
          <p:cNvPr id="4" name="Slide Number Placeholder 3"/>
          <p:cNvSpPr>
            <a:spLocks noGrp="1"/>
          </p:cNvSpPr>
          <p:nvPr>
            <p:ph type="sldNum" sz="quarter" idx="10"/>
          </p:nvPr>
        </p:nvSpPr>
        <p:spPr/>
        <p:txBody>
          <a:bodyPr/>
          <a:lstStyle/>
          <a:p>
            <a:fld id="{F1F110C5-4CCE-4167-ADE7-90E5C1320F1C}" type="slidenum">
              <a:rPr lang="en-GB" smtClean="0"/>
              <a:t>5</a:t>
            </a:fld>
            <a:endParaRPr lang="en-GB" dirty="0"/>
          </a:p>
        </p:txBody>
      </p:sp>
    </p:spTree>
    <p:extLst>
      <p:ext uri="{BB962C8B-B14F-4D97-AF65-F5344CB8AC3E}">
        <p14:creationId xmlns:p14="http://schemas.microsoft.com/office/powerpoint/2010/main" val="577799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participants what they think the diagram represents?</a:t>
            </a:r>
          </a:p>
          <a:p>
            <a:endParaRPr lang="en-GB" dirty="0" smtClean="0"/>
          </a:p>
          <a:p>
            <a:r>
              <a:rPr lang="en-GB" dirty="0" smtClean="0"/>
              <a:t>Professionals</a:t>
            </a:r>
            <a:r>
              <a:rPr lang="en-GB" baseline="0" dirty="0" smtClean="0"/>
              <a:t> working in silos independently - within their own culture, systems and practice approaches</a:t>
            </a:r>
            <a:br>
              <a:rPr lang="en-GB" baseline="0" dirty="0" smtClean="0"/>
            </a:br>
            <a:r>
              <a:rPr lang="en-GB" baseline="0" dirty="0" smtClean="0"/>
              <a:t/>
            </a:r>
            <a:br>
              <a:rPr lang="en-GB" baseline="0" dirty="0" smtClean="0"/>
            </a:br>
            <a:r>
              <a:rPr lang="en-GB" baseline="0" dirty="0" smtClean="0"/>
              <a:t>The results of inspections and significant case reviews over the last two decades has shown that these differences can get in the way of helping children, young people and their families.</a:t>
            </a:r>
            <a:endParaRPr lang="en-GB" dirty="0" smtClean="0"/>
          </a:p>
        </p:txBody>
      </p:sp>
      <p:sp>
        <p:nvSpPr>
          <p:cNvPr id="4" name="Slide Number Placeholder 3"/>
          <p:cNvSpPr>
            <a:spLocks noGrp="1"/>
          </p:cNvSpPr>
          <p:nvPr>
            <p:ph type="sldNum" sz="quarter" idx="10"/>
          </p:nvPr>
        </p:nvSpPr>
        <p:spPr/>
        <p:txBody>
          <a:bodyPr/>
          <a:lstStyle/>
          <a:p>
            <a:fld id="{F1F110C5-4CCE-4167-ADE7-90E5C1320F1C}" type="slidenum">
              <a:rPr lang="en-GB" smtClean="0"/>
              <a:t>6</a:t>
            </a:fld>
            <a:endParaRPr lang="en-GB"/>
          </a:p>
        </p:txBody>
      </p:sp>
    </p:spTree>
    <p:extLst>
      <p:ext uri="{BB962C8B-B14F-4D97-AF65-F5344CB8AC3E}">
        <p14:creationId xmlns:p14="http://schemas.microsoft.com/office/powerpoint/2010/main" val="1958174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698500"/>
            <a:ext cx="4632325" cy="3484563"/>
          </a:xfrm>
        </p:spPr>
      </p:sp>
      <p:sp>
        <p:nvSpPr>
          <p:cNvPr id="3" name="Notes Placeholder 2"/>
          <p:cNvSpPr>
            <a:spLocks noGrp="1"/>
          </p:cNvSpPr>
          <p:nvPr>
            <p:ph type="body" idx="1"/>
          </p:nvPr>
        </p:nvSpPr>
        <p:spPr/>
        <p:txBody>
          <a:bodyPr/>
          <a:lstStyle/>
          <a:p>
            <a:r>
              <a:rPr lang="en-GB" dirty="0" smtClean="0"/>
              <a:t>This slide represents where we are moving to.</a:t>
            </a:r>
          </a:p>
          <a:p>
            <a:endParaRPr lang="en-GB" dirty="0" smtClean="0"/>
          </a:p>
          <a:p>
            <a:r>
              <a:rPr lang="en-GB" dirty="0" smtClean="0"/>
              <a:t>With children and their individual needs placed firmly at the centre of everything that we do – how</a:t>
            </a:r>
            <a:r>
              <a:rPr lang="en-GB" baseline="0" dirty="0" smtClean="0"/>
              <a:t> we think, how we act – in their best interests, to make sure they have the best possible future.</a:t>
            </a:r>
            <a:br>
              <a:rPr lang="en-GB" baseline="0" dirty="0" smtClean="0"/>
            </a:br>
            <a:r>
              <a:rPr lang="en-GB" baseline="0" dirty="0" smtClean="0"/>
              <a:t/>
            </a:r>
            <a:br>
              <a:rPr lang="en-GB" baseline="0" dirty="0" smtClean="0"/>
            </a:br>
            <a:r>
              <a:rPr lang="en-GB" baseline="0" dirty="0" smtClean="0"/>
              <a:t>You might select a couple of areas to highlight.</a:t>
            </a:r>
            <a:br>
              <a:rPr lang="en-GB" baseline="0" dirty="0" smtClean="0"/>
            </a:br>
            <a:endParaRPr lang="en-GB" baseline="0" dirty="0" smtClean="0"/>
          </a:p>
          <a:p>
            <a:pPr lvl="0"/>
            <a:r>
              <a:rPr lang="en-GB" sz="1100" b="1" kern="1200" dirty="0" smtClean="0">
                <a:solidFill>
                  <a:schemeClr val="tx1"/>
                </a:solidFill>
                <a:effectLst/>
                <a:latin typeface="+mn-lt"/>
                <a:ea typeface="+mn-ea"/>
                <a:cs typeface="+mn-cs"/>
              </a:rPr>
              <a:t>Promoting the wellbeing of individual children and young people</a:t>
            </a:r>
            <a:r>
              <a:rPr lang="en-GB" sz="1100" kern="1200" dirty="0" smtClean="0">
                <a:solidFill>
                  <a:schemeClr val="tx1"/>
                </a:solidFill>
                <a:effectLst/>
                <a:latin typeface="+mn-lt"/>
                <a:ea typeface="+mn-ea"/>
                <a:cs typeface="+mn-cs"/>
              </a:rPr>
              <a:t/>
            </a:r>
            <a:br>
              <a:rPr lang="en-GB" sz="1100" kern="1200" dirty="0" smtClean="0">
                <a:solidFill>
                  <a:schemeClr val="tx1"/>
                </a:solidFill>
                <a:effectLst/>
                <a:latin typeface="+mn-lt"/>
                <a:ea typeface="+mn-ea"/>
                <a:cs typeface="+mn-cs"/>
              </a:rPr>
            </a:br>
            <a:r>
              <a:rPr lang="en-GB" sz="1100" kern="1200" dirty="0" smtClean="0">
                <a:solidFill>
                  <a:schemeClr val="tx1"/>
                </a:solidFill>
                <a:effectLst/>
                <a:latin typeface="+mn-lt"/>
                <a:ea typeface="+mn-ea"/>
                <a:cs typeface="+mn-cs"/>
              </a:rPr>
              <a:t>This is based on understanding how children and young people develop in their families and communities, and addressing their needs at the earliest possible time. </a:t>
            </a:r>
          </a:p>
          <a:p>
            <a:pPr lvl="0"/>
            <a:r>
              <a:rPr lang="en-GB" sz="1100" b="1" kern="1200" dirty="0" smtClean="0">
                <a:solidFill>
                  <a:schemeClr val="tx1"/>
                </a:solidFill>
                <a:effectLst/>
                <a:latin typeface="+mn-lt"/>
                <a:ea typeface="+mn-ea"/>
                <a:cs typeface="+mn-cs"/>
              </a:rPr>
              <a:t>Keeping children and young people safe</a:t>
            </a:r>
            <a:r>
              <a:rPr lang="en-GB" sz="1100" kern="1200" dirty="0" smtClean="0">
                <a:solidFill>
                  <a:schemeClr val="tx1"/>
                </a:solidFill>
                <a:effectLst/>
                <a:latin typeface="+mn-lt"/>
                <a:ea typeface="+mn-ea"/>
                <a:cs typeface="+mn-cs"/>
              </a:rPr>
              <a:t/>
            </a:r>
            <a:br>
              <a:rPr lang="en-GB" sz="1100" kern="1200" dirty="0" smtClean="0">
                <a:solidFill>
                  <a:schemeClr val="tx1"/>
                </a:solidFill>
                <a:effectLst/>
                <a:latin typeface="+mn-lt"/>
                <a:ea typeface="+mn-ea"/>
                <a:cs typeface="+mn-cs"/>
              </a:rPr>
            </a:br>
            <a:r>
              <a:rPr lang="en-GB" sz="1100" kern="1200" dirty="0" smtClean="0">
                <a:solidFill>
                  <a:schemeClr val="tx1"/>
                </a:solidFill>
                <a:effectLst/>
                <a:latin typeface="+mn-lt"/>
                <a:ea typeface="+mn-ea"/>
                <a:cs typeface="+mn-cs"/>
              </a:rPr>
              <a:t>Emotional and physical wellbeing is fundamental and goes wider than child protection </a:t>
            </a:r>
          </a:p>
          <a:p>
            <a:pPr lvl="0"/>
            <a:r>
              <a:rPr lang="en-GB" sz="1100" b="1" kern="1200" dirty="0" smtClean="0">
                <a:solidFill>
                  <a:schemeClr val="tx1"/>
                </a:solidFill>
                <a:effectLst/>
                <a:latin typeface="+mn-lt"/>
                <a:ea typeface="+mn-ea"/>
                <a:cs typeface="+mn-cs"/>
              </a:rPr>
              <a:t>Putting the child at the centre</a:t>
            </a:r>
            <a:r>
              <a:rPr lang="en-GB" sz="1100" kern="1200" dirty="0" smtClean="0">
                <a:solidFill>
                  <a:schemeClr val="tx1"/>
                </a:solidFill>
                <a:effectLst/>
                <a:latin typeface="+mn-lt"/>
                <a:ea typeface="+mn-ea"/>
                <a:cs typeface="+mn-cs"/>
              </a:rPr>
              <a:t/>
            </a:r>
            <a:br>
              <a:rPr lang="en-GB" sz="1100" kern="1200" dirty="0" smtClean="0">
                <a:solidFill>
                  <a:schemeClr val="tx1"/>
                </a:solidFill>
                <a:effectLst/>
                <a:latin typeface="+mn-lt"/>
                <a:ea typeface="+mn-ea"/>
                <a:cs typeface="+mn-cs"/>
              </a:rPr>
            </a:br>
            <a:r>
              <a:rPr lang="en-GB" sz="1100" kern="1200" dirty="0" smtClean="0">
                <a:solidFill>
                  <a:schemeClr val="tx1"/>
                </a:solidFill>
                <a:effectLst/>
                <a:latin typeface="+mn-lt"/>
                <a:ea typeface="+mn-ea"/>
                <a:cs typeface="+mn-cs"/>
              </a:rPr>
              <a:t>Children and young people should have their views listened to and they should be involved in decisions that affect them </a:t>
            </a:r>
          </a:p>
          <a:p>
            <a:pPr lvl="0"/>
            <a:r>
              <a:rPr lang="en-GB" sz="1100" b="1" kern="1200" dirty="0" smtClean="0">
                <a:solidFill>
                  <a:schemeClr val="tx1"/>
                </a:solidFill>
                <a:effectLst/>
                <a:latin typeface="+mn-lt"/>
                <a:ea typeface="+mn-ea"/>
                <a:cs typeface="+mn-cs"/>
              </a:rPr>
              <a:t>Taking a whole child approach</a:t>
            </a:r>
            <a:r>
              <a:rPr lang="en-GB" sz="1100" kern="1200" dirty="0" smtClean="0">
                <a:solidFill>
                  <a:schemeClr val="tx1"/>
                </a:solidFill>
                <a:effectLst/>
                <a:latin typeface="+mn-lt"/>
                <a:ea typeface="+mn-ea"/>
                <a:cs typeface="+mn-cs"/>
              </a:rPr>
              <a:t/>
            </a:r>
            <a:br>
              <a:rPr lang="en-GB" sz="1100" kern="1200" dirty="0" smtClean="0">
                <a:solidFill>
                  <a:schemeClr val="tx1"/>
                </a:solidFill>
                <a:effectLst/>
                <a:latin typeface="+mn-lt"/>
                <a:ea typeface="+mn-ea"/>
                <a:cs typeface="+mn-cs"/>
              </a:rPr>
            </a:br>
            <a:r>
              <a:rPr lang="en-GB" sz="1100" kern="1200" dirty="0" smtClean="0">
                <a:solidFill>
                  <a:schemeClr val="tx1"/>
                </a:solidFill>
                <a:effectLst/>
                <a:latin typeface="+mn-lt"/>
                <a:ea typeface="+mn-ea"/>
                <a:cs typeface="+mn-cs"/>
              </a:rPr>
              <a:t>Recognising that what is going on in one part of a child or young person’s life can affect many other areas of their life and wellbeing </a:t>
            </a:r>
          </a:p>
          <a:p>
            <a:pPr lvl="0"/>
            <a:r>
              <a:rPr lang="en-GB" sz="1100" b="1" kern="1200" dirty="0" smtClean="0">
                <a:solidFill>
                  <a:schemeClr val="tx1"/>
                </a:solidFill>
                <a:effectLst/>
                <a:latin typeface="+mn-lt"/>
                <a:ea typeface="+mn-ea"/>
                <a:cs typeface="+mn-cs"/>
              </a:rPr>
              <a:t>Building on strengths and promoting resilience</a:t>
            </a:r>
            <a:r>
              <a:rPr lang="en-GB" sz="1100" kern="1200" dirty="0" smtClean="0">
                <a:solidFill>
                  <a:schemeClr val="tx1"/>
                </a:solidFill>
                <a:effectLst/>
                <a:latin typeface="+mn-lt"/>
                <a:ea typeface="+mn-ea"/>
                <a:cs typeface="+mn-cs"/>
              </a:rPr>
              <a:t/>
            </a:r>
            <a:br>
              <a:rPr lang="en-GB" sz="1100" kern="1200" dirty="0" smtClean="0">
                <a:solidFill>
                  <a:schemeClr val="tx1"/>
                </a:solidFill>
                <a:effectLst/>
                <a:latin typeface="+mn-lt"/>
                <a:ea typeface="+mn-ea"/>
                <a:cs typeface="+mn-cs"/>
              </a:rPr>
            </a:br>
            <a:r>
              <a:rPr lang="en-GB" sz="1100" kern="1200" dirty="0" smtClean="0">
                <a:solidFill>
                  <a:schemeClr val="tx1"/>
                </a:solidFill>
                <a:effectLst/>
                <a:latin typeface="+mn-lt"/>
                <a:ea typeface="+mn-ea"/>
                <a:cs typeface="+mn-cs"/>
              </a:rPr>
              <a:t>Using a child or young person’s existing networks and support where possible </a:t>
            </a:r>
          </a:p>
          <a:p>
            <a:pPr lvl="0"/>
            <a:r>
              <a:rPr lang="en-GB" sz="1100" b="1" kern="1200" dirty="0" smtClean="0">
                <a:solidFill>
                  <a:schemeClr val="tx1"/>
                </a:solidFill>
                <a:effectLst/>
                <a:latin typeface="+mn-lt"/>
                <a:ea typeface="+mn-ea"/>
                <a:cs typeface="+mn-cs"/>
              </a:rPr>
              <a:t>Providing opportunities to celebrate diversity</a:t>
            </a:r>
            <a:r>
              <a:rPr lang="en-GB" sz="1100" kern="1200" dirty="0" smtClean="0">
                <a:solidFill>
                  <a:schemeClr val="tx1"/>
                </a:solidFill>
                <a:effectLst/>
                <a:latin typeface="+mn-lt"/>
                <a:ea typeface="+mn-ea"/>
                <a:cs typeface="+mn-cs"/>
              </a:rPr>
              <a:t/>
            </a:r>
            <a:br>
              <a:rPr lang="en-GB" sz="1100" kern="1200" dirty="0" smtClean="0">
                <a:solidFill>
                  <a:schemeClr val="tx1"/>
                </a:solidFill>
                <a:effectLst/>
                <a:latin typeface="+mn-lt"/>
                <a:ea typeface="+mn-ea"/>
                <a:cs typeface="+mn-cs"/>
              </a:rPr>
            </a:br>
            <a:r>
              <a:rPr lang="en-GB" sz="1100" kern="1200" dirty="0" smtClean="0">
                <a:solidFill>
                  <a:schemeClr val="tx1"/>
                </a:solidFill>
                <a:effectLst/>
                <a:latin typeface="+mn-lt"/>
                <a:ea typeface="+mn-ea"/>
                <a:cs typeface="+mn-cs"/>
              </a:rPr>
              <a:t>Children and young people should feel valued in all circumstances and practitioners should create opportunities to celebrate diversity </a:t>
            </a:r>
          </a:p>
          <a:p>
            <a:pPr lvl="0"/>
            <a:r>
              <a:rPr lang="en-GB" sz="1100" b="1" kern="1200" dirty="0" smtClean="0">
                <a:solidFill>
                  <a:schemeClr val="tx1"/>
                </a:solidFill>
                <a:effectLst/>
                <a:latin typeface="+mn-lt"/>
                <a:ea typeface="+mn-ea"/>
                <a:cs typeface="+mn-cs"/>
              </a:rPr>
              <a:t>Providing additional help that is appropriate, proportionate and timely</a:t>
            </a:r>
            <a:r>
              <a:rPr lang="en-GB" sz="1100" kern="1200" dirty="0" smtClean="0">
                <a:solidFill>
                  <a:schemeClr val="tx1"/>
                </a:solidFill>
                <a:effectLst/>
                <a:latin typeface="+mn-lt"/>
                <a:ea typeface="+mn-ea"/>
                <a:cs typeface="+mn-cs"/>
              </a:rPr>
              <a:t/>
            </a:r>
            <a:br>
              <a:rPr lang="en-GB" sz="1100" kern="1200" dirty="0" smtClean="0">
                <a:solidFill>
                  <a:schemeClr val="tx1"/>
                </a:solidFill>
                <a:effectLst/>
                <a:latin typeface="+mn-lt"/>
                <a:ea typeface="+mn-ea"/>
                <a:cs typeface="+mn-cs"/>
              </a:rPr>
            </a:br>
            <a:r>
              <a:rPr lang="en-GB" sz="1100" kern="1200" dirty="0" smtClean="0">
                <a:solidFill>
                  <a:schemeClr val="tx1"/>
                </a:solidFill>
                <a:effectLst/>
                <a:latin typeface="+mn-lt"/>
                <a:ea typeface="+mn-ea"/>
                <a:cs typeface="+mn-cs"/>
              </a:rPr>
              <a:t>Providing help as early as possible and considering short and long-term wellbeing needs </a:t>
            </a:r>
          </a:p>
          <a:p>
            <a:endParaRPr lang="en-GB" sz="1100" baseline="0" dirty="0" smtClean="0"/>
          </a:p>
        </p:txBody>
      </p:sp>
      <p:sp>
        <p:nvSpPr>
          <p:cNvPr id="4" name="Slide Number Placeholder 3"/>
          <p:cNvSpPr>
            <a:spLocks noGrp="1"/>
          </p:cNvSpPr>
          <p:nvPr>
            <p:ph type="sldNum" sz="quarter" idx="10"/>
          </p:nvPr>
        </p:nvSpPr>
        <p:spPr/>
        <p:txBody>
          <a:bodyPr/>
          <a:lstStyle/>
          <a:p>
            <a:fld id="{F1F110C5-4CCE-4167-ADE7-90E5C1320F1C}" type="slidenum">
              <a:rPr lang="en-GB" smtClean="0"/>
              <a:t>7</a:t>
            </a:fld>
            <a:endParaRPr lang="en-GB" dirty="0"/>
          </a:p>
        </p:txBody>
      </p:sp>
    </p:spTree>
    <p:extLst>
      <p:ext uri="{BB962C8B-B14F-4D97-AF65-F5344CB8AC3E}">
        <p14:creationId xmlns:p14="http://schemas.microsoft.com/office/powerpoint/2010/main" val="2329342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698500"/>
            <a:ext cx="4632325" cy="3484563"/>
          </a:xfrm>
        </p:spPr>
      </p:sp>
      <p:sp>
        <p:nvSpPr>
          <p:cNvPr id="3" name="Notes Placeholder 2"/>
          <p:cNvSpPr>
            <a:spLocks noGrp="1"/>
          </p:cNvSpPr>
          <p:nvPr>
            <p:ph type="body" idx="1"/>
          </p:nvPr>
        </p:nvSpPr>
        <p:spPr/>
        <p:txBody>
          <a:bodyPr/>
          <a:lstStyle/>
          <a:p>
            <a:r>
              <a:rPr lang="en-GB" b="0" dirty="0" smtClean="0"/>
              <a:t>Important to emphasise that this is</a:t>
            </a:r>
            <a:r>
              <a:rPr lang="en-GB" b="0" baseline="0" dirty="0" smtClean="0"/>
              <a:t> more than just ‘what you do’….this requires a change in culture which changes the systems you have in place and the practices that you have in place.</a:t>
            </a:r>
          </a:p>
          <a:p>
            <a:endParaRPr lang="en-GB" b="0" baseline="0" dirty="0" smtClean="0"/>
          </a:p>
          <a:p>
            <a:r>
              <a:rPr lang="en-GB" b="0" baseline="0" dirty="0" smtClean="0"/>
              <a:t>Think about your own establishment – where are you in relation to each of these?</a:t>
            </a:r>
          </a:p>
          <a:p>
            <a:r>
              <a:rPr lang="en-GB" b="0" baseline="0" dirty="0" smtClean="0"/>
              <a:t>- Emphasise that each of these is dependent on the other…’culture’…’systems’…’practice’</a:t>
            </a:r>
            <a:endParaRPr lang="en-GB" b="0" dirty="0" smtClean="0"/>
          </a:p>
          <a:p>
            <a:endParaRPr lang="en-GB" b="1" dirty="0" smtClean="0"/>
          </a:p>
          <a:p>
            <a:r>
              <a:rPr lang="en-GB" b="1" dirty="0" smtClean="0"/>
              <a:t>Examples of culture, systems and</a:t>
            </a:r>
            <a:r>
              <a:rPr lang="en-GB" b="1" baseline="0" dirty="0" smtClean="0"/>
              <a:t> practice:</a:t>
            </a:r>
            <a:br>
              <a:rPr lang="en-GB" b="1" baseline="0" dirty="0" smtClean="0"/>
            </a:br>
            <a:endParaRPr lang="en-GB" b="1" dirty="0" smtClean="0"/>
          </a:p>
          <a:p>
            <a:r>
              <a:rPr lang="en-GB" b="1" dirty="0" smtClean="0"/>
              <a:t>Culture</a:t>
            </a:r>
          </a:p>
          <a:p>
            <a:pPr marL="131402" marR="11946" indent="-119456">
              <a:lnSpc>
                <a:spcPct val="111100"/>
              </a:lnSpc>
              <a:buClr>
                <a:srgbClr val="231F20"/>
              </a:buClr>
              <a:buFont typeface="Arial"/>
              <a:buChar char="·"/>
              <a:tabLst>
                <a:tab pos="131402" algn="l"/>
              </a:tabLst>
            </a:pPr>
            <a:r>
              <a:rPr lang="en-GB" sz="1100" spc="-292" dirty="0">
                <a:solidFill>
                  <a:srgbClr val="231F20"/>
                </a:solidFill>
                <a:latin typeface="Arial"/>
                <a:cs typeface="Arial"/>
              </a:rPr>
              <a:t>T</a:t>
            </a:r>
            <a:r>
              <a:rPr lang="en-GB" sz="1100" dirty="0">
                <a:solidFill>
                  <a:srgbClr val="231F20"/>
                </a:solidFill>
                <a:latin typeface="Arial"/>
                <a:cs typeface="Arial"/>
              </a:rPr>
              <a:t>o </a:t>
            </a:r>
            <a:r>
              <a:rPr lang="en-GB" sz="1100" spc="-71" dirty="0">
                <a:solidFill>
                  <a:srgbClr val="231F20"/>
                </a:solidFill>
                <a:latin typeface="Arial"/>
                <a:cs typeface="Arial"/>
              </a:rPr>
              <a:t>r</a:t>
            </a:r>
            <a:r>
              <a:rPr lang="en-GB" sz="1100" spc="-47" dirty="0">
                <a:solidFill>
                  <a:srgbClr val="231F20"/>
                </a:solidFill>
                <a:latin typeface="Arial"/>
                <a:cs typeface="Arial"/>
              </a:rPr>
              <a:t>einfo</a:t>
            </a:r>
            <a:r>
              <a:rPr lang="en-GB" sz="1100" spc="-71" dirty="0">
                <a:solidFill>
                  <a:srgbClr val="231F20"/>
                </a:solidFill>
                <a:latin typeface="Arial"/>
                <a:cs typeface="Arial"/>
              </a:rPr>
              <a:t>r</a:t>
            </a:r>
            <a:r>
              <a:rPr lang="en-GB" sz="1100" spc="-19" dirty="0">
                <a:solidFill>
                  <a:srgbClr val="231F20"/>
                </a:solidFill>
                <a:latin typeface="Arial"/>
                <a:cs typeface="Arial"/>
              </a:rPr>
              <a:t>ce </a:t>
            </a:r>
            <a:r>
              <a:rPr lang="en-GB" sz="1100" spc="-24" dirty="0">
                <a:solidFill>
                  <a:srgbClr val="231F20"/>
                </a:solidFill>
                <a:latin typeface="Arial"/>
                <a:cs typeface="Arial"/>
              </a:rPr>
              <a:t>the co</a:t>
            </a:r>
            <a:r>
              <a:rPr lang="en-GB" sz="1100" spc="-33" dirty="0">
                <a:solidFill>
                  <a:srgbClr val="231F20"/>
                </a:solidFill>
                <a:latin typeface="Arial"/>
                <a:cs typeface="Arial"/>
              </a:rPr>
              <a:t>r</a:t>
            </a:r>
            <a:r>
              <a:rPr lang="en-GB" sz="1100" spc="-66" dirty="0">
                <a:solidFill>
                  <a:srgbClr val="231F20"/>
                </a:solidFill>
                <a:latin typeface="Arial"/>
                <a:cs typeface="Arial"/>
              </a:rPr>
              <a:t>e </a:t>
            </a:r>
            <a:r>
              <a:rPr lang="en-GB" sz="1100" spc="-61" dirty="0">
                <a:solidFill>
                  <a:srgbClr val="231F20"/>
                </a:solidFill>
                <a:latin typeface="Arial"/>
                <a:cs typeface="Arial"/>
              </a:rPr>
              <a:t>values </a:t>
            </a:r>
            <a:r>
              <a:rPr lang="en-GB" sz="1100" spc="-24" dirty="0">
                <a:solidFill>
                  <a:srgbClr val="231F20"/>
                </a:solidFill>
                <a:latin typeface="Arial"/>
                <a:cs typeface="Arial"/>
              </a:rPr>
              <a:t>of 'child</a:t>
            </a:r>
            <a:r>
              <a:rPr lang="en-GB" sz="1100" spc="-33" dirty="0">
                <a:solidFill>
                  <a:srgbClr val="231F20"/>
                </a:solidFill>
                <a:latin typeface="Arial"/>
                <a:cs typeface="Arial"/>
              </a:rPr>
              <a:t>r</a:t>
            </a:r>
            <a:r>
              <a:rPr lang="en-GB" sz="1100" spc="-56" dirty="0">
                <a:solidFill>
                  <a:srgbClr val="231F20"/>
                </a:solidFill>
                <a:latin typeface="Arial"/>
                <a:cs typeface="Arial"/>
              </a:rPr>
              <a:t>en </a:t>
            </a:r>
            <a:r>
              <a:rPr lang="en-GB" sz="1100" spc="-24" dirty="0">
                <a:solidFill>
                  <a:srgbClr val="231F20"/>
                </a:solidFill>
                <a:latin typeface="Arial"/>
                <a:cs typeface="Arial"/>
              </a:rPr>
              <a:t>at the</a:t>
            </a:r>
            <a:r>
              <a:rPr lang="en-GB" sz="1100" spc="-14" dirty="0">
                <a:solidFill>
                  <a:srgbClr val="231F20"/>
                </a:solidFill>
                <a:latin typeface="Arial"/>
                <a:cs typeface="Arial"/>
              </a:rPr>
              <a:t> </a:t>
            </a:r>
            <a:r>
              <a:rPr lang="en-GB" sz="1100" spc="-19" dirty="0">
                <a:solidFill>
                  <a:srgbClr val="231F20"/>
                </a:solidFill>
                <a:latin typeface="Arial"/>
                <a:cs typeface="Arial"/>
              </a:rPr>
              <a:t>cent</a:t>
            </a:r>
            <a:r>
              <a:rPr lang="en-GB" sz="1100" spc="-47" dirty="0">
                <a:solidFill>
                  <a:srgbClr val="231F20"/>
                </a:solidFill>
                <a:latin typeface="Arial"/>
                <a:cs typeface="Arial"/>
              </a:rPr>
              <a:t>r</a:t>
            </a:r>
            <a:r>
              <a:rPr lang="en-GB" sz="1100" spc="38" dirty="0">
                <a:solidFill>
                  <a:srgbClr val="231F20"/>
                </a:solidFill>
                <a:latin typeface="Arial"/>
                <a:cs typeface="Arial"/>
              </a:rPr>
              <a:t>e' </a:t>
            </a:r>
            <a:r>
              <a:rPr lang="en-GB" sz="1100" spc="-28" dirty="0">
                <a:solidFill>
                  <a:srgbClr val="231F20"/>
                </a:solidFill>
                <a:latin typeface="Arial"/>
                <a:cs typeface="Arial"/>
              </a:rPr>
              <a:t>and 'families </a:t>
            </a:r>
            <a:r>
              <a:rPr lang="en-GB" sz="1100" spc="-56" dirty="0">
                <a:solidFill>
                  <a:srgbClr val="231F20"/>
                </a:solidFill>
                <a:latin typeface="Arial"/>
                <a:cs typeface="Arial"/>
              </a:rPr>
              <a:t>as </a:t>
            </a:r>
            <a:r>
              <a:rPr lang="en-GB" sz="1100" spc="-9" dirty="0">
                <a:solidFill>
                  <a:srgbClr val="231F20"/>
                </a:solidFill>
                <a:latin typeface="Arial"/>
                <a:cs typeface="Arial"/>
              </a:rPr>
              <a:t>partners'</a:t>
            </a:r>
            <a:endParaRPr lang="en-GB" sz="900" dirty="0"/>
          </a:p>
          <a:p>
            <a:pPr marL="131402" marR="495146" indent="-119456">
              <a:lnSpc>
                <a:spcPct val="111100"/>
              </a:lnSpc>
              <a:buClr>
                <a:srgbClr val="231F20"/>
              </a:buClr>
              <a:buFont typeface="Arial"/>
              <a:buChar char="·"/>
              <a:tabLst>
                <a:tab pos="131402" algn="l"/>
              </a:tabLst>
            </a:pPr>
            <a:r>
              <a:rPr lang="en-GB" sz="1100" spc="-42" dirty="0">
                <a:solidFill>
                  <a:srgbClr val="231F20"/>
                </a:solidFill>
                <a:latin typeface="Arial"/>
                <a:cs typeface="Arial"/>
              </a:rPr>
              <a:t>Developing </a:t>
            </a:r>
            <a:r>
              <a:rPr lang="en-GB" sz="1100" spc="-14" dirty="0">
                <a:solidFill>
                  <a:srgbClr val="231F20"/>
                </a:solidFill>
                <a:latin typeface="Arial"/>
                <a:cs typeface="Arial"/>
              </a:rPr>
              <a:t>trust </a:t>
            </a:r>
            <a:r>
              <a:rPr lang="en-GB" sz="1100" spc="-28" dirty="0">
                <a:solidFill>
                  <a:srgbClr val="231F20"/>
                </a:solidFill>
                <a:latin typeface="Arial"/>
                <a:cs typeface="Arial"/>
              </a:rPr>
              <a:t>ac</a:t>
            </a:r>
            <a:r>
              <a:rPr lang="en-GB" sz="1100" spc="-52" dirty="0">
                <a:solidFill>
                  <a:srgbClr val="231F20"/>
                </a:solidFill>
                <a:latin typeface="Arial"/>
                <a:cs typeface="Arial"/>
              </a:rPr>
              <a:t>r</a:t>
            </a:r>
            <a:r>
              <a:rPr lang="en-GB" sz="1100" spc="-28" dirty="0">
                <a:solidFill>
                  <a:srgbClr val="231F20"/>
                </a:solidFill>
                <a:latin typeface="Arial"/>
                <a:cs typeface="Arial"/>
              </a:rPr>
              <a:t>oss p</a:t>
            </a:r>
            <a:r>
              <a:rPr lang="en-GB" sz="1100" spc="-33" dirty="0">
                <a:solidFill>
                  <a:srgbClr val="231F20"/>
                </a:solidFill>
                <a:latin typeface="Arial"/>
                <a:cs typeface="Arial"/>
              </a:rPr>
              <a:t>r</a:t>
            </a:r>
            <a:r>
              <a:rPr lang="en-GB" sz="1100" spc="-42" dirty="0">
                <a:solidFill>
                  <a:srgbClr val="231F20"/>
                </a:solidFill>
                <a:latin typeface="Arial"/>
                <a:cs typeface="Arial"/>
              </a:rPr>
              <a:t>ofessions </a:t>
            </a:r>
            <a:r>
              <a:rPr lang="en-GB" sz="1100" spc="-28" dirty="0">
                <a:solidFill>
                  <a:srgbClr val="231F20"/>
                </a:solidFill>
                <a:latin typeface="Arial"/>
                <a:cs typeface="Arial"/>
              </a:rPr>
              <a:t>and</a:t>
            </a:r>
            <a:r>
              <a:rPr lang="en-GB" sz="1100" spc="-14" dirty="0">
                <a:solidFill>
                  <a:srgbClr val="231F20"/>
                </a:solidFill>
                <a:latin typeface="Arial"/>
                <a:cs typeface="Arial"/>
              </a:rPr>
              <a:t> </a:t>
            </a:r>
            <a:r>
              <a:rPr lang="en-GB" sz="1100" spc="-42" dirty="0">
                <a:solidFill>
                  <a:srgbClr val="231F20"/>
                </a:solidFill>
                <a:latin typeface="Arial"/>
                <a:cs typeface="Arial"/>
              </a:rPr>
              <a:t>agencies</a:t>
            </a:r>
            <a:endParaRPr lang="en-GB" sz="1000" dirty="0"/>
          </a:p>
          <a:p>
            <a:pPr marL="131402" indent="-119456">
              <a:buClr>
                <a:srgbClr val="231F20"/>
              </a:buClr>
              <a:buFont typeface="Arial"/>
              <a:buChar char="·"/>
              <a:tabLst>
                <a:tab pos="131402" algn="l"/>
              </a:tabLst>
            </a:pPr>
            <a:r>
              <a:rPr lang="en-GB" sz="1100" spc="-52" dirty="0">
                <a:solidFill>
                  <a:srgbClr val="231F20"/>
                </a:solidFill>
                <a:latin typeface="Arial"/>
                <a:cs typeface="Arial"/>
              </a:rPr>
              <a:t>C</a:t>
            </a:r>
            <a:r>
              <a:rPr lang="en-GB" sz="1100" spc="-56" dirty="0">
                <a:solidFill>
                  <a:srgbClr val="231F20"/>
                </a:solidFill>
                <a:latin typeface="Arial"/>
                <a:cs typeface="Arial"/>
              </a:rPr>
              <a:t>r</a:t>
            </a:r>
            <a:r>
              <a:rPr lang="en-GB" sz="1100" spc="-42" dirty="0">
                <a:solidFill>
                  <a:srgbClr val="231F20"/>
                </a:solidFill>
                <a:latin typeface="Arial"/>
                <a:cs typeface="Arial"/>
              </a:rPr>
              <a:t>eating </a:t>
            </a:r>
            <a:r>
              <a:rPr lang="en-GB" sz="1100" spc="-66" dirty="0">
                <a:solidFill>
                  <a:srgbClr val="231F20"/>
                </a:solidFill>
                <a:latin typeface="Arial"/>
                <a:cs typeface="Arial"/>
              </a:rPr>
              <a:t>a </a:t>
            </a:r>
            <a:r>
              <a:rPr lang="en-GB" sz="1100" spc="-61" dirty="0">
                <a:solidFill>
                  <a:srgbClr val="231F20"/>
                </a:solidFill>
                <a:latin typeface="Arial"/>
                <a:cs typeface="Arial"/>
              </a:rPr>
              <a:t>lea</a:t>
            </a:r>
            <a:r>
              <a:rPr lang="en-GB" sz="1100" spc="-19" dirty="0">
                <a:solidFill>
                  <a:srgbClr val="231F20"/>
                </a:solidFill>
                <a:latin typeface="Arial"/>
                <a:cs typeface="Arial"/>
              </a:rPr>
              <a:t>r</a:t>
            </a:r>
            <a:r>
              <a:rPr lang="en-GB" sz="1100" spc="-33" dirty="0">
                <a:solidFill>
                  <a:srgbClr val="231F20"/>
                </a:solidFill>
                <a:latin typeface="Arial"/>
                <a:cs typeface="Arial"/>
              </a:rPr>
              <a:t>ning organisation</a:t>
            </a:r>
            <a:br>
              <a:rPr lang="en-GB" sz="1100" spc="-33" dirty="0">
                <a:solidFill>
                  <a:srgbClr val="231F20"/>
                </a:solidFill>
                <a:latin typeface="Arial"/>
                <a:cs typeface="Arial"/>
              </a:rPr>
            </a:br>
            <a:endParaRPr lang="en-GB" sz="1100" spc="-33" dirty="0">
              <a:solidFill>
                <a:srgbClr val="231F20"/>
              </a:solidFill>
              <a:latin typeface="Arial"/>
              <a:cs typeface="Arial"/>
            </a:endParaRPr>
          </a:p>
          <a:p>
            <a:pPr marL="11946" defTabSz="860085">
              <a:buClr>
                <a:srgbClr val="231F20"/>
              </a:buClr>
              <a:tabLst>
                <a:tab pos="131402" algn="l"/>
              </a:tabLst>
            </a:pPr>
            <a:r>
              <a:rPr lang="en-GB" sz="1100" b="1" spc="-33" dirty="0">
                <a:solidFill>
                  <a:srgbClr val="231F20"/>
                </a:solidFill>
                <a:latin typeface="Arial"/>
                <a:cs typeface="Arial"/>
              </a:rPr>
              <a:t>Systems</a:t>
            </a:r>
          </a:p>
          <a:p>
            <a:pPr marL="173211" indent="-161266" defTabSz="860085">
              <a:buClr>
                <a:srgbClr val="231F20"/>
              </a:buClr>
              <a:buFont typeface="Arial" panose="020B0604020202020204" pitchFamily="34" charset="0"/>
              <a:buChar char="•"/>
              <a:tabLst>
                <a:tab pos="131402" algn="l"/>
              </a:tabLst>
            </a:pPr>
            <a:r>
              <a:rPr lang="en-GB" sz="1100" spc="-47" dirty="0">
                <a:solidFill>
                  <a:srgbClr val="231F20"/>
                </a:solidFill>
                <a:latin typeface="Arial"/>
                <a:cs typeface="Arial"/>
              </a:rPr>
              <a:t>Develop </a:t>
            </a:r>
            <a:r>
              <a:rPr lang="en-GB" sz="1100" spc="-66" dirty="0">
                <a:solidFill>
                  <a:srgbClr val="231F20"/>
                </a:solidFill>
                <a:latin typeface="Arial"/>
                <a:cs typeface="Arial"/>
              </a:rPr>
              <a:t>a </a:t>
            </a:r>
            <a:r>
              <a:rPr lang="en-GB" sz="1100" spc="-24" dirty="0">
                <a:solidFill>
                  <a:srgbClr val="231F20"/>
                </a:solidFill>
                <a:latin typeface="Arial"/>
                <a:cs typeface="Arial"/>
              </a:rPr>
              <a:t>strategic </a:t>
            </a:r>
            <a:r>
              <a:rPr lang="en-GB" sz="1100" spc="-9" dirty="0">
                <a:solidFill>
                  <a:srgbClr val="231F20"/>
                </a:solidFill>
                <a:latin typeface="Arial"/>
                <a:cs typeface="Arial"/>
              </a:rPr>
              <a:t>app</a:t>
            </a:r>
            <a:r>
              <a:rPr lang="en-GB" sz="1100" spc="-42" dirty="0">
                <a:solidFill>
                  <a:srgbClr val="231F20"/>
                </a:solidFill>
                <a:latin typeface="Arial"/>
                <a:cs typeface="Arial"/>
              </a:rPr>
              <a:t>r</a:t>
            </a:r>
            <a:r>
              <a:rPr lang="en-GB" sz="1100" spc="-19" dirty="0">
                <a:solidFill>
                  <a:srgbClr val="231F20"/>
                </a:solidFill>
                <a:latin typeface="Arial"/>
                <a:cs typeface="Arial"/>
              </a:rPr>
              <a:t>oach </a:t>
            </a:r>
            <a:r>
              <a:rPr lang="en-GB" sz="1100" spc="14" dirty="0">
                <a:solidFill>
                  <a:srgbClr val="231F20"/>
                </a:solidFill>
                <a:latin typeface="Arial"/>
                <a:cs typeface="Arial"/>
              </a:rPr>
              <a:t>to </a:t>
            </a:r>
            <a:r>
              <a:rPr lang="en-GB" sz="1100" spc="-28" dirty="0">
                <a:solidFill>
                  <a:srgbClr val="231F20"/>
                </a:solidFill>
                <a:latin typeface="Arial"/>
                <a:cs typeface="Arial"/>
              </a:rPr>
              <a:t>change</a:t>
            </a:r>
            <a:endParaRPr lang="en-GB" sz="1100" dirty="0">
              <a:latin typeface="Arial"/>
              <a:cs typeface="Arial"/>
            </a:endParaRPr>
          </a:p>
          <a:p>
            <a:pPr marL="173211" indent="-161266" defTabSz="860085">
              <a:buClr>
                <a:srgbClr val="231F20"/>
              </a:buClr>
              <a:buFont typeface="Arial" panose="020B0604020202020204" pitchFamily="34" charset="0"/>
              <a:buChar char="•"/>
              <a:tabLst>
                <a:tab pos="131402" algn="l"/>
              </a:tabLst>
            </a:pPr>
            <a:r>
              <a:rPr lang="en-GB" sz="1100" dirty="0">
                <a:latin typeface="Arial"/>
                <a:cs typeface="Arial"/>
              </a:rPr>
              <a:t>T</a:t>
            </a:r>
            <a:r>
              <a:rPr lang="en-GB" sz="1100" spc="-33" dirty="0">
                <a:solidFill>
                  <a:srgbClr val="231F20"/>
                </a:solidFill>
                <a:latin typeface="Arial"/>
                <a:cs typeface="Arial"/>
              </a:rPr>
              <a:t>esting </a:t>
            </a:r>
            <a:r>
              <a:rPr lang="en-GB" sz="1100" spc="-28" dirty="0">
                <a:solidFill>
                  <a:srgbClr val="231F20"/>
                </a:solidFill>
                <a:latin typeface="Arial"/>
                <a:cs typeface="Arial"/>
              </a:rPr>
              <a:t>and </a:t>
            </a:r>
            <a:r>
              <a:rPr lang="en-GB" sz="1100" spc="-33" dirty="0">
                <a:solidFill>
                  <a:srgbClr val="231F20"/>
                </a:solidFill>
                <a:latin typeface="Arial"/>
                <a:cs typeface="Arial"/>
              </a:rPr>
              <a:t>finding </a:t>
            </a:r>
            <a:r>
              <a:rPr lang="en-GB" sz="1100" spc="-42" dirty="0">
                <a:solidFill>
                  <a:srgbClr val="231F20"/>
                </a:solidFill>
                <a:latin typeface="Arial"/>
                <a:cs typeface="Arial"/>
              </a:rPr>
              <a:t>ways </a:t>
            </a:r>
            <a:r>
              <a:rPr lang="en-GB" sz="1100" spc="14" dirty="0">
                <a:solidFill>
                  <a:srgbClr val="231F20"/>
                </a:solidFill>
                <a:latin typeface="Arial"/>
                <a:cs typeface="Arial"/>
              </a:rPr>
              <a:t>to </a:t>
            </a:r>
            <a:r>
              <a:rPr lang="en-GB" sz="1100" spc="-47" dirty="0">
                <a:solidFill>
                  <a:srgbClr val="231F20"/>
                </a:solidFill>
                <a:latin typeface="Arial"/>
                <a:cs typeface="Arial"/>
              </a:rPr>
              <a:t>ove</a:t>
            </a:r>
            <a:r>
              <a:rPr lang="en-GB" sz="1100" spc="-61" dirty="0">
                <a:solidFill>
                  <a:srgbClr val="231F20"/>
                </a:solidFill>
                <a:latin typeface="Arial"/>
                <a:cs typeface="Arial"/>
              </a:rPr>
              <a:t>r</a:t>
            </a:r>
            <a:r>
              <a:rPr lang="en-GB" sz="1100" spc="-14" dirty="0">
                <a:solidFill>
                  <a:srgbClr val="231F20"/>
                </a:solidFill>
                <a:latin typeface="Arial"/>
                <a:cs typeface="Arial"/>
              </a:rPr>
              <a:t>come </a:t>
            </a:r>
            <a:r>
              <a:rPr lang="en-GB" sz="1100" spc="-24" dirty="0">
                <a:solidFill>
                  <a:srgbClr val="231F20"/>
                </a:solidFill>
                <a:latin typeface="Arial"/>
                <a:cs typeface="Arial"/>
              </a:rPr>
              <a:t>the </a:t>
            </a:r>
            <a:r>
              <a:rPr lang="en-GB" sz="1100" spc="-28" dirty="0" smtClean="0">
                <a:solidFill>
                  <a:srgbClr val="231F20"/>
                </a:solidFill>
                <a:latin typeface="Arial"/>
                <a:cs typeface="Arial"/>
              </a:rPr>
              <a:t>obstacles – ‘tests</a:t>
            </a:r>
            <a:r>
              <a:rPr lang="en-GB" sz="1100" spc="-28" baseline="0" dirty="0" smtClean="0">
                <a:solidFill>
                  <a:srgbClr val="231F20"/>
                </a:solidFill>
                <a:latin typeface="Arial"/>
                <a:cs typeface="Arial"/>
              </a:rPr>
              <a:t> of change’</a:t>
            </a:r>
            <a:endParaRPr lang="en-GB" sz="1100" spc="-28" dirty="0" smtClean="0">
              <a:solidFill>
                <a:srgbClr val="231F20"/>
              </a:solidFill>
              <a:latin typeface="Arial"/>
              <a:cs typeface="Arial"/>
            </a:endParaRPr>
          </a:p>
          <a:p>
            <a:pPr marL="173211" indent="-161266" defTabSz="860085">
              <a:buClr>
                <a:srgbClr val="231F20"/>
              </a:buClr>
              <a:buFont typeface="Arial" panose="020B0604020202020204" pitchFamily="34" charset="0"/>
              <a:buChar char="•"/>
              <a:tabLst>
                <a:tab pos="131402" algn="l"/>
              </a:tabLst>
            </a:pPr>
            <a:r>
              <a:rPr lang="en-GB" sz="1100" spc="-28" dirty="0" smtClean="0">
                <a:solidFill>
                  <a:srgbClr val="231F20"/>
                </a:solidFill>
                <a:latin typeface="Arial"/>
                <a:cs typeface="Arial"/>
              </a:rPr>
              <a:t>GIRFEC pathway</a:t>
            </a:r>
            <a:r>
              <a:rPr lang="en-GB" sz="1100" spc="-28" dirty="0">
                <a:solidFill>
                  <a:srgbClr val="231F20"/>
                </a:solidFill>
                <a:latin typeface="Arial"/>
                <a:cs typeface="Arial"/>
              </a:rPr>
              <a:t/>
            </a:r>
            <a:br>
              <a:rPr lang="en-GB" sz="1100" spc="-28" dirty="0">
                <a:solidFill>
                  <a:srgbClr val="231F20"/>
                </a:solidFill>
                <a:latin typeface="Arial"/>
                <a:cs typeface="Arial"/>
              </a:rPr>
            </a:br>
            <a:endParaRPr lang="en-GB" sz="1100" spc="-28" dirty="0">
              <a:solidFill>
                <a:srgbClr val="231F20"/>
              </a:solidFill>
              <a:latin typeface="Arial"/>
              <a:cs typeface="Arial"/>
            </a:endParaRPr>
          </a:p>
          <a:p>
            <a:pPr marL="11946" defTabSz="860085">
              <a:buClr>
                <a:srgbClr val="231F20"/>
              </a:buClr>
              <a:tabLst>
                <a:tab pos="131402" algn="l"/>
              </a:tabLst>
            </a:pPr>
            <a:r>
              <a:rPr lang="en-GB" sz="1100" b="1" spc="-28" dirty="0">
                <a:solidFill>
                  <a:srgbClr val="231F20"/>
                </a:solidFill>
                <a:latin typeface="Arial"/>
                <a:cs typeface="Arial"/>
              </a:rPr>
              <a:t>Practice</a:t>
            </a:r>
          </a:p>
          <a:p>
            <a:pPr marL="173211" indent="-161266" defTabSz="860085">
              <a:buClr>
                <a:srgbClr val="231F20"/>
              </a:buClr>
              <a:buFont typeface="Arial" panose="020B0604020202020204" pitchFamily="34" charset="0"/>
              <a:buChar char="•"/>
              <a:tabLst>
                <a:tab pos="131402" algn="l"/>
              </a:tabLst>
            </a:pPr>
            <a:r>
              <a:rPr lang="en-GB" sz="1100" spc="-38" dirty="0" smtClean="0">
                <a:solidFill>
                  <a:srgbClr val="231F20"/>
                </a:solidFill>
                <a:latin typeface="Arial"/>
                <a:cs typeface="Arial"/>
              </a:rPr>
              <a:t>To establish a Getting it Right for Every Child practice approach across Inverclyde</a:t>
            </a:r>
          </a:p>
          <a:p>
            <a:pPr marL="173211" indent="-161266" defTabSz="860085">
              <a:buClr>
                <a:srgbClr val="231F20"/>
              </a:buClr>
              <a:buFont typeface="Arial" panose="020B0604020202020204" pitchFamily="34" charset="0"/>
              <a:buChar char="•"/>
              <a:tabLst>
                <a:tab pos="131402" algn="l"/>
              </a:tabLst>
            </a:pPr>
            <a:r>
              <a:rPr lang="en-GB" sz="1100" spc="-38" dirty="0" smtClean="0">
                <a:solidFill>
                  <a:srgbClr val="231F20"/>
                </a:solidFill>
                <a:latin typeface="Arial"/>
                <a:cs typeface="Arial"/>
              </a:rPr>
              <a:t>Inc</a:t>
            </a:r>
            <a:r>
              <a:rPr lang="en-GB" sz="1100" spc="-61" dirty="0" smtClean="0">
                <a:solidFill>
                  <a:srgbClr val="231F20"/>
                </a:solidFill>
                <a:latin typeface="Arial"/>
                <a:cs typeface="Arial"/>
              </a:rPr>
              <a:t>r</a:t>
            </a:r>
            <a:r>
              <a:rPr lang="en-GB" sz="1100" spc="-56" dirty="0" smtClean="0">
                <a:solidFill>
                  <a:srgbClr val="231F20"/>
                </a:solidFill>
                <a:latin typeface="Arial"/>
                <a:cs typeface="Arial"/>
              </a:rPr>
              <a:t>ease </a:t>
            </a:r>
            <a:r>
              <a:rPr lang="en-GB" sz="1100" spc="-61" dirty="0">
                <a:solidFill>
                  <a:srgbClr val="231F20"/>
                </a:solidFill>
                <a:latin typeface="Arial"/>
                <a:cs typeface="Arial"/>
              </a:rPr>
              <a:t>levels </a:t>
            </a:r>
            <a:r>
              <a:rPr lang="en-GB" sz="1100" spc="-24" dirty="0">
                <a:solidFill>
                  <a:srgbClr val="231F20"/>
                </a:solidFill>
                <a:latin typeface="Arial"/>
                <a:cs typeface="Arial"/>
              </a:rPr>
              <a:t>of </a:t>
            </a:r>
            <a:r>
              <a:rPr lang="en-GB" sz="1100" spc="-28" dirty="0">
                <a:solidFill>
                  <a:srgbClr val="231F20"/>
                </a:solidFill>
                <a:latin typeface="Arial"/>
                <a:cs typeface="Arial"/>
              </a:rPr>
              <a:t>confidence and </a:t>
            </a:r>
            <a:r>
              <a:rPr lang="en-GB" sz="1100" spc="-19" dirty="0">
                <a:solidFill>
                  <a:srgbClr val="231F20"/>
                </a:solidFill>
                <a:latin typeface="Arial"/>
                <a:cs typeface="Arial"/>
              </a:rPr>
              <a:t>competence</a:t>
            </a:r>
            <a:endParaRPr lang="en-GB" sz="1100" b="1" dirty="0">
              <a:latin typeface="Arial"/>
              <a:cs typeface="Arial"/>
            </a:endParaRPr>
          </a:p>
          <a:p>
            <a:pPr marL="11946">
              <a:buClr>
                <a:srgbClr val="231F20"/>
              </a:buClr>
              <a:tabLst>
                <a:tab pos="131402" algn="l"/>
              </a:tabLst>
            </a:pPr>
            <a:endParaRPr lang="en-GB" sz="1100" b="1" dirty="0">
              <a:latin typeface="Arial"/>
              <a:cs typeface="Arial"/>
            </a:endParaRPr>
          </a:p>
          <a:p>
            <a:endParaRPr lang="en-GB" b="1" baseline="0" dirty="0" smtClean="0"/>
          </a:p>
          <a:p>
            <a:endParaRPr lang="en-GB" b="1" dirty="0"/>
          </a:p>
        </p:txBody>
      </p:sp>
      <p:sp>
        <p:nvSpPr>
          <p:cNvPr id="4" name="Slide Number Placeholder 3"/>
          <p:cNvSpPr>
            <a:spLocks noGrp="1"/>
          </p:cNvSpPr>
          <p:nvPr>
            <p:ph type="sldNum" sz="quarter" idx="10"/>
          </p:nvPr>
        </p:nvSpPr>
        <p:spPr/>
        <p:txBody>
          <a:bodyPr/>
          <a:lstStyle/>
          <a:p>
            <a:fld id="{F1F110C5-4CCE-4167-ADE7-90E5C1320F1C}" type="slidenum">
              <a:rPr lang="en-GB" smtClean="0"/>
              <a:t>8</a:t>
            </a:fld>
            <a:endParaRPr lang="en-GB" dirty="0"/>
          </a:p>
        </p:txBody>
      </p:sp>
    </p:spTree>
    <p:extLst>
      <p:ext uri="{BB962C8B-B14F-4D97-AF65-F5344CB8AC3E}">
        <p14:creationId xmlns:p14="http://schemas.microsoft.com/office/powerpoint/2010/main" val="1566200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ＭＳ Ｐゴシック" pitchFamily="34" charset="-128"/>
              </a:defRPr>
            </a:lvl1pPr>
            <a:lvl2pPr marL="698819" indent="-268776">
              <a:defRPr i="1">
                <a:solidFill>
                  <a:schemeClr val="tx1"/>
                </a:solidFill>
                <a:latin typeface="Arial" pitchFamily="34" charset="0"/>
                <a:ea typeface="ＭＳ Ｐゴシック" pitchFamily="34" charset="-128"/>
              </a:defRPr>
            </a:lvl2pPr>
            <a:lvl3pPr marL="1075106" indent="-215021">
              <a:defRPr i="1">
                <a:solidFill>
                  <a:schemeClr val="tx1"/>
                </a:solidFill>
                <a:latin typeface="Arial" pitchFamily="34" charset="0"/>
                <a:ea typeface="ＭＳ Ｐゴシック" pitchFamily="34" charset="-128"/>
              </a:defRPr>
            </a:lvl3pPr>
            <a:lvl4pPr marL="1505148" indent="-215021">
              <a:defRPr i="1">
                <a:solidFill>
                  <a:schemeClr val="tx1"/>
                </a:solidFill>
                <a:latin typeface="Arial" pitchFamily="34" charset="0"/>
                <a:ea typeface="ＭＳ Ｐゴシック" pitchFamily="34" charset="-128"/>
              </a:defRPr>
            </a:lvl4pPr>
            <a:lvl5pPr marL="1935190" indent="-215021">
              <a:defRPr i="1">
                <a:solidFill>
                  <a:schemeClr val="tx1"/>
                </a:solidFill>
                <a:latin typeface="Arial" pitchFamily="34" charset="0"/>
                <a:ea typeface="ＭＳ Ｐゴシック" pitchFamily="34" charset="-128"/>
              </a:defRPr>
            </a:lvl5pPr>
            <a:lvl6pPr marL="2365233" indent="-215021"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795275" indent="-215021"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225317" indent="-215021"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655360" indent="-215021"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fld id="{AC3D9EE9-968F-477F-AE48-6E5C258E5F2A}" type="slidenum">
              <a:rPr lang="en-GB" altLang="en-US" i="0" smtClean="0"/>
              <a:pPr/>
              <a:t>9</a:t>
            </a:fld>
            <a:endParaRPr lang="en-GB" altLang="en-US" i="0" dirty="0" smtClean="0"/>
          </a:p>
        </p:txBody>
      </p:sp>
      <p:sp>
        <p:nvSpPr>
          <p:cNvPr id="87043" name="Rectangle 2"/>
          <p:cNvSpPr>
            <a:spLocks noGrp="1" noRot="1" noChangeAspect="1" noChangeArrowheads="1" noTextEdit="1"/>
          </p:cNvSpPr>
          <p:nvPr>
            <p:ph type="sldImg"/>
          </p:nvPr>
        </p:nvSpPr>
        <p:spPr>
          <a:xfrm>
            <a:off x="1189038" y="698500"/>
            <a:ext cx="4632325" cy="3484563"/>
          </a:xfrm>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u="sng" dirty="0" smtClean="0">
                <a:latin typeface="Arial" pitchFamily="34" charset="0"/>
                <a:ea typeface="ＭＳ Ｐゴシック" pitchFamily="34" charset="-128"/>
              </a:rPr>
              <a:t>Agree / Disagree Activity</a:t>
            </a:r>
          </a:p>
          <a:p>
            <a:pPr marL="171450" indent="-171450">
              <a:buFont typeface="Arial" panose="020B0604020202020204" pitchFamily="34" charset="0"/>
              <a:buChar char="•"/>
            </a:pPr>
            <a:r>
              <a:rPr lang="en-GB" altLang="en-US" dirty="0" smtClean="0">
                <a:latin typeface="Arial" pitchFamily="34" charset="0"/>
                <a:ea typeface="ＭＳ Ｐゴシック" pitchFamily="34" charset="-128"/>
              </a:rPr>
              <a:t>Using</a:t>
            </a:r>
            <a:r>
              <a:rPr lang="en-GB" altLang="en-US" baseline="0" dirty="0" smtClean="0">
                <a:latin typeface="Arial" pitchFamily="34" charset="0"/>
                <a:ea typeface="ＭＳ Ｐゴシック" pitchFamily="34" charset="-128"/>
              </a:rPr>
              <a:t> the statements on the slide, a</a:t>
            </a:r>
            <a:r>
              <a:rPr lang="en-GB" altLang="en-US" dirty="0" smtClean="0">
                <a:latin typeface="Arial" pitchFamily="34" charset="0"/>
                <a:ea typeface="ＭＳ Ｐゴシック" pitchFamily="34" charset="-128"/>
              </a:rPr>
              <a:t>sk participants</a:t>
            </a:r>
            <a:r>
              <a:rPr lang="en-GB" altLang="en-US" baseline="0" dirty="0" smtClean="0">
                <a:latin typeface="Arial" pitchFamily="34" charset="0"/>
                <a:ea typeface="ＭＳ Ｐゴシック" pitchFamily="34" charset="-128"/>
              </a:rPr>
              <a:t> to get on their feet.</a:t>
            </a:r>
          </a:p>
          <a:p>
            <a:pPr marL="171450" indent="-171450">
              <a:buFont typeface="Arial" panose="020B0604020202020204" pitchFamily="34" charset="0"/>
              <a:buChar char="•"/>
            </a:pPr>
            <a:r>
              <a:rPr lang="en-GB" altLang="en-US" baseline="0" dirty="0" smtClean="0">
                <a:latin typeface="Arial" pitchFamily="34" charset="0"/>
                <a:ea typeface="ＭＳ Ｐゴシック" pitchFamily="34" charset="-128"/>
              </a:rPr>
              <a:t>Draw a line across the room with ‘agree’ on one side and ‘disagree’ on the other. ‘Not sure’ is in the middle. </a:t>
            </a:r>
          </a:p>
          <a:p>
            <a:pPr marL="171450" indent="-171450">
              <a:buFont typeface="Arial" panose="020B0604020202020204" pitchFamily="34" charset="0"/>
              <a:buChar char="•"/>
            </a:pPr>
            <a:r>
              <a:rPr lang="en-GB" altLang="en-US" baseline="0" dirty="0" smtClean="0">
                <a:latin typeface="Arial" pitchFamily="34" charset="0"/>
                <a:ea typeface="ＭＳ Ｐゴシック" pitchFamily="34" charset="-128"/>
              </a:rPr>
              <a:t>Read out the statements on the slide one at a time and ask participants to place themselves where they think they are in relation to the statements.</a:t>
            </a:r>
          </a:p>
          <a:p>
            <a:pPr marL="171450" indent="-171450">
              <a:buFont typeface="Arial" panose="020B0604020202020204" pitchFamily="34" charset="0"/>
              <a:buChar char="•"/>
            </a:pPr>
            <a:r>
              <a:rPr lang="en-GB" altLang="en-US" baseline="0" dirty="0" smtClean="0">
                <a:latin typeface="Arial" pitchFamily="34" charset="0"/>
                <a:ea typeface="ＭＳ Ｐゴシック" pitchFamily="34" charset="-128"/>
              </a:rPr>
              <a:t>Ask 1 or 2 people from each section to discuss what their thoughts are around the statement – why have they positioned themselves where they are?</a:t>
            </a:r>
          </a:p>
          <a:p>
            <a:pPr marL="171450" indent="-171450">
              <a:buFont typeface="Arial" panose="020B0604020202020204" pitchFamily="34" charset="0"/>
              <a:buChar char="•"/>
            </a:pPr>
            <a:endParaRPr lang="en-GB" altLang="en-US" baseline="0" dirty="0" smtClean="0">
              <a:latin typeface="Arial" pitchFamily="34" charset="0"/>
              <a:ea typeface="ＭＳ Ｐゴシック" pitchFamily="34" charset="-128"/>
            </a:endParaRPr>
          </a:p>
          <a:p>
            <a:pPr marL="0" indent="0">
              <a:buFont typeface="Arial" panose="020B0604020202020204" pitchFamily="34" charset="0"/>
              <a:buNone/>
            </a:pPr>
            <a:r>
              <a:rPr lang="en-GB" altLang="en-US" baseline="0" dirty="0" smtClean="0">
                <a:latin typeface="Arial" pitchFamily="34" charset="0"/>
                <a:ea typeface="ＭＳ Ｐゴシック" pitchFamily="34" charset="-128"/>
              </a:rPr>
              <a:t>These statement are the underlying principles of a strength based / solution oriented approach.</a:t>
            </a:r>
            <a:endParaRPr lang="en-GB" alt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61952" y="2366138"/>
            <a:ext cx="8635460" cy="1602866"/>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523905" y="4274312"/>
            <a:ext cx="7111555" cy="1908175"/>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4/15/2016</a:t>
            </a:fld>
            <a:endParaRPr lang="en-US" smtClean="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4/15/2016</a:t>
            </a:fld>
            <a:endParaRPr lang="en-US" smtClean="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3501" y="63501"/>
            <a:ext cx="10032199" cy="7494193"/>
          </a:xfrm>
          <a:custGeom>
            <a:avLst/>
            <a:gdLst/>
            <a:ahLst/>
            <a:cxnLst/>
            <a:rect l="l" t="t" r="r" b="b"/>
            <a:pathLst>
              <a:path w="10032199" h="7494193">
                <a:moveTo>
                  <a:pt x="0" y="7494193"/>
                </a:moveTo>
                <a:lnTo>
                  <a:pt x="10032199" y="7494193"/>
                </a:lnTo>
                <a:lnTo>
                  <a:pt x="10032199" y="0"/>
                </a:lnTo>
                <a:lnTo>
                  <a:pt x="0" y="0"/>
                </a:lnTo>
                <a:lnTo>
                  <a:pt x="0" y="7494193"/>
                </a:lnTo>
                <a:close/>
              </a:path>
            </a:pathLst>
          </a:custGeom>
          <a:ln w="127000">
            <a:solidFill>
              <a:srgbClr val="6DCFF6"/>
            </a:solidFill>
          </a:ln>
        </p:spPr>
        <p:txBody>
          <a:bodyPr wrap="square" lIns="0" tIns="0" rIns="0" bIns="0" rtlCol="0">
            <a:noAutofit/>
          </a:bodyPr>
          <a:lstStyle/>
          <a:p>
            <a:endParaRPr/>
          </a:p>
        </p:txBody>
      </p:sp>
      <p:sp>
        <p:nvSpPr>
          <p:cNvPr id="17" name="bk object 17"/>
          <p:cNvSpPr/>
          <p:nvPr/>
        </p:nvSpPr>
        <p:spPr>
          <a:xfrm>
            <a:off x="8525424" y="457199"/>
            <a:ext cx="1176575" cy="766703"/>
          </a:xfrm>
          <a:prstGeom prst="rect">
            <a:avLst/>
          </a:prstGeom>
          <a:blipFill>
            <a:blip r:embed="rId2" cstate="print"/>
            <a:stretch>
              <a:fillRect/>
            </a:stretch>
          </a:blipFill>
        </p:spPr>
        <p:txBody>
          <a:bodyPr wrap="square" lIns="0" tIns="0" rIns="0" bIns="0" rtlCol="0">
            <a:noAutofit/>
          </a:bodyPr>
          <a:lstStyle/>
          <a:p>
            <a:endParaRPr/>
          </a:p>
        </p:txBody>
      </p:sp>
      <p:sp>
        <p:nvSpPr>
          <p:cNvPr id="18" name="bk object 18"/>
          <p:cNvSpPr/>
          <p:nvPr/>
        </p:nvSpPr>
        <p:spPr>
          <a:xfrm>
            <a:off x="0" y="1"/>
            <a:ext cx="9305556" cy="7621181"/>
          </a:xfrm>
          <a:prstGeom prst="rect">
            <a:avLst/>
          </a:prstGeom>
          <a:blipFill>
            <a:blip r:embed="rId3" cstate="print"/>
            <a:stretch>
              <a:fillRect/>
            </a:stretch>
          </a:blipFill>
        </p:spPr>
        <p:txBody>
          <a:bodyPr wrap="square" lIns="0" tIns="0" rIns="0" bIns="0" rtlCol="0">
            <a:noAutofit/>
          </a:bodyPr>
          <a:lstStyle/>
          <a:p>
            <a:endParaRPr/>
          </a:p>
        </p:txBody>
      </p:sp>
      <p:sp>
        <p:nvSpPr>
          <p:cNvPr id="19" name="bk object 19"/>
          <p:cNvSpPr/>
          <p:nvPr/>
        </p:nvSpPr>
        <p:spPr>
          <a:xfrm>
            <a:off x="63501" y="63488"/>
            <a:ext cx="10032199" cy="7494193"/>
          </a:xfrm>
          <a:custGeom>
            <a:avLst/>
            <a:gdLst/>
            <a:ahLst/>
            <a:cxnLst/>
            <a:rect l="l" t="t" r="r" b="b"/>
            <a:pathLst>
              <a:path w="10032199" h="7494193">
                <a:moveTo>
                  <a:pt x="0" y="7494193"/>
                </a:moveTo>
                <a:lnTo>
                  <a:pt x="10032199" y="7494193"/>
                </a:lnTo>
                <a:lnTo>
                  <a:pt x="10032199" y="0"/>
                </a:lnTo>
                <a:lnTo>
                  <a:pt x="0" y="0"/>
                </a:lnTo>
                <a:lnTo>
                  <a:pt x="0" y="7494193"/>
                </a:lnTo>
                <a:close/>
              </a:path>
            </a:pathLst>
          </a:custGeom>
          <a:ln w="127000">
            <a:solidFill>
              <a:srgbClr val="B2D235"/>
            </a:solidFill>
          </a:ln>
        </p:spPr>
        <p:txBody>
          <a:bodyPr wrap="square" lIns="0" tIns="0" rIns="0" bIns="0" rtlCol="0">
            <a:noAutofit/>
          </a:bodyPr>
          <a:lstStyle/>
          <a:p>
            <a:endParaRPr/>
          </a:p>
        </p:txBody>
      </p:sp>
      <p:sp>
        <p:nvSpPr>
          <p:cNvPr id="20" name="bk object 20"/>
          <p:cNvSpPr/>
          <p:nvPr/>
        </p:nvSpPr>
        <p:spPr>
          <a:xfrm>
            <a:off x="8525424" y="451078"/>
            <a:ext cx="1176575" cy="766703"/>
          </a:xfrm>
          <a:prstGeom prst="rect">
            <a:avLst/>
          </a:prstGeom>
          <a:blipFill>
            <a:blip r:embed="rId2" cstate="print"/>
            <a:stretch>
              <a:fillRect/>
            </a:stretch>
          </a:blipFill>
        </p:spPr>
        <p:txBody>
          <a:bodyPr wrap="square" lIns="0" tIns="0" rIns="0" bIns="0" rtlCol="0">
            <a:noAutofit/>
          </a:bodyPr>
          <a:lstStyle/>
          <a:p>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507969" y="1755521"/>
            <a:ext cx="4419323" cy="5037582"/>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5232074" y="1755521"/>
            <a:ext cx="4419323" cy="5037582"/>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4/15/2016</a:t>
            </a:fld>
            <a:endParaRPr lang="en-US" smtClean="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4/15/2016</a:t>
            </a:fld>
            <a:endParaRPr lang="en-US" smtClean="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4/15/2016</a:t>
            </a:fld>
            <a:endParaRPr lang="en-US" smtClean="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305556" cy="7621193"/>
          </a:xfrm>
          <a:prstGeom prst="rect">
            <a:avLst/>
          </a:prstGeom>
          <a:blipFill>
            <a:blip r:embed="rId7" cstate="print"/>
            <a:stretch>
              <a:fillRect/>
            </a:stretch>
          </a:blipFill>
        </p:spPr>
        <p:txBody>
          <a:bodyPr wrap="square" lIns="0" tIns="0" rIns="0" bIns="0" rtlCol="0">
            <a:noAutofit/>
          </a:bodyPr>
          <a:lstStyle/>
          <a:p>
            <a:endParaRPr/>
          </a:p>
        </p:txBody>
      </p:sp>
      <p:sp>
        <p:nvSpPr>
          <p:cNvPr id="17" name="bk object 17"/>
          <p:cNvSpPr/>
          <p:nvPr/>
        </p:nvSpPr>
        <p:spPr>
          <a:xfrm>
            <a:off x="63501" y="63501"/>
            <a:ext cx="10032199" cy="7494193"/>
          </a:xfrm>
          <a:custGeom>
            <a:avLst/>
            <a:gdLst/>
            <a:ahLst/>
            <a:cxnLst/>
            <a:rect l="l" t="t" r="r" b="b"/>
            <a:pathLst>
              <a:path w="10032199" h="7494193">
                <a:moveTo>
                  <a:pt x="0" y="7494193"/>
                </a:moveTo>
                <a:lnTo>
                  <a:pt x="10032199" y="7494193"/>
                </a:lnTo>
                <a:lnTo>
                  <a:pt x="10032199" y="0"/>
                </a:lnTo>
                <a:lnTo>
                  <a:pt x="0" y="0"/>
                </a:lnTo>
                <a:lnTo>
                  <a:pt x="0" y="7494193"/>
                </a:lnTo>
                <a:close/>
              </a:path>
            </a:pathLst>
          </a:custGeom>
          <a:ln w="127000">
            <a:solidFill>
              <a:srgbClr val="B2D235"/>
            </a:solidFill>
          </a:ln>
        </p:spPr>
        <p:txBody>
          <a:bodyPr wrap="square" lIns="0" tIns="0" rIns="0" bIns="0" rtlCol="0">
            <a:noAutofit/>
          </a:bodyPr>
          <a:lstStyle/>
          <a:p>
            <a:endParaRPr/>
          </a:p>
        </p:txBody>
      </p:sp>
      <p:sp>
        <p:nvSpPr>
          <p:cNvPr id="2" name="Holder 2"/>
          <p:cNvSpPr>
            <a:spLocks noGrp="1"/>
          </p:cNvSpPr>
          <p:nvPr>
            <p:ph type="title"/>
          </p:nvPr>
        </p:nvSpPr>
        <p:spPr>
          <a:xfrm>
            <a:off x="454475" y="1072447"/>
            <a:ext cx="9250415" cy="1100548"/>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823799" y="2179349"/>
            <a:ext cx="8511766" cy="2751572"/>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3454184" y="7098411"/>
            <a:ext cx="3250996" cy="381635"/>
          </a:xfrm>
          <a:prstGeom prst="rect">
            <a:avLst/>
          </a:prstGeom>
        </p:spPr>
        <p:txBody>
          <a:bodyPr wrap="square" lIns="0" tIns="0" rIns="0" bIns="0">
            <a:no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7969" y="7098411"/>
            <a:ext cx="2336653" cy="381635"/>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t>4/15/2016</a:t>
            </a:fld>
            <a:endParaRPr lang="en-US" smtClean="0"/>
          </a:p>
        </p:txBody>
      </p:sp>
      <p:sp>
        <p:nvSpPr>
          <p:cNvPr id="6" name="Holder 6"/>
          <p:cNvSpPr>
            <a:spLocks noGrp="1"/>
          </p:cNvSpPr>
          <p:nvPr>
            <p:ph type="sldNum" sz="quarter" idx="7"/>
          </p:nvPr>
        </p:nvSpPr>
        <p:spPr>
          <a:xfrm>
            <a:off x="7314743" y="7098411"/>
            <a:ext cx="2336653" cy="381635"/>
          </a:xfrm>
          <a:prstGeom prst="rect">
            <a:avLst/>
          </a:prstGeom>
        </p:spPr>
        <p:txBody>
          <a:bodyPr wrap="square" lIns="0" tIns="0" rIns="0" bIns="0">
            <a:no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jp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87450" y="2139950"/>
            <a:ext cx="8787376" cy="5330545"/>
          </a:xfrm>
          <a:prstGeom prst="rect">
            <a:avLst/>
          </a:prstGeom>
          <a:blipFill>
            <a:blip r:embed="rId3" cstate="print"/>
            <a:stretch>
              <a:fillRect/>
            </a:stretch>
          </a:blipFill>
        </p:spPr>
        <p:txBody>
          <a:bodyPr wrap="square" lIns="0" tIns="0" rIns="0" bIns="0" rtlCol="0">
            <a:noAutofit/>
          </a:bodyPr>
          <a:lstStyle/>
          <a:p>
            <a:endParaRPr dirty="0"/>
          </a:p>
        </p:txBody>
      </p:sp>
      <p:sp>
        <p:nvSpPr>
          <p:cNvPr id="3" name="object 3"/>
          <p:cNvSpPr txBox="1"/>
          <p:nvPr/>
        </p:nvSpPr>
        <p:spPr>
          <a:xfrm>
            <a:off x="349251" y="1218888"/>
            <a:ext cx="8534400" cy="2597462"/>
          </a:xfrm>
          <a:prstGeom prst="rect">
            <a:avLst/>
          </a:prstGeom>
        </p:spPr>
        <p:txBody>
          <a:bodyPr vert="horz" wrap="square" lIns="0" tIns="0" rIns="0" bIns="0" rtlCol="0">
            <a:noAutofit/>
          </a:bodyPr>
          <a:lstStyle/>
          <a:p>
            <a:pPr marL="12700" marR="12700">
              <a:lnSpc>
                <a:spcPct val="66700"/>
              </a:lnSpc>
              <a:tabLst>
                <a:tab pos="1861801" algn="l"/>
                <a:tab pos="2623794" algn="l"/>
              </a:tabLst>
            </a:pPr>
            <a:r>
              <a:rPr lang="en-GB" sz="6000" spc="-120" dirty="0">
                <a:solidFill>
                  <a:srgbClr val="231F20"/>
                </a:solidFill>
                <a:latin typeface="Arial"/>
                <a:cs typeface="Arial"/>
              </a:rPr>
              <a:t>Wellbeing Assessment Training </a:t>
            </a:r>
            <a:r>
              <a:rPr lang="en-GB" sz="6000" spc="-120" dirty="0" smtClean="0">
                <a:solidFill>
                  <a:srgbClr val="231F20"/>
                </a:solidFill>
                <a:latin typeface="Arial"/>
                <a:cs typeface="Arial"/>
              </a:rPr>
              <a:t>- Session 1</a:t>
            </a:r>
            <a:endParaRPr lang="en-GB" sz="6000" spc="-120" dirty="0">
              <a:solidFill>
                <a:srgbClr val="231F20"/>
              </a:solidFill>
              <a:latin typeface="Arial"/>
              <a:cs typeface="Arial"/>
            </a:endParaRPr>
          </a:p>
          <a:p>
            <a:pPr marL="12700" marR="12700">
              <a:lnSpc>
                <a:spcPct val="66700"/>
              </a:lnSpc>
              <a:tabLst>
                <a:tab pos="1861801" algn="l"/>
                <a:tab pos="2623794" algn="l"/>
              </a:tabLst>
            </a:pPr>
            <a:endParaRPr lang="en-GB" sz="6000" spc="-120" dirty="0">
              <a:solidFill>
                <a:srgbClr val="231F20"/>
              </a:solidFill>
              <a:latin typeface="Arial"/>
              <a:cs typeface="Arial"/>
            </a:endParaRPr>
          </a:p>
          <a:p>
            <a:pPr marL="12700" marR="12700">
              <a:lnSpc>
                <a:spcPct val="66700"/>
              </a:lnSpc>
              <a:tabLst>
                <a:tab pos="1861801" algn="l"/>
                <a:tab pos="2623794" algn="l"/>
              </a:tabLst>
            </a:pPr>
            <a:r>
              <a:rPr lang="en-GB" sz="4000" dirty="0">
                <a:latin typeface="Arial"/>
                <a:cs typeface="Arial"/>
              </a:rPr>
              <a:t>Single Agency - Education</a:t>
            </a:r>
            <a:endParaRPr sz="4000" dirty="0">
              <a:latin typeface="Arial"/>
              <a:cs typeface="Arial"/>
            </a:endParaRPr>
          </a:p>
        </p:txBody>
      </p:sp>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7664451" y="387351"/>
            <a:ext cx="2069465" cy="831538"/>
          </a:xfrm>
          <a:prstGeom prst="rect">
            <a:avLst/>
          </a:prstGeom>
        </p:spPr>
      </p:pic>
      <p:sp>
        <p:nvSpPr>
          <p:cNvPr id="4" name="Rectangle 3"/>
          <p:cNvSpPr/>
          <p:nvPr/>
        </p:nvSpPr>
        <p:spPr>
          <a:xfrm>
            <a:off x="90079" y="7245350"/>
            <a:ext cx="2392771" cy="307777"/>
          </a:xfrm>
          <a:prstGeom prst="rect">
            <a:avLst/>
          </a:prstGeom>
        </p:spPr>
        <p:txBody>
          <a:bodyPr wrap="none">
            <a:spAutoFit/>
          </a:bodyPr>
          <a:lstStyle/>
          <a:p>
            <a:r>
              <a:rPr lang="en-GB" sz="1400" b="1" dirty="0"/>
              <a:t>Version Date: December 2015</a:t>
            </a:r>
            <a:endParaRPr lang="en-GB" sz="1400" dirty="0"/>
          </a:p>
        </p:txBody>
      </p:sp>
    </p:spTree>
    <p:extLst>
      <p:ext uri="{BB962C8B-B14F-4D97-AF65-F5344CB8AC3E}">
        <p14:creationId xmlns:p14="http://schemas.microsoft.com/office/powerpoint/2010/main" val="702677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tretch>
            <a:fillRect/>
          </a:stretch>
        </p:blipFill>
        <p:spPr>
          <a:xfrm>
            <a:off x="0" y="152400"/>
            <a:ext cx="10147300" cy="7397750"/>
          </a:xfrm>
          <a:prstGeom prst="rect">
            <a:avLst/>
          </a:prstGeom>
        </p:spPr>
      </p:pic>
    </p:spTree>
    <p:extLst>
      <p:ext uri="{BB962C8B-B14F-4D97-AF65-F5344CB8AC3E}">
        <p14:creationId xmlns:p14="http://schemas.microsoft.com/office/powerpoint/2010/main" val="4205802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 Box 3"/>
          <p:cNvSpPr txBox="1">
            <a:spLocks noChangeArrowheads="1"/>
          </p:cNvSpPr>
          <p:nvPr/>
        </p:nvSpPr>
        <p:spPr bwMode="auto">
          <a:xfrm>
            <a:off x="812399" y="779758"/>
            <a:ext cx="7772400" cy="1949248"/>
          </a:xfrm>
          <a:prstGeom prst="rect">
            <a:avLst/>
          </a:prstGeom>
          <a:noFill/>
          <a:ln w="9525">
            <a:noFill/>
            <a:miter lim="800000"/>
            <a:headEnd/>
            <a:tailEnd/>
          </a:ln>
          <a:effectLst/>
        </p:spPr>
        <p:txBody>
          <a:bodyPr wrap="square" lIns="101598" tIns="50798" rIns="101598" bIns="50798">
            <a:spAutoFit/>
          </a:bodyPr>
          <a:lstStyle/>
          <a:p>
            <a:pPr eaLnBrk="1" hangingPunct="1">
              <a:spcBef>
                <a:spcPct val="50000"/>
              </a:spcBef>
              <a:defRPr/>
            </a:pPr>
            <a:r>
              <a:rPr lang="en-GB" sz="6000" b="1" dirty="0" smtClean="0">
                <a:solidFill>
                  <a:srgbClr val="002060"/>
                </a:solidFill>
                <a:latin typeface="Arial" panose="020B0604020202020204" pitchFamily="34" charset="0"/>
                <a:ea typeface="ＭＳ Ｐゴシック" charset="-128"/>
                <a:cs typeface="Arial" panose="020B0604020202020204" pitchFamily="34" charset="0"/>
              </a:rPr>
              <a:t>Wellbeing </a:t>
            </a:r>
            <a:r>
              <a:rPr lang="en-GB" sz="6000" b="1" dirty="0">
                <a:solidFill>
                  <a:srgbClr val="002060"/>
                </a:solidFill>
                <a:latin typeface="Arial" panose="020B0604020202020204" pitchFamily="34" charset="0"/>
                <a:ea typeface="ＭＳ Ｐゴシック" charset="-128"/>
                <a:cs typeface="Arial" panose="020B0604020202020204" pitchFamily="34" charset="0"/>
              </a:rPr>
              <a:t>Assessment is  …</a:t>
            </a:r>
          </a:p>
        </p:txBody>
      </p:sp>
      <p:pic>
        <p:nvPicPr>
          <p:cNvPr id="3482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1150" y="4044950"/>
            <a:ext cx="1297499" cy="3307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7512050" y="387350"/>
            <a:ext cx="2158199" cy="955984"/>
          </a:xfrm>
          <a:prstGeom prst="rect">
            <a:avLst/>
          </a:prstGeom>
        </p:spPr>
      </p:pic>
      <p:pic>
        <p:nvPicPr>
          <p:cNvPr id="1026" name="Picture 2" descr="C:\Users\nashm\AppData\Local\Microsoft\Windows\Temporary Internet Files\Content.IE5\JHCDDHS8\1425663956-outlin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2465" y="2734216"/>
            <a:ext cx="2621468" cy="2621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620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 Box 3"/>
          <p:cNvSpPr txBox="1">
            <a:spLocks noChangeArrowheads="1"/>
          </p:cNvSpPr>
          <p:nvPr/>
        </p:nvSpPr>
        <p:spPr bwMode="auto">
          <a:xfrm>
            <a:off x="273051" y="387350"/>
            <a:ext cx="7772400" cy="656588"/>
          </a:xfrm>
          <a:prstGeom prst="rect">
            <a:avLst/>
          </a:prstGeom>
          <a:noFill/>
          <a:ln w="9525">
            <a:noFill/>
            <a:miter lim="800000"/>
            <a:headEnd/>
            <a:tailEnd/>
          </a:ln>
          <a:effectLst/>
        </p:spPr>
        <p:txBody>
          <a:bodyPr wrap="square" lIns="101598" tIns="50798" rIns="101598" bIns="50798">
            <a:spAutoFit/>
          </a:bodyPr>
          <a:lstStyle/>
          <a:p>
            <a:pPr eaLnBrk="1" hangingPunct="1">
              <a:spcBef>
                <a:spcPct val="50000"/>
              </a:spcBef>
              <a:defRPr/>
            </a:pPr>
            <a:r>
              <a:rPr lang="en-GB" i="0" dirty="0">
                <a:ea typeface="ＭＳ Ｐゴシック" charset="-128"/>
              </a:rPr>
              <a:t>   </a:t>
            </a:r>
            <a:r>
              <a:rPr lang="en-GB" sz="3600" dirty="0">
                <a:solidFill>
                  <a:srgbClr val="002060"/>
                </a:solidFill>
                <a:latin typeface="Arial" panose="020B0604020202020204" pitchFamily="34" charset="0"/>
                <a:ea typeface="ＭＳ Ｐゴシック" charset="-128"/>
                <a:cs typeface="Arial" panose="020B0604020202020204" pitchFamily="34" charset="0"/>
              </a:rPr>
              <a:t>Wellbeing Assessment is  …</a:t>
            </a:r>
          </a:p>
        </p:txBody>
      </p:sp>
      <p:sp>
        <p:nvSpPr>
          <p:cNvPr id="34821" name="Text Box 4"/>
          <p:cNvSpPr txBox="1">
            <a:spLocks noChangeArrowheads="1"/>
          </p:cNvSpPr>
          <p:nvPr/>
        </p:nvSpPr>
        <p:spPr bwMode="auto">
          <a:xfrm>
            <a:off x="519698" y="1343334"/>
            <a:ext cx="7749647" cy="611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01598" tIns="50798" rIns="101598" bIns="50798">
            <a:spAutoFit/>
          </a:bodyPr>
          <a:lstStyle>
            <a:lvl1pPr marL="365125" indent="-365125">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50000"/>
              </a:spcBef>
            </a:pPr>
            <a:r>
              <a:rPr lang="en-GB" altLang="en-US" sz="2000" b="1" dirty="0"/>
              <a:t>Relationship building – </a:t>
            </a:r>
            <a:r>
              <a:rPr lang="en-GB" altLang="en-US" sz="2000" dirty="0"/>
              <a:t>developing trust and understanding between all relevant people</a:t>
            </a:r>
            <a:endParaRPr lang="en-GB" altLang="en-US" sz="2000" b="1" dirty="0"/>
          </a:p>
          <a:p>
            <a:pPr eaLnBrk="1" hangingPunct="1">
              <a:spcBef>
                <a:spcPct val="50000"/>
              </a:spcBef>
            </a:pPr>
            <a:r>
              <a:rPr lang="en-GB" altLang="en-US" sz="2000" b="1" dirty="0"/>
              <a:t>Seeking the views of all relevant parties – </a:t>
            </a:r>
            <a:r>
              <a:rPr lang="en-GB" altLang="en-US" sz="2000" dirty="0"/>
              <a:t>recording all available information (including the child and parent/carer)</a:t>
            </a:r>
            <a:endParaRPr lang="en-GB" altLang="en-US" sz="2000" b="1" dirty="0"/>
          </a:p>
          <a:p>
            <a:pPr eaLnBrk="1" hangingPunct="1">
              <a:spcBef>
                <a:spcPct val="50000"/>
              </a:spcBef>
            </a:pPr>
            <a:r>
              <a:rPr lang="en-GB" altLang="en-US" sz="2000" b="1" dirty="0"/>
              <a:t>Gathering information</a:t>
            </a:r>
            <a:r>
              <a:rPr lang="en-GB" altLang="en-US" sz="2000" dirty="0"/>
              <a:t> – record of what you have seen or heard</a:t>
            </a:r>
          </a:p>
          <a:p>
            <a:pPr eaLnBrk="1" hangingPunct="1">
              <a:spcBef>
                <a:spcPct val="50000"/>
              </a:spcBef>
            </a:pPr>
            <a:r>
              <a:rPr lang="en-GB" altLang="en-US" sz="2000" b="1" dirty="0"/>
              <a:t>Structuring</a:t>
            </a:r>
            <a:r>
              <a:rPr lang="en-GB" altLang="en-US" sz="2000" dirty="0"/>
              <a:t> – organising under Wellbeing or My World Triangle Assessment</a:t>
            </a:r>
          </a:p>
          <a:p>
            <a:pPr eaLnBrk="1" hangingPunct="1">
              <a:spcBef>
                <a:spcPct val="50000"/>
              </a:spcBef>
            </a:pPr>
            <a:r>
              <a:rPr lang="en-GB" altLang="en-US" sz="2000" b="1" dirty="0"/>
              <a:t>Analysis</a:t>
            </a:r>
            <a:r>
              <a:rPr lang="en-GB" altLang="en-US" sz="2000" dirty="0"/>
              <a:t> – a description of the impact of your findings on the child/young person</a:t>
            </a:r>
          </a:p>
          <a:p>
            <a:pPr eaLnBrk="1" hangingPunct="1">
              <a:spcBef>
                <a:spcPct val="50000"/>
              </a:spcBef>
            </a:pPr>
            <a:r>
              <a:rPr lang="en-GB" altLang="en-US" sz="2000" b="1" dirty="0"/>
              <a:t>Articulating outcomes</a:t>
            </a:r>
            <a:r>
              <a:rPr lang="en-GB" altLang="en-US" sz="2000" dirty="0"/>
              <a:t> – a description of the positive change you would like to see or maintain for the child </a:t>
            </a:r>
          </a:p>
          <a:p>
            <a:pPr eaLnBrk="1" hangingPunct="1">
              <a:spcBef>
                <a:spcPct val="50000"/>
              </a:spcBef>
            </a:pPr>
            <a:r>
              <a:rPr lang="en-GB" altLang="en-US" sz="2000" b="1" dirty="0"/>
              <a:t>Planning actions </a:t>
            </a:r>
            <a:r>
              <a:rPr lang="en-GB" altLang="en-US" sz="2000" dirty="0"/>
              <a:t>– what needs to happen to bring about the change  </a:t>
            </a:r>
          </a:p>
          <a:p>
            <a:pPr eaLnBrk="1" hangingPunct="1">
              <a:spcBef>
                <a:spcPct val="50000"/>
              </a:spcBef>
            </a:pPr>
            <a:r>
              <a:rPr lang="en-GB" altLang="en-US" sz="2000" b="1" dirty="0"/>
              <a:t>Reviewing progress </a:t>
            </a:r>
            <a:r>
              <a:rPr lang="en-GB" altLang="en-US" sz="2000" dirty="0"/>
              <a:t>– monitoring the changes positive or negative</a:t>
            </a:r>
          </a:p>
        </p:txBody>
      </p:sp>
      <p:pic>
        <p:nvPicPr>
          <p:cNvPr id="3482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1150" y="4044950"/>
            <a:ext cx="1297499" cy="3307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7512050" y="387350"/>
            <a:ext cx="2158199" cy="955984"/>
          </a:xfrm>
          <a:prstGeom prst="rect">
            <a:avLst/>
          </a:prstGeom>
        </p:spPr>
      </p:pic>
    </p:spTree>
    <p:extLst>
      <p:ext uri="{BB962C8B-B14F-4D97-AF65-F5344CB8AC3E}">
        <p14:creationId xmlns:p14="http://schemas.microsoft.com/office/powerpoint/2010/main" val="2683324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2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82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82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82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0" rIns="0" bIns="0" rtlCol="0">
            <a:noAutofit/>
          </a:bodyPr>
          <a:lstStyle/>
          <a:p>
            <a:pPr marL="252726"/>
            <a:r>
              <a:rPr sz="2400" b="1" dirty="0">
                <a:solidFill>
                  <a:srgbClr val="231F20"/>
                </a:solidFill>
                <a:latin typeface="Arial"/>
                <a:cs typeface="Arial"/>
              </a:rPr>
              <a:t>The National </a:t>
            </a:r>
            <a:r>
              <a:rPr sz="2400" b="1" spc="10" dirty="0">
                <a:solidFill>
                  <a:srgbClr val="231F20"/>
                </a:solidFill>
                <a:latin typeface="Arial"/>
                <a:cs typeface="Arial"/>
              </a:rPr>
              <a:t>Practice </a:t>
            </a:r>
            <a:r>
              <a:rPr sz="2400" b="1" spc="26" dirty="0">
                <a:solidFill>
                  <a:srgbClr val="231F20"/>
                </a:solidFill>
                <a:latin typeface="Arial"/>
                <a:cs typeface="Arial"/>
              </a:rPr>
              <a:t>Model</a:t>
            </a:r>
            <a:endParaRPr sz="2400">
              <a:latin typeface="Arial"/>
              <a:cs typeface="Arial"/>
            </a:endParaRPr>
          </a:p>
        </p:txBody>
      </p:sp>
      <p:sp>
        <p:nvSpPr>
          <p:cNvPr id="4" name="object 4"/>
          <p:cNvSpPr/>
          <p:nvPr/>
        </p:nvSpPr>
        <p:spPr>
          <a:xfrm>
            <a:off x="926611" y="2898767"/>
            <a:ext cx="2622041" cy="2622029"/>
          </a:xfrm>
          <a:custGeom>
            <a:avLst/>
            <a:gdLst/>
            <a:ahLst/>
            <a:cxnLst/>
            <a:rect l="l" t="t" r="r" b="b"/>
            <a:pathLst>
              <a:path w="2622041" h="2622029">
                <a:moveTo>
                  <a:pt x="1311021" y="0"/>
                </a:moveTo>
                <a:lnTo>
                  <a:pt x="1203497" y="4345"/>
                </a:lnTo>
                <a:lnTo>
                  <a:pt x="1098367" y="17158"/>
                </a:lnTo>
                <a:lnTo>
                  <a:pt x="995968" y="38101"/>
                </a:lnTo>
                <a:lnTo>
                  <a:pt x="896638" y="66835"/>
                </a:lnTo>
                <a:lnTo>
                  <a:pt x="800714" y="103025"/>
                </a:lnTo>
                <a:lnTo>
                  <a:pt x="708533" y="146331"/>
                </a:lnTo>
                <a:lnTo>
                  <a:pt x="620433" y="196418"/>
                </a:lnTo>
                <a:lnTo>
                  <a:pt x="536750" y="252947"/>
                </a:lnTo>
                <a:lnTo>
                  <a:pt x="457824" y="315582"/>
                </a:lnTo>
                <a:lnTo>
                  <a:pt x="383990" y="383984"/>
                </a:lnTo>
                <a:lnTo>
                  <a:pt x="315587" y="457817"/>
                </a:lnTo>
                <a:lnTo>
                  <a:pt x="252952" y="536742"/>
                </a:lnTo>
                <a:lnTo>
                  <a:pt x="196422" y="620423"/>
                </a:lnTo>
                <a:lnTo>
                  <a:pt x="146334" y="708523"/>
                </a:lnTo>
                <a:lnTo>
                  <a:pt x="103027" y="800703"/>
                </a:lnTo>
                <a:lnTo>
                  <a:pt x="66837" y="896627"/>
                </a:lnTo>
                <a:lnTo>
                  <a:pt x="38102" y="995957"/>
                </a:lnTo>
                <a:lnTo>
                  <a:pt x="17159" y="1098355"/>
                </a:lnTo>
                <a:lnTo>
                  <a:pt x="4346" y="1203484"/>
                </a:lnTo>
                <a:lnTo>
                  <a:pt x="0" y="1311008"/>
                </a:lnTo>
                <a:lnTo>
                  <a:pt x="4346" y="1418531"/>
                </a:lnTo>
                <a:lnTo>
                  <a:pt x="17159" y="1523661"/>
                </a:lnTo>
                <a:lnTo>
                  <a:pt x="38102" y="1626060"/>
                </a:lnTo>
                <a:lnTo>
                  <a:pt x="66837" y="1725390"/>
                </a:lnTo>
                <a:lnTo>
                  <a:pt x="103027" y="1821314"/>
                </a:lnTo>
                <a:lnTo>
                  <a:pt x="146334" y="1913495"/>
                </a:lnTo>
                <a:lnTo>
                  <a:pt x="196422" y="2001596"/>
                </a:lnTo>
                <a:lnTo>
                  <a:pt x="252952" y="2085278"/>
                </a:lnTo>
                <a:lnTo>
                  <a:pt x="315587" y="2164204"/>
                </a:lnTo>
                <a:lnTo>
                  <a:pt x="383990" y="2238038"/>
                </a:lnTo>
                <a:lnTo>
                  <a:pt x="457824" y="2306441"/>
                </a:lnTo>
                <a:lnTo>
                  <a:pt x="536750" y="2369076"/>
                </a:lnTo>
                <a:lnTo>
                  <a:pt x="620433" y="2425607"/>
                </a:lnTo>
                <a:lnTo>
                  <a:pt x="708533" y="2475694"/>
                </a:lnTo>
                <a:lnTo>
                  <a:pt x="800714" y="2519002"/>
                </a:lnTo>
                <a:lnTo>
                  <a:pt x="896638" y="2555192"/>
                </a:lnTo>
                <a:lnTo>
                  <a:pt x="995968" y="2583927"/>
                </a:lnTo>
                <a:lnTo>
                  <a:pt x="1098367" y="2604870"/>
                </a:lnTo>
                <a:lnTo>
                  <a:pt x="1203497" y="2617683"/>
                </a:lnTo>
                <a:lnTo>
                  <a:pt x="1311021" y="2622029"/>
                </a:lnTo>
                <a:lnTo>
                  <a:pt x="1418544" y="2617683"/>
                </a:lnTo>
                <a:lnTo>
                  <a:pt x="1523674" y="2604870"/>
                </a:lnTo>
                <a:lnTo>
                  <a:pt x="1626073" y="2583927"/>
                </a:lnTo>
                <a:lnTo>
                  <a:pt x="1725403" y="2555192"/>
                </a:lnTo>
                <a:lnTo>
                  <a:pt x="1821327" y="2519002"/>
                </a:lnTo>
                <a:lnTo>
                  <a:pt x="1913508" y="2475694"/>
                </a:lnTo>
                <a:lnTo>
                  <a:pt x="2001608" y="2425607"/>
                </a:lnTo>
                <a:lnTo>
                  <a:pt x="2085291" y="2369076"/>
                </a:lnTo>
                <a:lnTo>
                  <a:pt x="2164217" y="2306441"/>
                </a:lnTo>
                <a:lnTo>
                  <a:pt x="2238051" y="2238038"/>
                </a:lnTo>
                <a:lnTo>
                  <a:pt x="2306454" y="2164204"/>
                </a:lnTo>
                <a:lnTo>
                  <a:pt x="2369089" y="2085278"/>
                </a:lnTo>
                <a:lnTo>
                  <a:pt x="2425619" y="2001596"/>
                </a:lnTo>
                <a:lnTo>
                  <a:pt x="2475707" y="1913495"/>
                </a:lnTo>
                <a:lnTo>
                  <a:pt x="2519014" y="1821314"/>
                </a:lnTo>
                <a:lnTo>
                  <a:pt x="2555204" y="1725390"/>
                </a:lnTo>
                <a:lnTo>
                  <a:pt x="2583939" y="1626060"/>
                </a:lnTo>
                <a:lnTo>
                  <a:pt x="2604882" y="1523661"/>
                </a:lnTo>
                <a:lnTo>
                  <a:pt x="2617695" y="1418531"/>
                </a:lnTo>
                <a:lnTo>
                  <a:pt x="2622042" y="1311008"/>
                </a:lnTo>
                <a:lnTo>
                  <a:pt x="2617695" y="1203484"/>
                </a:lnTo>
                <a:lnTo>
                  <a:pt x="2604882" y="1098355"/>
                </a:lnTo>
                <a:lnTo>
                  <a:pt x="2583939" y="995957"/>
                </a:lnTo>
                <a:lnTo>
                  <a:pt x="2555204" y="896627"/>
                </a:lnTo>
                <a:lnTo>
                  <a:pt x="2519014" y="800703"/>
                </a:lnTo>
                <a:lnTo>
                  <a:pt x="2475707" y="708523"/>
                </a:lnTo>
                <a:lnTo>
                  <a:pt x="2425619" y="620423"/>
                </a:lnTo>
                <a:lnTo>
                  <a:pt x="2369089" y="536742"/>
                </a:lnTo>
                <a:lnTo>
                  <a:pt x="2306454" y="457817"/>
                </a:lnTo>
                <a:lnTo>
                  <a:pt x="2238051" y="383984"/>
                </a:lnTo>
                <a:lnTo>
                  <a:pt x="2164217" y="315582"/>
                </a:lnTo>
                <a:lnTo>
                  <a:pt x="2085291" y="252947"/>
                </a:lnTo>
                <a:lnTo>
                  <a:pt x="2001608" y="196418"/>
                </a:lnTo>
                <a:lnTo>
                  <a:pt x="1913508" y="146331"/>
                </a:lnTo>
                <a:lnTo>
                  <a:pt x="1821327" y="103025"/>
                </a:lnTo>
                <a:lnTo>
                  <a:pt x="1725403" y="66835"/>
                </a:lnTo>
                <a:lnTo>
                  <a:pt x="1626073" y="38101"/>
                </a:lnTo>
                <a:lnTo>
                  <a:pt x="1523674" y="17158"/>
                </a:lnTo>
                <a:lnTo>
                  <a:pt x="1418544" y="4345"/>
                </a:lnTo>
                <a:lnTo>
                  <a:pt x="1311021" y="0"/>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926617" y="2898762"/>
            <a:ext cx="2622029" cy="2622029"/>
          </a:xfrm>
          <a:prstGeom prst="rect">
            <a:avLst/>
          </a:prstGeom>
          <a:blipFill>
            <a:blip r:embed="rId3" cstate="print"/>
            <a:stretch>
              <a:fillRect/>
            </a:stretch>
          </a:blipFill>
        </p:spPr>
        <p:txBody>
          <a:bodyPr wrap="square" lIns="0" tIns="0" rIns="0" bIns="0" rtlCol="0">
            <a:noAutofit/>
          </a:bodyPr>
          <a:lstStyle/>
          <a:p>
            <a:endParaRPr/>
          </a:p>
        </p:txBody>
      </p:sp>
      <p:sp>
        <p:nvSpPr>
          <p:cNvPr id="6" name="object 6"/>
          <p:cNvSpPr/>
          <p:nvPr/>
        </p:nvSpPr>
        <p:spPr>
          <a:xfrm>
            <a:off x="3717047" y="2691375"/>
            <a:ext cx="2625199" cy="2283396"/>
          </a:xfrm>
          <a:custGeom>
            <a:avLst/>
            <a:gdLst/>
            <a:ahLst/>
            <a:cxnLst/>
            <a:rect l="l" t="t" r="r" b="b"/>
            <a:pathLst>
              <a:path w="2625199" h="2283396">
                <a:moveTo>
                  <a:pt x="1307192" y="0"/>
                </a:moveTo>
                <a:lnTo>
                  <a:pt x="2510" y="2238900"/>
                </a:lnTo>
                <a:lnTo>
                  <a:pt x="0" y="2250975"/>
                </a:lnTo>
                <a:lnTo>
                  <a:pt x="1219" y="2261674"/>
                </a:lnTo>
                <a:lnTo>
                  <a:pt x="5958" y="2270632"/>
                </a:lnTo>
                <a:lnTo>
                  <a:pt x="14003" y="2277483"/>
                </a:lnTo>
                <a:lnTo>
                  <a:pt x="25143" y="2281859"/>
                </a:lnTo>
                <a:lnTo>
                  <a:pt x="39167" y="2283396"/>
                </a:lnTo>
                <a:lnTo>
                  <a:pt x="2597532" y="2281443"/>
                </a:lnTo>
                <a:lnTo>
                  <a:pt x="2609244" y="2277580"/>
                </a:lnTo>
                <a:lnTo>
                  <a:pt x="2617901" y="2271175"/>
                </a:lnTo>
                <a:lnTo>
                  <a:pt x="2623289" y="2262593"/>
                </a:lnTo>
                <a:lnTo>
                  <a:pt x="2625199" y="2252201"/>
                </a:lnTo>
                <a:lnTo>
                  <a:pt x="2623419" y="2240365"/>
                </a:lnTo>
                <a:lnTo>
                  <a:pt x="1336078" y="11950"/>
                </a:lnTo>
                <a:lnTo>
                  <a:pt x="1307192" y="0"/>
                </a:lnTo>
                <a:close/>
              </a:path>
            </a:pathLst>
          </a:custGeom>
          <a:solidFill>
            <a:srgbClr val="D8E69A"/>
          </a:solidFill>
        </p:spPr>
        <p:txBody>
          <a:bodyPr wrap="square" lIns="0" tIns="0" rIns="0" bIns="0" rtlCol="0">
            <a:noAutofit/>
          </a:bodyPr>
          <a:lstStyle/>
          <a:p>
            <a:endParaRPr/>
          </a:p>
        </p:txBody>
      </p:sp>
      <p:sp>
        <p:nvSpPr>
          <p:cNvPr id="7" name="object 7"/>
          <p:cNvSpPr/>
          <p:nvPr/>
        </p:nvSpPr>
        <p:spPr>
          <a:xfrm>
            <a:off x="3717000" y="2690990"/>
            <a:ext cx="2625197" cy="2283790"/>
          </a:xfrm>
          <a:prstGeom prst="rect">
            <a:avLst/>
          </a:prstGeom>
          <a:blipFill>
            <a:blip r:embed="rId4" cstate="print"/>
            <a:stretch>
              <a:fillRect/>
            </a:stretch>
          </a:blipFill>
        </p:spPr>
        <p:txBody>
          <a:bodyPr wrap="square" lIns="0" tIns="0" rIns="0" bIns="0" rtlCol="0">
            <a:noAutofit/>
          </a:bodyPr>
          <a:lstStyle/>
          <a:p>
            <a:endParaRPr/>
          </a:p>
        </p:txBody>
      </p:sp>
      <p:sp>
        <p:nvSpPr>
          <p:cNvPr id="8" name="object 8"/>
          <p:cNvSpPr/>
          <p:nvPr/>
        </p:nvSpPr>
        <p:spPr>
          <a:xfrm>
            <a:off x="6507379" y="2898767"/>
            <a:ext cx="2622042" cy="2622029"/>
          </a:xfrm>
          <a:custGeom>
            <a:avLst/>
            <a:gdLst/>
            <a:ahLst/>
            <a:cxnLst/>
            <a:rect l="l" t="t" r="r" b="b"/>
            <a:pathLst>
              <a:path w="2622042" h="2622029">
                <a:moveTo>
                  <a:pt x="1311021" y="0"/>
                </a:moveTo>
                <a:lnTo>
                  <a:pt x="1203497" y="4345"/>
                </a:lnTo>
                <a:lnTo>
                  <a:pt x="1098367" y="17158"/>
                </a:lnTo>
                <a:lnTo>
                  <a:pt x="995968" y="38101"/>
                </a:lnTo>
                <a:lnTo>
                  <a:pt x="896638" y="66835"/>
                </a:lnTo>
                <a:lnTo>
                  <a:pt x="800714" y="103025"/>
                </a:lnTo>
                <a:lnTo>
                  <a:pt x="708533" y="146331"/>
                </a:lnTo>
                <a:lnTo>
                  <a:pt x="620433" y="196418"/>
                </a:lnTo>
                <a:lnTo>
                  <a:pt x="536750" y="252947"/>
                </a:lnTo>
                <a:lnTo>
                  <a:pt x="457824" y="315582"/>
                </a:lnTo>
                <a:lnTo>
                  <a:pt x="383990" y="383984"/>
                </a:lnTo>
                <a:lnTo>
                  <a:pt x="315587" y="457817"/>
                </a:lnTo>
                <a:lnTo>
                  <a:pt x="252952" y="536742"/>
                </a:lnTo>
                <a:lnTo>
                  <a:pt x="196422" y="620423"/>
                </a:lnTo>
                <a:lnTo>
                  <a:pt x="146334" y="708523"/>
                </a:lnTo>
                <a:lnTo>
                  <a:pt x="103027" y="800703"/>
                </a:lnTo>
                <a:lnTo>
                  <a:pt x="66837" y="896627"/>
                </a:lnTo>
                <a:lnTo>
                  <a:pt x="38102" y="995957"/>
                </a:lnTo>
                <a:lnTo>
                  <a:pt x="17159" y="1098355"/>
                </a:lnTo>
                <a:lnTo>
                  <a:pt x="4346" y="1203484"/>
                </a:lnTo>
                <a:lnTo>
                  <a:pt x="0" y="1311008"/>
                </a:lnTo>
                <a:lnTo>
                  <a:pt x="4346" y="1418531"/>
                </a:lnTo>
                <a:lnTo>
                  <a:pt x="17159" y="1523661"/>
                </a:lnTo>
                <a:lnTo>
                  <a:pt x="38102" y="1626060"/>
                </a:lnTo>
                <a:lnTo>
                  <a:pt x="66837" y="1725390"/>
                </a:lnTo>
                <a:lnTo>
                  <a:pt x="103027" y="1821314"/>
                </a:lnTo>
                <a:lnTo>
                  <a:pt x="146334" y="1913495"/>
                </a:lnTo>
                <a:lnTo>
                  <a:pt x="196422" y="2001596"/>
                </a:lnTo>
                <a:lnTo>
                  <a:pt x="252952" y="2085278"/>
                </a:lnTo>
                <a:lnTo>
                  <a:pt x="315587" y="2164204"/>
                </a:lnTo>
                <a:lnTo>
                  <a:pt x="383990" y="2238038"/>
                </a:lnTo>
                <a:lnTo>
                  <a:pt x="457824" y="2306441"/>
                </a:lnTo>
                <a:lnTo>
                  <a:pt x="536750" y="2369076"/>
                </a:lnTo>
                <a:lnTo>
                  <a:pt x="620433" y="2425607"/>
                </a:lnTo>
                <a:lnTo>
                  <a:pt x="708533" y="2475694"/>
                </a:lnTo>
                <a:lnTo>
                  <a:pt x="800714" y="2519002"/>
                </a:lnTo>
                <a:lnTo>
                  <a:pt x="896638" y="2555192"/>
                </a:lnTo>
                <a:lnTo>
                  <a:pt x="995968" y="2583927"/>
                </a:lnTo>
                <a:lnTo>
                  <a:pt x="1098367" y="2604870"/>
                </a:lnTo>
                <a:lnTo>
                  <a:pt x="1203497" y="2617683"/>
                </a:lnTo>
                <a:lnTo>
                  <a:pt x="1311021" y="2622029"/>
                </a:lnTo>
                <a:lnTo>
                  <a:pt x="1418544" y="2617683"/>
                </a:lnTo>
                <a:lnTo>
                  <a:pt x="1523674" y="2604870"/>
                </a:lnTo>
                <a:lnTo>
                  <a:pt x="1626073" y="2583927"/>
                </a:lnTo>
                <a:lnTo>
                  <a:pt x="1725403" y="2555192"/>
                </a:lnTo>
                <a:lnTo>
                  <a:pt x="1821327" y="2519002"/>
                </a:lnTo>
                <a:lnTo>
                  <a:pt x="1913508" y="2475694"/>
                </a:lnTo>
                <a:lnTo>
                  <a:pt x="2001608" y="2425607"/>
                </a:lnTo>
                <a:lnTo>
                  <a:pt x="2085291" y="2369076"/>
                </a:lnTo>
                <a:lnTo>
                  <a:pt x="2164217" y="2306441"/>
                </a:lnTo>
                <a:lnTo>
                  <a:pt x="2238051" y="2238038"/>
                </a:lnTo>
                <a:lnTo>
                  <a:pt x="2306454" y="2164204"/>
                </a:lnTo>
                <a:lnTo>
                  <a:pt x="2369089" y="2085278"/>
                </a:lnTo>
                <a:lnTo>
                  <a:pt x="2425619" y="2001596"/>
                </a:lnTo>
                <a:lnTo>
                  <a:pt x="2475707" y="1913495"/>
                </a:lnTo>
                <a:lnTo>
                  <a:pt x="2519014" y="1821314"/>
                </a:lnTo>
                <a:lnTo>
                  <a:pt x="2555204" y="1725390"/>
                </a:lnTo>
                <a:lnTo>
                  <a:pt x="2583939" y="1626060"/>
                </a:lnTo>
                <a:lnTo>
                  <a:pt x="2604882" y="1523661"/>
                </a:lnTo>
                <a:lnTo>
                  <a:pt x="2617695" y="1418531"/>
                </a:lnTo>
                <a:lnTo>
                  <a:pt x="2622042" y="1311008"/>
                </a:lnTo>
                <a:lnTo>
                  <a:pt x="2617695" y="1203484"/>
                </a:lnTo>
                <a:lnTo>
                  <a:pt x="2604882" y="1098355"/>
                </a:lnTo>
                <a:lnTo>
                  <a:pt x="2583939" y="995957"/>
                </a:lnTo>
                <a:lnTo>
                  <a:pt x="2555204" y="896627"/>
                </a:lnTo>
                <a:lnTo>
                  <a:pt x="2519014" y="800703"/>
                </a:lnTo>
                <a:lnTo>
                  <a:pt x="2475707" y="708523"/>
                </a:lnTo>
                <a:lnTo>
                  <a:pt x="2425619" y="620423"/>
                </a:lnTo>
                <a:lnTo>
                  <a:pt x="2369089" y="536742"/>
                </a:lnTo>
                <a:lnTo>
                  <a:pt x="2306454" y="457817"/>
                </a:lnTo>
                <a:lnTo>
                  <a:pt x="2238051" y="383984"/>
                </a:lnTo>
                <a:lnTo>
                  <a:pt x="2164217" y="315582"/>
                </a:lnTo>
                <a:lnTo>
                  <a:pt x="2085291" y="252947"/>
                </a:lnTo>
                <a:lnTo>
                  <a:pt x="2001608" y="196418"/>
                </a:lnTo>
                <a:lnTo>
                  <a:pt x="1913508" y="146331"/>
                </a:lnTo>
                <a:lnTo>
                  <a:pt x="1821327" y="103025"/>
                </a:lnTo>
                <a:lnTo>
                  <a:pt x="1725403" y="66835"/>
                </a:lnTo>
                <a:lnTo>
                  <a:pt x="1626073" y="38101"/>
                </a:lnTo>
                <a:lnTo>
                  <a:pt x="1523674" y="17158"/>
                </a:lnTo>
                <a:lnTo>
                  <a:pt x="1418544" y="4345"/>
                </a:lnTo>
                <a:lnTo>
                  <a:pt x="1311021" y="0"/>
                </a:lnTo>
                <a:close/>
              </a:path>
            </a:pathLst>
          </a:custGeom>
          <a:solidFill>
            <a:srgbClr val="FFFFFF"/>
          </a:solidFill>
        </p:spPr>
        <p:txBody>
          <a:bodyPr wrap="square" lIns="0" tIns="0" rIns="0" bIns="0" rtlCol="0">
            <a:noAutofit/>
          </a:bodyPr>
          <a:lstStyle/>
          <a:p>
            <a:endParaRPr/>
          </a:p>
        </p:txBody>
      </p:sp>
      <p:sp>
        <p:nvSpPr>
          <p:cNvPr id="9" name="object 9"/>
          <p:cNvSpPr/>
          <p:nvPr/>
        </p:nvSpPr>
        <p:spPr>
          <a:xfrm>
            <a:off x="6507379" y="2898762"/>
            <a:ext cx="2622041" cy="2622029"/>
          </a:xfrm>
          <a:prstGeom prst="rect">
            <a:avLst/>
          </a:prstGeom>
          <a:blipFill>
            <a:blip r:embed="rId3" cstate="print"/>
            <a:stretch>
              <a:fillRect/>
            </a:stretch>
          </a:blipFill>
        </p:spPr>
        <p:txBody>
          <a:bodyPr wrap="square" lIns="0" tIns="0" rIns="0" bIns="0" rtlCol="0">
            <a:noAutofit/>
          </a:bodyPr>
          <a:lstStyle/>
          <a:p>
            <a:endParaRPr/>
          </a:p>
        </p:txBody>
      </p:sp>
      <p:sp>
        <p:nvSpPr>
          <p:cNvPr id="10" name="object 10"/>
          <p:cNvSpPr txBox="1"/>
          <p:nvPr/>
        </p:nvSpPr>
        <p:spPr>
          <a:xfrm>
            <a:off x="1840051" y="2017397"/>
            <a:ext cx="1099999" cy="457750"/>
          </a:xfrm>
          <a:prstGeom prst="rect">
            <a:avLst/>
          </a:prstGeom>
        </p:spPr>
        <p:txBody>
          <a:bodyPr vert="horz" wrap="square" lIns="0" tIns="0" rIns="0" bIns="0" rtlCol="0">
            <a:noAutofit/>
          </a:bodyPr>
          <a:lstStyle/>
          <a:p>
            <a:pPr marL="12700"/>
            <a:r>
              <a:rPr lang="en-GB" sz="1200" b="1" spc="-46" dirty="0" smtClean="0">
                <a:solidFill>
                  <a:srgbClr val="231F20"/>
                </a:solidFill>
                <a:latin typeface="Arial"/>
                <a:cs typeface="Arial"/>
              </a:rPr>
              <a:t>Wellbeing</a:t>
            </a:r>
            <a:endParaRPr sz="1200" dirty="0">
              <a:latin typeface="Arial"/>
              <a:cs typeface="Arial"/>
            </a:endParaRPr>
          </a:p>
        </p:txBody>
      </p:sp>
      <p:sp>
        <p:nvSpPr>
          <p:cNvPr id="11" name="object 11"/>
          <p:cNvSpPr txBox="1"/>
          <p:nvPr/>
        </p:nvSpPr>
        <p:spPr>
          <a:xfrm>
            <a:off x="4200575" y="2062398"/>
            <a:ext cx="1658620" cy="412750"/>
          </a:xfrm>
          <a:prstGeom prst="rect">
            <a:avLst/>
          </a:prstGeom>
        </p:spPr>
        <p:txBody>
          <a:bodyPr vert="horz" wrap="square" lIns="0" tIns="0" rIns="0" bIns="0" rtlCol="0">
            <a:noAutofit/>
          </a:bodyPr>
          <a:lstStyle/>
          <a:p>
            <a:pPr algn="ctr"/>
            <a:r>
              <a:rPr sz="1200" b="1" spc="-16" dirty="0">
                <a:solidFill>
                  <a:srgbClr val="231F20"/>
                </a:solidFill>
                <a:latin typeface="Arial"/>
                <a:cs typeface="Arial"/>
              </a:rPr>
              <a:t>Assessment</a:t>
            </a:r>
            <a:endParaRPr sz="1200">
              <a:latin typeface="Arial"/>
              <a:cs typeface="Arial"/>
            </a:endParaRPr>
          </a:p>
          <a:p>
            <a:pPr>
              <a:lnSpc>
                <a:spcPts val="750"/>
              </a:lnSpc>
              <a:spcBef>
                <a:spcPts val="10"/>
              </a:spcBef>
            </a:pPr>
            <a:endParaRPr sz="800"/>
          </a:p>
          <a:p>
            <a:pPr algn="ctr">
              <a:lnSpc>
                <a:spcPct val="100000"/>
              </a:lnSpc>
            </a:pPr>
            <a:r>
              <a:rPr sz="800" b="1" spc="-16" dirty="0">
                <a:solidFill>
                  <a:srgbClr val="231F20"/>
                </a:solidFill>
                <a:latin typeface="Arial"/>
                <a:cs typeface="Arial"/>
              </a:rPr>
              <a:t>App</a:t>
            </a:r>
            <a:r>
              <a:rPr sz="800" b="1" spc="-26" dirty="0">
                <a:solidFill>
                  <a:srgbClr val="231F20"/>
                </a:solidFill>
                <a:latin typeface="Arial"/>
                <a:cs typeface="Arial"/>
              </a:rPr>
              <a:t>r</a:t>
            </a:r>
            <a:r>
              <a:rPr sz="800" b="1" dirty="0">
                <a:solidFill>
                  <a:srgbClr val="231F20"/>
                </a:solidFill>
                <a:latin typeface="Arial"/>
                <a:cs typeface="Arial"/>
              </a:rPr>
              <a:t>opiate, P</a:t>
            </a:r>
            <a:r>
              <a:rPr sz="800" b="1" spc="-16" dirty="0">
                <a:solidFill>
                  <a:srgbClr val="231F20"/>
                </a:solidFill>
                <a:latin typeface="Arial"/>
                <a:cs typeface="Arial"/>
              </a:rPr>
              <a:t>r</a:t>
            </a:r>
            <a:r>
              <a:rPr sz="800" b="1" dirty="0">
                <a:solidFill>
                  <a:srgbClr val="231F20"/>
                </a:solidFill>
                <a:latin typeface="Arial"/>
                <a:cs typeface="Arial"/>
              </a:rPr>
              <a:t>oportionate, </a:t>
            </a:r>
            <a:r>
              <a:rPr sz="800" b="1" spc="-10" dirty="0">
                <a:solidFill>
                  <a:srgbClr val="231F20"/>
                </a:solidFill>
                <a:latin typeface="Arial"/>
                <a:cs typeface="Arial"/>
              </a:rPr>
              <a:t>Timely</a:t>
            </a:r>
            <a:endParaRPr sz="800">
              <a:latin typeface="Arial"/>
              <a:cs typeface="Arial"/>
            </a:endParaRPr>
          </a:p>
        </p:txBody>
      </p:sp>
      <p:sp>
        <p:nvSpPr>
          <p:cNvPr id="12" name="object 12"/>
          <p:cNvSpPr txBox="1"/>
          <p:nvPr/>
        </p:nvSpPr>
        <p:spPr>
          <a:xfrm>
            <a:off x="7420819" y="2017397"/>
            <a:ext cx="1386631" cy="457750"/>
          </a:xfrm>
          <a:prstGeom prst="rect">
            <a:avLst/>
          </a:prstGeom>
        </p:spPr>
        <p:txBody>
          <a:bodyPr vert="horz" wrap="square" lIns="0" tIns="0" rIns="0" bIns="0" rtlCol="0">
            <a:noAutofit/>
          </a:bodyPr>
          <a:lstStyle/>
          <a:p>
            <a:pPr marL="12700"/>
            <a:r>
              <a:rPr lang="en-GB" sz="1200" b="1" spc="-46" dirty="0" smtClean="0">
                <a:solidFill>
                  <a:srgbClr val="231F20"/>
                </a:solidFill>
                <a:latin typeface="Arial"/>
                <a:cs typeface="Arial"/>
              </a:rPr>
              <a:t>Wellbeing</a:t>
            </a:r>
            <a:endParaRPr sz="1200" dirty="0">
              <a:latin typeface="Arial"/>
              <a:cs typeface="Arial"/>
            </a:endParaRPr>
          </a:p>
        </p:txBody>
      </p:sp>
      <p:sp>
        <p:nvSpPr>
          <p:cNvPr id="13" name="object 13"/>
          <p:cNvSpPr txBox="1"/>
          <p:nvPr/>
        </p:nvSpPr>
        <p:spPr>
          <a:xfrm>
            <a:off x="1776273" y="6515149"/>
            <a:ext cx="923290" cy="421640"/>
          </a:xfrm>
          <a:prstGeom prst="rect">
            <a:avLst/>
          </a:prstGeom>
        </p:spPr>
        <p:txBody>
          <a:bodyPr vert="horz" wrap="square" lIns="0" tIns="0" rIns="0" bIns="0" rtlCol="0">
            <a:noAutofit/>
          </a:bodyPr>
          <a:lstStyle/>
          <a:p>
            <a:pPr algn="ctr"/>
            <a:r>
              <a:rPr sz="1200" b="1" spc="-16" dirty="0">
                <a:solidFill>
                  <a:srgbClr val="231F20"/>
                </a:solidFill>
                <a:latin typeface="Arial"/>
                <a:cs typeface="Arial"/>
              </a:rPr>
              <a:t>Observing</a:t>
            </a:r>
            <a:endParaRPr sz="1200">
              <a:latin typeface="Arial"/>
              <a:cs typeface="Arial"/>
            </a:endParaRPr>
          </a:p>
          <a:p>
            <a:pPr algn="ctr">
              <a:spcBef>
                <a:spcPts val="360"/>
              </a:spcBef>
            </a:pPr>
            <a:r>
              <a:rPr sz="1200" b="1" spc="-56" dirty="0">
                <a:solidFill>
                  <a:srgbClr val="231F20"/>
                </a:solidFill>
                <a:latin typeface="Arial"/>
                <a:cs typeface="Arial"/>
              </a:rPr>
              <a:t>&amp; </a:t>
            </a:r>
            <a:r>
              <a:rPr sz="1200" b="1" spc="6" dirty="0">
                <a:solidFill>
                  <a:srgbClr val="231F20"/>
                </a:solidFill>
                <a:latin typeface="Arial"/>
                <a:cs typeface="Arial"/>
              </a:rPr>
              <a:t>Reco</a:t>
            </a:r>
            <a:r>
              <a:rPr sz="1200" b="1" spc="-26" dirty="0">
                <a:solidFill>
                  <a:srgbClr val="231F20"/>
                </a:solidFill>
                <a:latin typeface="Arial"/>
                <a:cs typeface="Arial"/>
              </a:rPr>
              <a:t>r</a:t>
            </a:r>
            <a:r>
              <a:rPr sz="1200" b="1" spc="-16" dirty="0">
                <a:solidFill>
                  <a:srgbClr val="231F20"/>
                </a:solidFill>
                <a:latin typeface="Arial"/>
                <a:cs typeface="Arial"/>
              </a:rPr>
              <a:t>ding</a:t>
            </a:r>
            <a:endParaRPr sz="1200">
              <a:latin typeface="Arial"/>
              <a:cs typeface="Arial"/>
            </a:endParaRPr>
          </a:p>
        </p:txBody>
      </p:sp>
      <p:sp>
        <p:nvSpPr>
          <p:cNvPr id="14" name="object 14"/>
          <p:cNvSpPr txBox="1"/>
          <p:nvPr/>
        </p:nvSpPr>
        <p:spPr>
          <a:xfrm>
            <a:off x="4217140" y="6515149"/>
            <a:ext cx="1625600" cy="421640"/>
          </a:xfrm>
          <a:prstGeom prst="rect">
            <a:avLst/>
          </a:prstGeom>
        </p:spPr>
        <p:txBody>
          <a:bodyPr vert="horz" wrap="square" lIns="0" tIns="0" rIns="0" bIns="0" rtlCol="0">
            <a:noAutofit/>
          </a:bodyPr>
          <a:lstStyle/>
          <a:p>
            <a:pPr algn="ctr">
              <a:lnSpc>
                <a:spcPct val="100000"/>
              </a:lnSpc>
            </a:pPr>
            <a:r>
              <a:rPr sz="1200" b="1" spc="-10" dirty="0">
                <a:solidFill>
                  <a:srgbClr val="231F20"/>
                </a:solidFill>
                <a:latin typeface="Arial"/>
                <a:cs typeface="Arial"/>
              </a:rPr>
              <a:t>Gathering Information</a:t>
            </a:r>
            <a:endParaRPr sz="1200">
              <a:latin typeface="Arial"/>
              <a:cs typeface="Arial"/>
            </a:endParaRPr>
          </a:p>
          <a:p>
            <a:pPr algn="ctr">
              <a:spcBef>
                <a:spcPts val="360"/>
              </a:spcBef>
            </a:pPr>
            <a:r>
              <a:rPr sz="1200" b="1" spc="-56" dirty="0">
                <a:solidFill>
                  <a:srgbClr val="231F20"/>
                </a:solidFill>
                <a:latin typeface="Arial"/>
                <a:cs typeface="Arial"/>
              </a:rPr>
              <a:t>&amp; </a:t>
            </a:r>
            <a:r>
              <a:rPr sz="1200" b="1" spc="-26" dirty="0">
                <a:solidFill>
                  <a:srgbClr val="231F20"/>
                </a:solidFill>
                <a:latin typeface="Arial"/>
                <a:cs typeface="Arial"/>
              </a:rPr>
              <a:t>Analysis</a:t>
            </a:r>
            <a:endParaRPr sz="1200">
              <a:latin typeface="Arial"/>
              <a:cs typeface="Arial"/>
            </a:endParaRPr>
          </a:p>
        </p:txBody>
      </p:sp>
      <p:sp>
        <p:nvSpPr>
          <p:cNvPr id="15" name="object 15"/>
          <p:cNvSpPr txBox="1"/>
          <p:nvPr/>
        </p:nvSpPr>
        <p:spPr>
          <a:xfrm>
            <a:off x="7234362" y="6515149"/>
            <a:ext cx="1168400" cy="421640"/>
          </a:xfrm>
          <a:prstGeom prst="rect">
            <a:avLst/>
          </a:prstGeom>
        </p:spPr>
        <p:txBody>
          <a:bodyPr vert="horz" wrap="square" lIns="0" tIns="0" rIns="0" bIns="0" rtlCol="0">
            <a:noAutofit/>
          </a:bodyPr>
          <a:lstStyle/>
          <a:p>
            <a:pPr algn="ctr">
              <a:lnSpc>
                <a:spcPct val="100000"/>
              </a:lnSpc>
            </a:pPr>
            <a:r>
              <a:rPr sz="1200" b="1" spc="-16" dirty="0">
                <a:solidFill>
                  <a:srgbClr val="231F20"/>
                </a:solidFill>
                <a:latin typeface="Arial"/>
                <a:cs typeface="Arial"/>
              </a:rPr>
              <a:t>Planning Action</a:t>
            </a:r>
            <a:endParaRPr sz="1200">
              <a:latin typeface="Arial"/>
              <a:cs typeface="Arial"/>
            </a:endParaRPr>
          </a:p>
          <a:p>
            <a:pPr algn="ctr">
              <a:spcBef>
                <a:spcPts val="360"/>
              </a:spcBef>
            </a:pPr>
            <a:r>
              <a:rPr sz="1200" b="1" spc="-56" dirty="0">
                <a:solidFill>
                  <a:srgbClr val="231F20"/>
                </a:solidFill>
                <a:latin typeface="Arial"/>
                <a:cs typeface="Arial"/>
              </a:rPr>
              <a:t>&amp; Review</a:t>
            </a:r>
            <a:endParaRPr sz="1200">
              <a:latin typeface="Arial"/>
              <a:cs typeface="Arial"/>
            </a:endParaRPr>
          </a:p>
        </p:txBody>
      </p:sp>
      <p:sp>
        <p:nvSpPr>
          <p:cNvPr id="16" name="object 16"/>
          <p:cNvSpPr txBox="1"/>
          <p:nvPr/>
        </p:nvSpPr>
        <p:spPr>
          <a:xfrm>
            <a:off x="3923097" y="5575406"/>
            <a:ext cx="477520" cy="133350"/>
          </a:xfrm>
          <a:prstGeom prst="rect">
            <a:avLst/>
          </a:prstGeom>
        </p:spPr>
        <p:txBody>
          <a:bodyPr vert="horz" wrap="square" lIns="0" tIns="0" rIns="0" bIns="0" rtlCol="0">
            <a:noAutofit/>
          </a:bodyPr>
          <a:lstStyle/>
          <a:p>
            <a:pPr marL="12700"/>
            <a:r>
              <a:rPr sz="800" b="1" spc="-16" dirty="0">
                <a:solidFill>
                  <a:srgbClr val="231F20"/>
                </a:solidFill>
                <a:latin typeface="Arial"/>
                <a:cs typeface="Arial"/>
              </a:rPr>
              <a:t>Adversity</a:t>
            </a:r>
            <a:endParaRPr sz="800">
              <a:latin typeface="Arial"/>
              <a:cs typeface="Arial"/>
            </a:endParaRPr>
          </a:p>
        </p:txBody>
      </p:sp>
      <p:sp>
        <p:nvSpPr>
          <p:cNvPr id="17" name="object 17"/>
          <p:cNvSpPr txBox="1"/>
          <p:nvPr/>
        </p:nvSpPr>
        <p:spPr>
          <a:xfrm>
            <a:off x="5569340" y="5468726"/>
            <a:ext cx="637540" cy="316230"/>
          </a:xfrm>
          <a:prstGeom prst="rect">
            <a:avLst/>
          </a:prstGeom>
        </p:spPr>
        <p:txBody>
          <a:bodyPr vert="horz" wrap="square" lIns="0" tIns="0" rIns="0" bIns="0" rtlCol="0">
            <a:noAutofit/>
          </a:bodyPr>
          <a:lstStyle/>
          <a:p>
            <a:pPr marL="12700" marR="12700" indent="59055">
              <a:lnSpc>
                <a:spcPct val="125000"/>
              </a:lnSpc>
            </a:pPr>
            <a:r>
              <a:rPr sz="800" b="1" dirty="0">
                <a:solidFill>
                  <a:srgbClr val="231F20"/>
                </a:solidFill>
                <a:latin typeface="Arial"/>
                <a:cs typeface="Arial"/>
              </a:rPr>
              <a:t>P</a:t>
            </a:r>
            <a:r>
              <a:rPr sz="800" b="1" spc="-16" dirty="0">
                <a:solidFill>
                  <a:srgbClr val="231F20"/>
                </a:solidFill>
                <a:latin typeface="Arial"/>
                <a:cs typeface="Arial"/>
              </a:rPr>
              <a:t>r</a:t>
            </a:r>
            <a:r>
              <a:rPr sz="800" b="1" dirty="0">
                <a:solidFill>
                  <a:srgbClr val="231F20"/>
                </a:solidFill>
                <a:latin typeface="Arial"/>
                <a:cs typeface="Arial"/>
              </a:rPr>
              <a:t>otective </a:t>
            </a:r>
            <a:r>
              <a:rPr sz="800" b="1" spc="-20" dirty="0">
                <a:solidFill>
                  <a:srgbClr val="231F20"/>
                </a:solidFill>
                <a:latin typeface="Arial"/>
                <a:cs typeface="Arial"/>
              </a:rPr>
              <a:t>Envi</a:t>
            </a:r>
            <a:r>
              <a:rPr sz="800" b="1" spc="-30" dirty="0">
                <a:solidFill>
                  <a:srgbClr val="231F20"/>
                </a:solidFill>
                <a:latin typeface="Arial"/>
                <a:cs typeface="Arial"/>
              </a:rPr>
              <a:t>r</a:t>
            </a:r>
            <a:r>
              <a:rPr sz="800" b="1" dirty="0">
                <a:solidFill>
                  <a:srgbClr val="231F20"/>
                </a:solidFill>
                <a:latin typeface="Arial"/>
                <a:cs typeface="Arial"/>
              </a:rPr>
              <a:t>onment</a:t>
            </a:r>
            <a:endParaRPr sz="800">
              <a:latin typeface="Arial"/>
              <a:cs typeface="Arial"/>
            </a:endParaRPr>
          </a:p>
        </p:txBody>
      </p:sp>
      <p:sp>
        <p:nvSpPr>
          <p:cNvPr id="18" name="object 18"/>
          <p:cNvSpPr txBox="1"/>
          <p:nvPr/>
        </p:nvSpPr>
        <p:spPr>
          <a:xfrm>
            <a:off x="4779574" y="5237907"/>
            <a:ext cx="499745" cy="133350"/>
          </a:xfrm>
          <a:prstGeom prst="rect">
            <a:avLst/>
          </a:prstGeom>
        </p:spPr>
        <p:txBody>
          <a:bodyPr vert="horz" wrap="square" lIns="0" tIns="0" rIns="0" bIns="0" rtlCol="0">
            <a:noAutofit/>
          </a:bodyPr>
          <a:lstStyle/>
          <a:p>
            <a:pPr marL="12700"/>
            <a:r>
              <a:rPr sz="800" b="1" spc="-6" dirty="0">
                <a:solidFill>
                  <a:srgbClr val="231F20"/>
                </a:solidFill>
                <a:latin typeface="Arial"/>
                <a:cs typeface="Arial"/>
              </a:rPr>
              <a:t>Resilence</a:t>
            </a:r>
            <a:endParaRPr sz="800">
              <a:latin typeface="Arial"/>
              <a:cs typeface="Arial"/>
            </a:endParaRPr>
          </a:p>
        </p:txBody>
      </p:sp>
      <p:sp>
        <p:nvSpPr>
          <p:cNvPr id="19" name="object 19"/>
          <p:cNvSpPr txBox="1"/>
          <p:nvPr/>
        </p:nvSpPr>
        <p:spPr>
          <a:xfrm>
            <a:off x="4720342" y="5926407"/>
            <a:ext cx="617854" cy="133350"/>
          </a:xfrm>
          <a:prstGeom prst="rect">
            <a:avLst/>
          </a:prstGeom>
        </p:spPr>
        <p:txBody>
          <a:bodyPr vert="horz" wrap="square" lIns="0" tIns="0" rIns="0" bIns="0" rtlCol="0">
            <a:noAutofit/>
          </a:bodyPr>
          <a:lstStyle/>
          <a:p>
            <a:pPr marL="12700"/>
            <a:r>
              <a:rPr sz="800" b="1" spc="-66" dirty="0">
                <a:solidFill>
                  <a:srgbClr val="231F20"/>
                </a:solidFill>
                <a:latin typeface="Arial"/>
                <a:cs typeface="Arial"/>
              </a:rPr>
              <a:t>V</a:t>
            </a:r>
            <a:r>
              <a:rPr sz="800" b="1" spc="-10" dirty="0">
                <a:solidFill>
                  <a:srgbClr val="231F20"/>
                </a:solidFill>
                <a:latin typeface="Arial"/>
                <a:cs typeface="Arial"/>
              </a:rPr>
              <a:t>ulnerability</a:t>
            </a:r>
            <a:endParaRPr sz="800">
              <a:latin typeface="Arial"/>
              <a:cs typeface="Arial"/>
            </a:endParaRPr>
          </a:p>
        </p:txBody>
      </p:sp>
      <p:sp>
        <p:nvSpPr>
          <p:cNvPr id="20" name="object 20"/>
          <p:cNvSpPr/>
          <p:nvPr/>
        </p:nvSpPr>
        <p:spPr>
          <a:xfrm>
            <a:off x="4654800" y="5655585"/>
            <a:ext cx="680326" cy="0"/>
          </a:xfrm>
          <a:custGeom>
            <a:avLst/>
            <a:gdLst/>
            <a:ahLst/>
            <a:cxnLst/>
            <a:rect l="l" t="t" r="r" b="b"/>
            <a:pathLst>
              <a:path w="680326">
                <a:moveTo>
                  <a:pt x="0" y="0"/>
                </a:moveTo>
                <a:lnTo>
                  <a:pt x="680326" y="0"/>
                </a:lnTo>
              </a:path>
            </a:pathLst>
          </a:custGeom>
          <a:ln w="12700">
            <a:solidFill>
              <a:srgbClr val="231F1F"/>
            </a:solidFill>
          </a:ln>
        </p:spPr>
        <p:txBody>
          <a:bodyPr wrap="square" lIns="0" tIns="0" rIns="0" bIns="0" rtlCol="0">
            <a:noAutofit/>
          </a:bodyPr>
          <a:lstStyle/>
          <a:p>
            <a:endParaRPr/>
          </a:p>
        </p:txBody>
      </p:sp>
      <p:sp>
        <p:nvSpPr>
          <p:cNvPr id="21" name="object 21"/>
          <p:cNvSpPr/>
          <p:nvPr/>
        </p:nvSpPr>
        <p:spPr>
          <a:xfrm>
            <a:off x="5315449" y="5623175"/>
            <a:ext cx="89052" cy="51295"/>
          </a:xfrm>
          <a:custGeom>
            <a:avLst/>
            <a:gdLst/>
            <a:ahLst/>
            <a:cxnLst/>
            <a:rect l="l" t="t" r="r" b="b"/>
            <a:pathLst>
              <a:path w="89052" h="51295">
                <a:moveTo>
                  <a:pt x="0" y="0"/>
                </a:moveTo>
                <a:lnTo>
                  <a:pt x="8233" y="13859"/>
                </a:lnTo>
                <a:lnTo>
                  <a:pt x="13154" y="24093"/>
                </a:lnTo>
                <a:lnTo>
                  <a:pt x="14763" y="32525"/>
                </a:lnTo>
                <a:lnTo>
                  <a:pt x="13060" y="40984"/>
                </a:lnTo>
                <a:lnTo>
                  <a:pt x="8045" y="51295"/>
                </a:lnTo>
                <a:lnTo>
                  <a:pt x="89052" y="32410"/>
                </a:lnTo>
                <a:lnTo>
                  <a:pt x="0" y="0"/>
                </a:lnTo>
                <a:close/>
              </a:path>
            </a:pathLst>
          </a:custGeom>
          <a:solidFill>
            <a:srgbClr val="231F1F"/>
          </a:solidFill>
        </p:spPr>
        <p:txBody>
          <a:bodyPr wrap="square" lIns="0" tIns="0" rIns="0" bIns="0" rtlCol="0">
            <a:noAutofit/>
          </a:bodyPr>
          <a:lstStyle/>
          <a:p>
            <a:endParaRPr/>
          </a:p>
        </p:txBody>
      </p:sp>
      <p:sp>
        <p:nvSpPr>
          <p:cNvPr id="22" name="object 22"/>
          <p:cNvSpPr/>
          <p:nvPr/>
        </p:nvSpPr>
        <p:spPr>
          <a:xfrm>
            <a:off x="5029200" y="5456439"/>
            <a:ext cx="0" cy="409917"/>
          </a:xfrm>
          <a:custGeom>
            <a:avLst/>
            <a:gdLst/>
            <a:ahLst/>
            <a:cxnLst/>
            <a:rect l="l" t="t" r="r" b="b"/>
            <a:pathLst>
              <a:path h="409917">
                <a:moveTo>
                  <a:pt x="0" y="409917"/>
                </a:moveTo>
                <a:lnTo>
                  <a:pt x="0" y="0"/>
                </a:lnTo>
              </a:path>
            </a:pathLst>
          </a:custGeom>
          <a:ln w="12700">
            <a:solidFill>
              <a:srgbClr val="231F1F"/>
            </a:solidFill>
          </a:ln>
        </p:spPr>
        <p:txBody>
          <a:bodyPr wrap="square" lIns="0" tIns="0" rIns="0" bIns="0" rtlCol="0">
            <a:noAutofit/>
          </a:bodyPr>
          <a:lstStyle/>
          <a:p>
            <a:endParaRPr/>
          </a:p>
        </p:txBody>
      </p:sp>
      <p:sp>
        <p:nvSpPr>
          <p:cNvPr id="23" name="object 23"/>
          <p:cNvSpPr/>
          <p:nvPr/>
        </p:nvSpPr>
        <p:spPr>
          <a:xfrm>
            <a:off x="4996790" y="5387064"/>
            <a:ext cx="51295" cy="89052"/>
          </a:xfrm>
          <a:custGeom>
            <a:avLst/>
            <a:gdLst/>
            <a:ahLst/>
            <a:cxnLst/>
            <a:rect l="l" t="t" r="r" b="b"/>
            <a:pathLst>
              <a:path w="51295" h="89052">
                <a:moveTo>
                  <a:pt x="32410" y="0"/>
                </a:moveTo>
                <a:lnTo>
                  <a:pt x="0" y="89052"/>
                </a:lnTo>
                <a:lnTo>
                  <a:pt x="13859" y="80819"/>
                </a:lnTo>
                <a:lnTo>
                  <a:pt x="24093" y="75898"/>
                </a:lnTo>
                <a:lnTo>
                  <a:pt x="32525" y="74288"/>
                </a:lnTo>
                <a:lnTo>
                  <a:pt x="49728" y="74288"/>
                </a:lnTo>
                <a:lnTo>
                  <a:pt x="32410" y="0"/>
                </a:lnTo>
                <a:close/>
              </a:path>
              <a:path w="51295" h="89052">
                <a:moveTo>
                  <a:pt x="49728" y="74288"/>
                </a:moveTo>
                <a:lnTo>
                  <a:pt x="32525" y="74288"/>
                </a:lnTo>
                <a:lnTo>
                  <a:pt x="40984" y="75991"/>
                </a:lnTo>
                <a:lnTo>
                  <a:pt x="51295" y="81006"/>
                </a:lnTo>
                <a:lnTo>
                  <a:pt x="49728" y="74288"/>
                </a:lnTo>
                <a:close/>
              </a:path>
            </a:pathLst>
          </a:custGeom>
          <a:solidFill>
            <a:srgbClr val="231F1F"/>
          </a:solidFill>
        </p:spPr>
        <p:txBody>
          <a:bodyPr wrap="square" lIns="0" tIns="0" rIns="0" bIns="0" rtlCol="0">
            <a:noAutofit/>
          </a:bodyPr>
          <a:lstStyle/>
          <a:p>
            <a:endParaRPr/>
          </a:p>
        </p:txBody>
      </p:sp>
      <p:sp>
        <p:nvSpPr>
          <p:cNvPr id="24" name="object 24"/>
          <p:cNvSpPr/>
          <p:nvPr/>
        </p:nvSpPr>
        <p:spPr>
          <a:xfrm>
            <a:off x="3640076" y="3610036"/>
            <a:ext cx="432930" cy="87182"/>
          </a:xfrm>
          <a:custGeom>
            <a:avLst/>
            <a:gdLst/>
            <a:ahLst/>
            <a:cxnLst/>
            <a:rect l="l" t="t" r="r" b="b"/>
            <a:pathLst>
              <a:path w="432930" h="87182">
                <a:moveTo>
                  <a:pt x="0" y="87182"/>
                </a:moveTo>
                <a:lnTo>
                  <a:pt x="37946" y="55796"/>
                </a:lnTo>
                <a:lnTo>
                  <a:pt x="79458" y="31385"/>
                </a:lnTo>
                <a:lnTo>
                  <a:pt x="123643" y="13949"/>
                </a:lnTo>
                <a:lnTo>
                  <a:pt x="169611" y="3487"/>
                </a:lnTo>
                <a:lnTo>
                  <a:pt x="216469" y="0"/>
                </a:lnTo>
                <a:lnTo>
                  <a:pt x="239954" y="871"/>
                </a:lnTo>
                <a:lnTo>
                  <a:pt x="286478" y="7846"/>
                </a:lnTo>
                <a:lnTo>
                  <a:pt x="331664" y="21795"/>
                </a:lnTo>
                <a:lnTo>
                  <a:pt x="374622" y="42719"/>
                </a:lnTo>
                <a:lnTo>
                  <a:pt x="414459" y="70617"/>
                </a:lnTo>
                <a:lnTo>
                  <a:pt x="432930" y="87182"/>
                </a:lnTo>
              </a:path>
            </a:pathLst>
          </a:custGeom>
          <a:ln w="38100">
            <a:solidFill>
              <a:srgbClr val="231F20"/>
            </a:solidFill>
          </a:ln>
        </p:spPr>
        <p:txBody>
          <a:bodyPr wrap="square" lIns="0" tIns="0" rIns="0" bIns="0" rtlCol="0">
            <a:noAutofit/>
          </a:bodyPr>
          <a:lstStyle/>
          <a:p>
            <a:endParaRPr/>
          </a:p>
        </p:txBody>
      </p:sp>
      <p:sp>
        <p:nvSpPr>
          <p:cNvPr id="25" name="object 25"/>
          <p:cNvSpPr/>
          <p:nvPr/>
        </p:nvSpPr>
        <p:spPr>
          <a:xfrm>
            <a:off x="4028014" y="3652223"/>
            <a:ext cx="68910" cy="68910"/>
          </a:xfrm>
          <a:custGeom>
            <a:avLst/>
            <a:gdLst/>
            <a:ahLst/>
            <a:cxnLst/>
            <a:rect l="l" t="t" r="r" b="b"/>
            <a:pathLst>
              <a:path w="68910" h="68910">
                <a:moveTo>
                  <a:pt x="52743" y="0"/>
                </a:moveTo>
                <a:lnTo>
                  <a:pt x="41592" y="41592"/>
                </a:lnTo>
                <a:lnTo>
                  <a:pt x="0" y="52743"/>
                </a:lnTo>
                <a:lnTo>
                  <a:pt x="16167" y="68910"/>
                </a:lnTo>
                <a:lnTo>
                  <a:pt x="57759" y="57759"/>
                </a:lnTo>
                <a:lnTo>
                  <a:pt x="68910" y="16167"/>
                </a:lnTo>
                <a:lnTo>
                  <a:pt x="52743" y="0"/>
                </a:lnTo>
                <a:close/>
              </a:path>
            </a:pathLst>
          </a:custGeom>
          <a:solidFill>
            <a:srgbClr val="231F20"/>
          </a:solidFill>
        </p:spPr>
        <p:txBody>
          <a:bodyPr wrap="square" lIns="0" tIns="0" rIns="0" bIns="0" rtlCol="0">
            <a:noAutofit/>
          </a:bodyPr>
          <a:lstStyle/>
          <a:p>
            <a:endParaRPr/>
          </a:p>
        </p:txBody>
      </p:sp>
      <p:sp>
        <p:nvSpPr>
          <p:cNvPr id="26" name="object 26"/>
          <p:cNvSpPr/>
          <p:nvPr/>
        </p:nvSpPr>
        <p:spPr>
          <a:xfrm>
            <a:off x="4028014" y="3652223"/>
            <a:ext cx="68910" cy="68910"/>
          </a:xfrm>
          <a:custGeom>
            <a:avLst/>
            <a:gdLst/>
            <a:ahLst/>
            <a:cxnLst/>
            <a:rect l="l" t="t" r="r" b="b"/>
            <a:pathLst>
              <a:path w="68910" h="68910">
                <a:moveTo>
                  <a:pt x="0" y="52743"/>
                </a:moveTo>
                <a:lnTo>
                  <a:pt x="41592" y="41592"/>
                </a:lnTo>
                <a:lnTo>
                  <a:pt x="52743" y="0"/>
                </a:lnTo>
                <a:lnTo>
                  <a:pt x="68910" y="16167"/>
                </a:lnTo>
                <a:lnTo>
                  <a:pt x="57759" y="57759"/>
                </a:lnTo>
                <a:lnTo>
                  <a:pt x="16167" y="68910"/>
                </a:lnTo>
                <a:lnTo>
                  <a:pt x="0" y="52743"/>
                </a:lnTo>
                <a:close/>
              </a:path>
            </a:pathLst>
          </a:custGeom>
          <a:ln w="12700">
            <a:solidFill>
              <a:srgbClr val="231F20"/>
            </a:solidFill>
          </a:ln>
        </p:spPr>
        <p:txBody>
          <a:bodyPr wrap="square" lIns="0" tIns="0" rIns="0" bIns="0" rtlCol="0">
            <a:noAutofit/>
          </a:bodyPr>
          <a:lstStyle/>
          <a:p>
            <a:endParaRPr/>
          </a:p>
        </p:txBody>
      </p:sp>
      <p:sp>
        <p:nvSpPr>
          <p:cNvPr id="27" name="object 27"/>
          <p:cNvSpPr/>
          <p:nvPr/>
        </p:nvSpPr>
        <p:spPr>
          <a:xfrm>
            <a:off x="3637452" y="3981980"/>
            <a:ext cx="432930" cy="87182"/>
          </a:xfrm>
          <a:custGeom>
            <a:avLst/>
            <a:gdLst/>
            <a:ahLst/>
            <a:cxnLst/>
            <a:rect l="l" t="t" r="r" b="b"/>
            <a:pathLst>
              <a:path w="432930" h="87182">
                <a:moveTo>
                  <a:pt x="432930" y="0"/>
                </a:moveTo>
                <a:lnTo>
                  <a:pt x="394986" y="31385"/>
                </a:lnTo>
                <a:lnTo>
                  <a:pt x="353477" y="55796"/>
                </a:lnTo>
                <a:lnTo>
                  <a:pt x="309294" y="73233"/>
                </a:lnTo>
                <a:lnTo>
                  <a:pt x="263327" y="83695"/>
                </a:lnTo>
                <a:lnTo>
                  <a:pt x="216469" y="87182"/>
                </a:lnTo>
                <a:lnTo>
                  <a:pt x="192985" y="86310"/>
                </a:lnTo>
                <a:lnTo>
                  <a:pt x="146460" y="79335"/>
                </a:lnTo>
                <a:lnTo>
                  <a:pt x="101272" y="65386"/>
                </a:lnTo>
                <a:lnTo>
                  <a:pt x="58312" y="44462"/>
                </a:lnTo>
                <a:lnTo>
                  <a:pt x="18472" y="16564"/>
                </a:lnTo>
                <a:lnTo>
                  <a:pt x="0" y="0"/>
                </a:lnTo>
              </a:path>
            </a:pathLst>
          </a:custGeom>
          <a:ln w="38100">
            <a:solidFill>
              <a:srgbClr val="231F20"/>
            </a:solidFill>
          </a:ln>
        </p:spPr>
        <p:txBody>
          <a:bodyPr wrap="square" lIns="0" tIns="0" rIns="0" bIns="0" rtlCol="0">
            <a:noAutofit/>
          </a:bodyPr>
          <a:lstStyle/>
          <a:p>
            <a:endParaRPr/>
          </a:p>
        </p:txBody>
      </p:sp>
      <p:sp>
        <p:nvSpPr>
          <p:cNvPr id="28" name="object 28"/>
          <p:cNvSpPr/>
          <p:nvPr/>
        </p:nvSpPr>
        <p:spPr>
          <a:xfrm>
            <a:off x="3613537" y="3958065"/>
            <a:ext cx="68910" cy="68910"/>
          </a:xfrm>
          <a:custGeom>
            <a:avLst/>
            <a:gdLst/>
            <a:ahLst/>
            <a:cxnLst/>
            <a:rect l="l" t="t" r="r" b="b"/>
            <a:pathLst>
              <a:path w="68910" h="68910">
                <a:moveTo>
                  <a:pt x="52743" y="0"/>
                </a:moveTo>
                <a:lnTo>
                  <a:pt x="11150" y="11150"/>
                </a:lnTo>
                <a:lnTo>
                  <a:pt x="0" y="52743"/>
                </a:lnTo>
                <a:lnTo>
                  <a:pt x="16167" y="68910"/>
                </a:lnTo>
                <a:lnTo>
                  <a:pt x="27317" y="27317"/>
                </a:lnTo>
                <a:lnTo>
                  <a:pt x="68910" y="16167"/>
                </a:lnTo>
                <a:lnTo>
                  <a:pt x="52743" y="0"/>
                </a:lnTo>
                <a:close/>
              </a:path>
            </a:pathLst>
          </a:custGeom>
          <a:solidFill>
            <a:srgbClr val="231F20"/>
          </a:solidFill>
        </p:spPr>
        <p:txBody>
          <a:bodyPr wrap="square" lIns="0" tIns="0" rIns="0" bIns="0" rtlCol="0">
            <a:noAutofit/>
          </a:bodyPr>
          <a:lstStyle/>
          <a:p>
            <a:endParaRPr/>
          </a:p>
        </p:txBody>
      </p:sp>
      <p:sp>
        <p:nvSpPr>
          <p:cNvPr id="29" name="object 29"/>
          <p:cNvSpPr/>
          <p:nvPr/>
        </p:nvSpPr>
        <p:spPr>
          <a:xfrm>
            <a:off x="3613537" y="3958065"/>
            <a:ext cx="68910" cy="68910"/>
          </a:xfrm>
          <a:custGeom>
            <a:avLst/>
            <a:gdLst/>
            <a:ahLst/>
            <a:cxnLst/>
            <a:rect l="l" t="t" r="r" b="b"/>
            <a:pathLst>
              <a:path w="68910" h="68910">
                <a:moveTo>
                  <a:pt x="68910" y="16167"/>
                </a:moveTo>
                <a:lnTo>
                  <a:pt x="27317" y="27317"/>
                </a:lnTo>
                <a:lnTo>
                  <a:pt x="16167" y="68910"/>
                </a:lnTo>
                <a:lnTo>
                  <a:pt x="0" y="52743"/>
                </a:lnTo>
                <a:lnTo>
                  <a:pt x="11150" y="11150"/>
                </a:lnTo>
                <a:lnTo>
                  <a:pt x="52743" y="0"/>
                </a:lnTo>
                <a:lnTo>
                  <a:pt x="68910" y="16167"/>
                </a:lnTo>
                <a:close/>
              </a:path>
            </a:pathLst>
          </a:custGeom>
          <a:ln w="12700">
            <a:solidFill>
              <a:srgbClr val="231F20"/>
            </a:solidFill>
          </a:ln>
        </p:spPr>
        <p:txBody>
          <a:bodyPr wrap="square" lIns="0" tIns="0" rIns="0" bIns="0" rtlCol="0">
            <a:noAutofit/>
          </a:bodyPr>
          <a:lstStyle/>
          <a:p>
            <a:endParaRPr/>
          </a:p>
        </p:txBody>
      </p:sp>
      <p:sp>
        <p:nvSpPr>
          <p:cNvPr id="30" name="object 30"/>
          <p:cNvSpPr/>
          <p:nvPr/>
        </p:nvSpPr>
        <p:spPr>
          <a:xfrm>
            <a:off x="5959050" y="3583037"/>
            <a:ext cx="432930" cy="87182"/>
          </a:xfrm>
          <a:custGeom>
            <a:avLst/>
            <a:gdLst/>
            <a:ahLst/>
            <a:cxnLst/>
            <a:rect l="l" t="t" r="r" b="b"/>
            <a:pathLst>
              <a:path w="432930" h="87182">
                <a:moveTo>
                  <a:pt x="0" y="87182"/>
                </a:moveTo>
                <a:lnTo>
                  <a:pt x="37946" y="55796"/>
                </a:lnTo>
                <a:lnTo>
                  <a:pt x="79458" y="31385"/>
                </a:lnTo>
                <a:lnTo>
                  <a:pt x="123643" y="13949"/>
                </a:lnTo>
                <a:lnTo>
                  <a:pt x="169611" y="3487"/>
                </a:lnTo>
                <a:lnTo>
                  <a:pt x="216469" y="0"/>
                </a:lnTo>
                <a:lnTo>
                  <a:pt x="239954" y="871"/>
                </a:lnTo>
                <a:lnTo>
                  <a:pt x="286478" y="7846"/>
                </a:lnTo>
                <a:lnTo>
                  <a:pt x="331664" y="21795"/>
                </a:lnTo>
                <a:lnTo>
                  <a:pt x="374622" y="42719"/>
                </a:lnTo>
                <a:lnTo>
                  <a:pt x="414459" y="70617"/>
                </a:lnTo>
                <a:lnTo>
                  <a:pt x="432930" y="87182"/>
                </a:lnTo>
              </a:path>
            </a:pathLst>
          </a:custGeom>
          <a:ln w="38100">
            <a:solidFill>
              <a:srgbClr val="231F20"/>
            </a:solidFill>
          </a:ln>
        </p:spPr>
        <p:txBody>
          <a:bodyPr wrap="square" lIns="0" tIns="0" rIns="0" bIns="0" rtlCol="0">
            <a:noAutofit/>
          </a:bodyPr>
          <a:lstStyle/>
          <a:p>
            <a:endParaRPr/>
          </a:p>
        </p:txBody>
      </p:sp>
      <p:sp>
        <p:nvSpPr>
          <p:cNvPr id="31" name="object 31"/>
          <p:cNvSpPr/>
          <p:nvPr/>
        </p:nvSpPr>
        <p:spPr>
          <a:xfrm>
            <a:off x="6346987" y="3625223"/>
            <a:ext cx="68910" cy="68910"/>
          </a:xfrm>
          <a:custGeom>
            <a:avLst/>
            <a:gdLst/>
            <a:ahLst/>
            <a:cxnLst/>
            <a:rect l="l" t="t" r="r" b="b"/>
            <a:pathLst>
              <a:path w="68910" h="68910">
                <a:moveTo>
                  <a:pt x="52743" y="0"/>
                </a:moveTo>
                <a:lnTo>
                  <a:pt x="41592" y="41592"/>
                </a:lnTo>
                <a:lnTo>
                  <a:pt x="0" y="52743"/>
                </a:lnTo>
                <a:lnTo>
                  <a:pt x="16167" y="68910"/>
                </a:lnTo>
                <a:lnTo>
                  <a:pt x="57759" y="57759"/>
                </a:lnTo>
                <a:lnTo>
                  <a:pt x="68910" y="16167"/>
                </a:lnTo>
                <a:lnTo>
                  <a:pt x="52743" y="0"/>
                </a:lnTo>
                <a:close/>
              </a:path>
            </a:pathLst>
          </a:custGeom>
          <a:solidFill>
            <a:srgbClr val="231F20"/>
          </a:solidFill>
        </p:spPr>
        <p:txBody>
          <a:bodyPr wrap="square" lIns="0" tIns="0" rIns="0" bIns="0" rtlCol="0">
            <a:noAutofit/>
          </a:bodyPr>
          <a:lstStyle/>
          <a:p>
            <a:endParaRPr/>
          </a:p>
        </p:txBody>
      </p:sp>
      <p:sp>
        <p:nvSpPr>
          <p:cNvPr id="32" name="object 32"/>
          <p:cNvSpPr/>
          <p:nvPr/>
        </p:nvSpPr>
        <p:spPr>
          <a:xfrm>
            <a:off x="6346987" y="3625223"/>
            <a:ext cx="68910" cy="68910"/>
          </a:xfrm>
          <a:custGeom>
            <a:avLst/>
            <a:gdLst/>
            <a:ahLst/>
            <a:cxnLst/>
            <a:rect l="l" t="t" r="r" b="b"/>
            <a:pathLst>
              <a:path w="68910" h="68910">
                <a:moveTo>
                  <a:pt x="0" y="52743"/>
                </a:moveTo>
                <a:lnTo>
                  <a:pt x="41592" y="41592"/>
                </a:lnTo>
                <a:lnTo>
                  <a:pt x="52743" y="0"/>
                </a:lnTo>
                <a:lnTo>
                  <a:pt x="68910" y="16167"/>
                </a:lnTo>
                <a:lnTo>
                  <a:pt x="57759" y="57759"/>
                </a:lnTo>
                <a:lnTo>
                  <a:pt x="16167" y="68910"/>
                </a:lnTo>
                <a:lnTo>
                  <a:pt x="0" y="52743"/>
                </a:lnTo>
                <a:close/>
              </a:path>
            </a:pathLst>
          </a:custGeom>
          <a:ln w="12700">
            <a:solidFill>
              <a:srgbClr val="231F20"/>
            </a:solidFill>
          </a:ln>
        </p:spPr>
        <p:txBody>
          <a:bodyPr wrap="square" lIns="0" tIns="0" rIns="0" bIns="0" rtlCol="0">
            <a:noAutofit/>
          </a:bodyPr>
          <a:lstStyle/>
          <a:p>
            <a:endParaRPr/>
          </a:p>
        </p:txBody>
      </p:sp>
      <p:sp>
        <p:nvSpPr>
          <p:cNvPr id="33" name="object 33"/>
          <p:cNvSpPr/>
          <p:nvPr/>
        </p:nvSpPr>
        <p:spPr>
          <a:xfrm>
            <a:off x="5970991" y="3913367"/>
            <a:ext cx="432930" cy="87182"/>
          </a:xfrm>
          <a:custGeom>
            <a:avLst/>
            <a:gdLst/>
            <a:ahLst/>
            <a:cxnLst/>
            <a:rect l="l" t="t" r="r" b="b"/>
            <a:pathLst>
              <a:path w="432930" h="87182">
                <a:moveTo>
                  <a:pt x="432930" y="0"/>
                </a:moveTo>
                <a:lnTo>
                  <a:pt x="394986" y="31385"/>
                </a:lnTo>
                <a:lnTo>
                  <a:pt x="353477" y="55796"/>
                </a:lnTo>
                <a:lnTo>
                  <a:pt x="309294" y="73233"/>
                </a:lnTo>
                <a:lnTo>
                  <a:pt x="263327" y="83695"/>
                </a:lnTo>
                <a:lnTo>
                  <a:pt x="216469" y="87182"/>
                </a:lnTo>
                <a:lnTo>
                  <a:pt x="192985" y="86310"/>
                </a:lnTo>
                <a:lnTo>
                  <a:pt x="146460" y="79335"/>
                </a:lnTo>
                <a:lnTo>
                  <a:pt x="101272" y="65386"/>
                </a:lnTo>
                <a:lnTo>
                  <a:pt x="58312" y="44462"/>
                </a:lnTo>
                <a:lnTo>
                  <a:pt x="18472" y="16564"/>
                </a:lnTo>
                <a:lnTo>
                  <a:pt x="0" y="0"/>
                </a:lnTo>
              </a:path>
            </a:pathLst>
          </a:custGeom>
          <a:ln w="38100">
            <a:solidFill>
              <a:srgbClr val="231F20"/>
            </a:solidFill>
          </a:ln>
        </p:spPr>
        <p:txBody>
          <a:bodyPr wrap="square" lIns="0" tIns="0" rIns="0" bIns="0" rtlCol="0">
            <a:noAutofit/>
          </a:bodyPr>
          <a:lstStyle/>
          <a:p>
            <a:endParaRPr/>
          </a:p>
        </p:txBody>
      </p:sp>
      <p:sp>
        <p:nvSpPr>
          <p:cNvPr id="34" name="object 34"/>
          <p:cNvSpPr/>
          <p:nvPr/>
        </p:nvSpPr>
        <p:spPr>
          <a:xfrm>
            <a:off x="5947078" y="3889450"/>
            <a:ext cx="68910" cy="68910"/>
          </a:xfrm>
          <a:custGeom>
            <a:avLst/>
            <a:gdLst/>
            <a:ahLst/>
            <a:cxnLst/>
            <a:rect l="l" t="t" r="r" b="b"/>
            <a:pathLst>
              <a:path w="68910" h="68910">
                <a:moveTo>
                  <a:pt x="52743" y="0"/>
                </a:moveTo>
                <a:lnTo>
                  <a:pt x="11150" y="11150"/>
                </a:lnTo>
                <a:lnTo>
                  <a:pt x="0" y="52743"/>
                </a:lnTo>
                <a:lnTo>
                  <a:pt x="16167" y="68910"/>
                </a:lnTo>
                <a:lnTo>
                  <a:pt x="27317" y="27317"/>
                </a:lnTo>
                <a:lnTo>
                  <a:pt x="68910" y="16167"/>
                </a:lnTo>
                <a:lnTo>
                  <a:pt x="52743" y="0"/>
                </a:lnTo>
                <a:close/>
              </a:path>
            </a:pathLst>
          </a:custGeom>
          <a:solidFill>
            <a:srgbClr val="231F20"/>
          </a:solidFill>
        </p:spPr>
        <p:txBody>
          <a:bodyPr wrap="square" lIns="0" tIns="0" rIns="0" bIns="0" rtlCol="0">
            <a:noAutofit/>
          </a:bodyPr>
          <a:lstStyle/>
          <a:p>
            <a:endParaRPr/>
          </a:p>
        </p:txBody>
      </p:sp>
      <p:sp>
        <p:nvSpPr>
          <p:cNvPr id="35" name="object 35"/>
          <p:cNvSpPr/>
          <p:nvPr/>
        </p:nvSpPr>
        <p:spPr>
          <a:xfrm>
            <a:off x="5947078" y="3889450"/>
            <a:ext cx="68910" cy="68910"/>
          </a:xfrm>
          <a:custGeom>
            <a:avLst/>
            <a:gdLst/>
            <a:ahLst/>
            <a:cxnLst/>
            <a:rect l="l" t="t" r="r" b="b"/>
            <a:pathLst>
              <a:path w="68910" h="68910">
                <a:moveTo>
                  <a:pt x="68910" y="16167"/>
                </a:moveTo>
                <a:lnTo>
                  <a:pt x="27317" y="27317"/>
                </a:lnTo>
                <a:lnTo>
                  <a:pt x="16167" y="68910"/>
                </a:lnTo>
                <a:lnTo>
                  <a:pt x="0" y="52743"/>
                </a:lnTo>
                <a:lnTo>
                  <a:pt x="11150" y="11150"/>
                </a:lnTo>
                <a:lnTo>
                  <a:pt x="52743" y="0"/>
                </a:lnTo>
                <a:lnTo>
                  <a:pt x="68910" y="16167"/>
                </a:lnTo>
                <a:close/>
              </a:path>
            </a:pathLst>
          </a:custGeom>
          <a:ln w="12700">
            <a:solidFill>
              <a:srgbClr val="231F20"/>
            </a:solidFill>
          </a:ln>
        </p:spPr>
        <p:txBody>
          <a:bodyPr wrap="square" lIns="0" tIns="0" rIns="0" bIns="0" rtlCol="0">
            <a:noAutofit/>
          </a:bodyPr>
          <a:lstStyle/>
          <a:p>
            <a:endParaRPr/>
          </a:p>
        </p:txBody>
      </p:sp>
      <p:pic>
        <p:nvPicPr>
          <p:cNvPr id="36" name="Picture 35"/>
          <p:cNvPicPr/>
          <p:nvPr/>
        </p:nvPicPr>
        <p:blipFill>
          <a:blip r:embed="rId5">
            <a:extLst>
              <a:ext uri="{28A0092B-C50C-407E-A947-70E740481C1C}">
                <a14:useLocalDpi xmlns:a14="http://schemas.microsoft.com/office/drawing/2010/main" val="0"/>
              </a:ext>
            </a:extLst>
          </a:blip>
          <a:stretch>
            <a:fillRect/>
          </a:stretch>
        </p:blipFill>
        <p:spPr>
          <a:xfrm>
            <a:off x="7512050" y="387350"/>
            <a:ext cx="2158199" cy="95598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25096" y="793060"/>
            <a:ext cx="9250415" cy="1100548"/>
          </a:xfrm>
          <a:prstGeom prst="rect">
            <a:avLst/>
          </a:prstGeom>
        </p:spPr>
        <p:txBody>
          <a:bodyPr vert="horz" wrap="square" lIns="0" tIns="0" rIns="0" bIns="0" rtlCol="0">
            <a:noAutofit/>
          </a:bodyPr>
          <a:lstStyle/>
          <a:p>
            <a:pPr marL="163828"/>
            <a:r>
              <a:rPr lang="en-GB" sz="3200" b="1" spc="-30" dirty="0">
                <a:solidFill>
                  <a:srgbClr val="002060"/>
                </a:solidFill>
                <a:latin typeface="Arial"/>
                <a:cs typeface="Arial"/>
              </a:rPr>
              <a:t>Observing and Recording</a:t>
            </a:r>
            <a:endParaRPr sz="3200" dirty="0">
              <a:solidFill>
                <a:srgbClr val="002060"/>
              </a:solidFill>
              <a:latin typeface="Arial"/>
              <a:cs typeface="Arial"/>
            </a:endParaRPr>
          </a:p>
        </p:txBody>
      </p:sp>
      <p:sp>
        <p:nvSpPr>
          <p:cNvPr id="4" name="object 4"/>
          <p:cNvSpPr/>
          <p:nvPr/>
        </p:nvSpPr>
        <p:spPr>
          <a:xfrm>
            <a:off x="2676347" y="2262352"/>
            <a:ext cx="4571301" cy="4571288"/>
          </a:xfrm>
          <a:custGeom>
            <a:avLst/>
            <a:gdLst/>
            <a:ahLst/>
            <a:cxnLst/>
            <a:rect l="l" t="t" r="r" b="b"/>
            <a:pathLst>
              <a:path w="4571301" h="4571288">
                <a:moveTo>
                  <a:pt x="2285657" y="0"/>
                </a:moveTo>
                <a:lnTo>
                  <a:pt x="2098198" y="7576"/>
                </a:lnTo>
                <a:lnTo>
                  <a:pt x="1914912" y="29915"/>
                </a:lnTo>
                <a:lnTo>
                  <a:pt x="1736388" y="66426"/>
                </a:lnTo>
                <a:lnTo>
                  <a:pt x="1563214" y="116523"/>
                </a:lnTo>
                <a:lnTo>
                  <a:pt x="1395978" y="179616"/>
                </a:lnTo>
                <a:lnTo>
                  <a:pt x="1235267" y="255118"/>
                </a:lnTo>
                <a:lnTo>
                  <a:pt x="1081672" y="342441"/>
                </a:lnTo>
                <a:lnTo>
                  <a:pt x="935779" y="440996"/>
                </a:lnTo>
                <a:lnTo>
                  <a:pt x="798177" y="550194"/>
                </a:lnTo>
                <a:lnTo>
                  <a:pt x="669455" y="669448"/>
                </a:lnTo>
                <a:lnTo>
                  <a:pt x="550199" y="798170"/>
                </a:lnTo>
                <a:lnTo>
                  <a:pt x="441000" y="935771"/>
                </a:lnTo>
                <a:lnTo>
                  <a:pt x="342445" y="1081663"/>
                </a:lnTo>
                <a:lnTo>
                  <a:pt x="255121" y="1235258"/>
                </a:lnTo>
                <a:lnTo>
                  <a:pt x="179618" y="1395967"/>
                </a:lnTo>
                <a:lnTo>
                  <a:pt x="116524" y="1563202"/>
                </a:lnTo>
                <a:lnTo>
                  <a:pt x="66427" y="1736376"/>
                </a:lnTo>
                <a:lnTo>
                  <a:pt x="29915" y="1914900"/>
                </a:lnTo>
                <a:lnTo>
                  <a:pt x="7576" y="2098185"/>
                </a:lnTo>
                <a:lnTo>
                  <a:pt x="0" y="2285644"/>
                </a:lnTo>
                <a:lnTo>
                  <a:pt x="7576" y="2473103"/>
                </a:lnTo>
                <a:lnTo>
                  <a:pt x="29915" y="2656388"/>
                </a:lnTo>
                <a:lnTo>
                  <a:pt x="66427" y="2834912"/>
                </a:lnTo>
                <a:lnTo>
                  <a:pt x="116524" y="3008085"/>
                </a:lnTo>
                <a:lnTo>
                  <a:pt x="179618" y="3175321"/>
                </a:lnTo>
                <a:lnTo>
                  <a:pt x="255121" y="3336030"/>
                </a:lnTo>
                <a:lnTo>
                  <a:pt x="342445" y="3489625"/>
                </a:lnTo>
                <a:lnTo>
                  <a:pt x="441000" y="3635517"/>
                </a:lnTo>
                <a:lnTo>
                  <a:pt x="550199" y="3773118"/>
                </a:lnTo>
                <a:lnTo>
                  <a:pt x="669455" y="3901840"/>
                </a:lnTo>
                <a:lnTo>
                  <a:pt x="798177" y="4021094"/>
                </a:lnTo>
                <a:lnTo>
                  <a:pt x="935779" y="4130292"/>
                </a:lnTo>
                <a:lnTo>
                  <a:pt x="1081672" y="4228847"/>
                </a:lnTo>
                <a:lnTo>
                  <a:pt x="1235267" y="4316169"/>
                </a:lnTo>
                <a:lnTo>
                  <a:pt x="1395978" y="4391671"/>
                </a:lnTo>
                <a:lnTo>
                  <a:pt x="1563214" y="4454765"/>
                </a:lnTo>
                <a:lnTo>
                  <a:pt x="1736388" y="4504862"/>
                </a:lnTo>
                <a:lnTo>
                  <a:pt x="1914912" y="4541373"/>
                </a:lnTo>
                <a:lnTo>
                  <a:pt x="2098198" y="4563711"/>
                </a:lnTo>
                <a:lnTo>
                  <a:pt x="2285657" y="4571288"/>
                </a:lnTo>
                <a:lnTo>
                  <a:pt x="2473115" y="4563711"/>
                </a:lnTo>
                <a:lnTo>
                  <a:pt x="2656401" y="4541373"/>
                </a:lnTo>
                <a:lnTo>
                  <a:pt x="2834924" y="4504862"/>
                </a:lnTo>
                <a:lnTo>
                  <a:pt x="3008098" y="4454765"/>
                </a:lnTo>
                <a:lnTo>
                  <a:pt x="3175334" y="4391671"/>
                </a:lnTo>
                <a:lnTo>
                  <a:pt x="3336043" y="4316169"/>
                </a:lnTo>
                <a:lnTo>
                  <a:pt x="3489638" y="4228847"/>
                </a:lnTo>
                <a:lnTo>
                  <a:pt x="3635530" y="4130292"/>
                </a:lnTo>
                <a:lnTo>
                  <a:pt x="3773131" y="4021094"/>
                </a:lnTo>
                <a:lnTo>
                  <a:pt x="3901852" y="3901840"/>
                </a:lnTo>
                <a:lnTo>
                  <a:pt x="4021106" y="3773118"/>
                </a:lnTo>
                <a:lnTo>
                  <a:pt x="4130305" y="3635517"/>
                </a:lnTo>
                <a:lnTo>
                  <a:pt x="4228860" y="3489625"/>
                </a:lnTo>
                <a:lnTo>
                  <a:pt x="4316182" y="3336030"/>
                </a:lnTo>
                <a:lnTo>
                  <a:pt x="4391684" y="3175321"/>
                </a:lnTo>
                <a:lnTo>
                  <a:pt x="4454778" y="3008085"/>
                </a:lnTo>
                <a:lnTo>
                  <a:pt x="4504874" y="2834912"/>
                </a:lnTo>
                <a:lnTo>
                  <a:pt x="4541386" y="2656388"/>
                </a:lnTo>
                <a:lnTo>
                  <a:pt x="4563724" y="2473103"/>
                </a:lnTo>
                <a:lnTo>
                  <a:pt x="4571301" y="2285644"/>
                </a:lnTo>
                <a:lnTo>
                  <a:pt x="4563724" y="2098185"/>
                </a:lnTo>
                <a:lnTo>
                  <a:pt x="4541386" y="1914900"/>
                </a:lnTo>
                <a:lnTo>
                  <a:pt x="4504874" y="1736376"/>
                </a:lnTo>
                <a:lnTo>
                  <a:pt x="4454778" y="1563202"/>
                </a:lnTo>
                <a:lnTo>
                  <a:pt x="4391684" y="1395967"/>
                </a:lnTo>
                <a:lnTo>
                  <a:pt x="4316182" y="1235258"/>
                </a:lnTo>
                <a:lnTo>
                  <a:pt x="4228860" y="1081663"/>
                </a:lnTo>
                <a:lnTo>
                  <a:pt x="4130305" y="935771"/>
                </a:lnTo>
                <a:lnTo>
                  <a:pt x="4021106" y="798170"/>
                </a:lnTo>
                <a:lnTo>
                  <a:pt x="3901852" y="669448"/>
                </a:lnTo>
                <a:lnTo>
                  <a:pt x="3773131" y="550194"/>
                </a:lnTo>
                <a:lnTo>
                  <a:pt x="3635530" y="440996"/>
                </a:lnTo>
                <a:lnTo>
                  <a:pt x="3489638" y="342441"/>
                </a:lnTo>
                <a:lnTo>
                  <a:pt x="3336043" y="255118"/>
                </a:lnTo>
                <a:lnTo>
                  <a:pt x="3175334" y="179616"/>
                </a:lnTo>
                <a:lnTo>
                  <a:pt x="3008098" y="116523"/>
                </a:lnTo>
                <a:lnTo>
                  <a:pt x="2834924" y="66426"/>
                </a:lnTo>
                <a:lnTo>
                  <a:pt x="2656401" y="29915"/>
                </a:lnTo>
                <a:lnTo>
                  <a:pt x="2473115" y="7576"/>
                </a:lnTo>
                <a:lnTo>
                  <a:pt x="2285657" y="0"/>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2676347" y="2262352"/>
            <a:ext cx="4571301" cy="4571288"/>
          </a:xfrm>
          <a:prstGeom prst="rect">
            <a:avLst/>
          </a:prstGeom>
          <a:blipFill>
            <a:blip r:embed="rId3" cstate="print"/>
            <a:stretch>
              <a:fillRect/>
            </a:stretch>
          </a:blipFill>
        </p:spPr>
        <p:txBody>
          <a:bodyPr wrap="square" lIns="0" tIns="0" rIns="0" bIns="0" rtlCol="0">
            <a:noAutofit/>
          </a:bodyPr>
          <a:lstStyle/>
          <a:p>
            <a:endParaRPr/>
          </a:p>
        </p:txBody>
      </p:sp>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7512050" y="387350"/>
            <a:ext cx="2158199" cy="95598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3501" y="63501"/>
            <a:ext cx="10032199" cy="7494193"/>
          </a:xfrm>
          <a:custGeom>
            <a:avLst/>
            <a:gdLst/>
            <a:ahLst/>
            <a:cxnLst/>
            <a:rect l="l" t="t" r="r" b="b"/>
            <a:pathLst>
              <a:path w="10032199" h="7494193">
                <a:moveTo>
                  <a:pt x="0" y="7494193"/>
                </a:moveTo>
                <a:lnTo>
                  <a:pt x="10032199" y="7494193"/>
                </a:lnTo>
                <a:lnTo>
                  <a:pt x="10032199" y="0"/>
                </a:lnTo>
                <a:lnTo>
                  <a:pt x="0" y="0"/>
                </a:lnTo>
                <a:lnTo>
                  <a:pt x="0" y="7494193"/>
                </a:lnTo>
                <a:close/>
              </a:path>
            </a:pathLst>
          </a:custGeom>
          <a:ln w="127000">
            <a:solidFill>
              <a:srgbClr val="6DCFF6"/>
            </a:solidFill>
          </a:ln>
        </p:spPr>
        <p:txBody>
          <a:bodyPr wrap="square" lIns="0" tIns="0" rIns="0" bIns="0" rtlCol="0">
            <a:noAutofit/>
          </a:bodyPr>
          <a:lstStyle/>
          <a:p>
            <a:endParaRPr/>
          </a:p>
        </p:txBody>
      </p:sp>
      <p:sp>
        <p:nvSpPr>
          <p:cNvPr id="4" name="object 4"/>
          <p:cNvSpPr/>
          <p:nvPr/>
        </p:nvSpPr>
        <p:spPr>
          <a:xfrm>
            <a:off x="100067" y="63501"/>
            <a:ext cx="9305556" cy="7621181"/>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p:nvPr/>
        </p:nvSpPr>
        <p:spPr>
          <a:xfrm>
            <a:off x="63501" y="63488"/>
            <a:ext cx="10032199" cy="7494193"/>
          </a:xfrm>
          <a:custGeom>
            <a:avLst/>
            <a:gdLst/>
            <a:ahLst/>
            <a:cxnLst/>
            <a:rect l="l" t="t" r="r" b="b"/>
            <a:pathLst>
              <a:path w="10032199" h="7494193">
                <a:moveTo>
                  <a:pt x="0" y="7494193"/>
                </a:moveTo>
                <a:lnTo>
                  <a:pt x="10032199" y="7494193"/>
                </a:lnTo>
                <a:lnTo>
                  <a:pt x="10032199" y="0"/>
                </a:lnTo>
                <a:lnTo>
                  <a:pt x="0" y="0"/>
                </a:lnTo>
                <a:lnTo>
                  <a:pt x="0" y="7494193"/>
                </a:lnTo>
                <a:close/>
              </a:path>
            </a:pathLst>
          </a:custGeom>
          <a:ln w="127000">
            <a:solidFill>
              <a:srgbClr val="B2D235"/>
            </a:solidFill>
          </a:ln>
        </p:spPr>
        <p:txBody>
          <a:bodyPr wrap="square" lIns="0" tIns="0" rIns="0" bIns="0" rtlCol="0">
            <a:noAutofit/>
          </a:bodyPr>
          <a:lstStyle/>
          <a:p>
            <a:endParaRPr/>
          </a:p>
        </p:txBody>
      </p:sp>
      <p:sp>
        <p:nvSpPr>
          <p:cNvPr id="7" name="object 7"/>
          <p:cNvSpPr/>
          <p:nvPr/>
        </p:nvSpPr>
        <p:spPr>
          <a:xfrm>
            <a:off x="7928787" y="4578350"/>
            <a:ext cx="2158200" cy="2832798"/>
          </a:xfrm>
          <a:prstGeom prst="rect">
            <a:avLst/>
          </a:prstGeom>
          <a:blipFill>
            <a:blip r:embed="rId4" cstate="print"/>
            <a:stretch>
              <a:fillRect/>
            </a:stretch>
          </a:blipFill>
        </p:spPr>
        <p:txBody>
          <a:bodyPr wrap="square" lIns="0" tIns="0" rIns="0" bIns="0" rtlCol="0">
            <a:noAutofit/>
          </a:bodyPr>
          <a:lstStyle/>
          <a:p>
            <a:endParaRPr/>
          </a:p>
        </p:txBody>
      </p:sp>
      <p:pic>
        <p:nvPicPr>
          <p:cNvPr id="10" name="Picture 9"/>
          <p:cNvPicPr/>
          <p:nvPr/>
        </p:nvPicPr>
        <p:blipFill>
          <a:blip r:embed="rId5">
            <a:extLst>
              <a:ext uri="{28A0092B-C50C-407E-A947-70E740481C1C}">
                <a14:useLocalDpi xmlns:a14="http://schemas.microsoft.com/office/drawing/2010/main" val="0"/>
              </a:ext>
            </a:extLst>
          </a:blip>
          <a:stretch>
            <a:fillRect/>
          </a:stretch>
        </p:blipFill>
        <p:spPr>
          <a:xfrm>
            <a:off x="7664451" y="234950"/>
            <a:ext cx="2158199" cy="955984"/>
          </a:xfrm>
          <a:prstGeom prst="rect">
            <a:avLst/>
          </a:prstGeom>
        </p:spPr>
      </p:pic>
      <p:sp>
        <p:nvSpPr>
          <p:cNvPr id="11" name="object 3"/>
          <p:cNvSpPr txBox="1">
            <a:spLocks noGrp="1"/>
          </p:cNvSpPr>
          <p:nvPr>
            <p:ph type="title"/>
          </p:nvPr>
        </p:nvSpPr>
        <p:spPr>
          <a:xfrm>
            <a:off x="155208" y="381944"/>
            <a:ext cx="9250415" cy="838200"/>
          </a:xfrm>
          <a:prstGeom prst="rect">
            <a:avLst/>
          </a:prstGeom>
        </p:spPr>
        <p:txBody>
          <a:bodyPr vert="horz" wrap="square" lIns="0" tIns="0" rIns="0" bIns="0" rtlCol="0">
            <a:noAutofit/>
          </a:bodyPr>
          <a:lstStyle/>
          <a:p>
            <a:pPr marL="343532"/>
            <a:r>
              <a:rPr lang="en-GB" sz="4000" b="1" dirty="0" smtClean="0">
                <a:latin typeface="Arial"/>
                <a:cs typeface="Arial"/>
              </a:rPr>
              <a:t>Observation and Recording</a:t>
            </a:r>
            <a:endParaRPr sz="4000" b="1" dirty="0">
              <a:latin typeface="Arial"/>
              <a:cs typeface="Arial"/>
            </a:endParaRPr>
          </a:p>
        </p:txBody>
      </p:sp>
      <p:sp>
        <p:nvSpPr>
          <p:cNvPr id="3" name="TextBox 2"/>
          <p:cNvSpPr txBox="1"/>
          <p:nvPr/>
        </p:nvSpPr>
        <p:spPr>
          <a:xfrm>
            <a:off x="300858" y="1242601"/>
            <a:ext cx="8903973" cy="6617196"/>
          </a:xfrm>
          <a:prstGeom prst="rect">
            <a:avLst/>
          </a:prstGeom>
          <a:noFill/>
        </p:spPr>
        <p:txBody>
          <a:bodyPr wrap="square" rtlCol="0">
            <a:spAutoFit/>
          </a:bodyPr>
          <a:lstStyle/>
          <a:p>
            <a:r>
              <a:rPr lang="en-GB" sz="3200" dirty="0" smtClean="0"/>
              <a:t>Share within your group how you observe and record wellbeing within the GIRFEC pathway within the first 2 levels:</a:t>
            </a:r>
          </a:p>
          <a:p>
            <a:endParaRPr lang="en-GB" sz="3200" dirty="0"/>
          </a:p>
          <a:p>
            <a:pPr marL="457200" indent="-457200">
              <a:buFont typeface="Arial" panose="020B0604020202020204" pitchFamily="34" charset="0"/>
              <a:buChar char="•"/>
            </a:pPr>
            <a:r>
              <a:rPr lang="en-GB" sz="3200" dirty="0" smtClean="0"/>
              <a:t>Universal e.g. daily check-ins</a:t>
            </a:r>
            <a:br>
              <a:rPr lang="en-GB" sz="3200" dirty="0" smtClean="0"/>
            </a:br>
            <a:endParaRPr lang="en-GB" sz="3200" dirty="0" smtClean="0"/>
          </a:p>
          <a:p>
            <a:pPr marL="457200" indent="-457200">
              <a:buFont typeface="Arial" panose="020B0604020202020204" pitchFamily="34" charset="0"/>
              <a:buChar char="•"/>
            </a:pPr>
            <a:r>
              <a:rPr lang="en-GB" sz="3200" dirty="0" smtClean="0"/>
              <a:t>Enhanced universal e.g. observation sheets</a:t>
            </a:r>
          </a:p>
          <a:p>
            <a:pPr marL="457200" indent="-457200">
              <a:buFont typeface="Arial" panose="020B0604020202020204" pitchFamily="34" charset="0"/>
              <a:buChar char="•"/>
            </a:pPr>
            <a:endParaRPr lang="en-GB" sz="3200" dirty="0"/>
          </a:p>
          <a:p>
            <a:r>
              <a:rPr lang="en-GB" sz="3200" dirty="0" smtClean="0"/>
              <a:t>Record on flipchart paper</a:t>
            </a:r>
            <a:r>
              <a:rPr lang="en-GB" sz="2800" dirty="0" smtClean="0"/>
              <a:t/>
            </a:r>
            <a:br>
              <a:rPr lang="en-GB" sz="2800" dirty="0" smtClean="0"/>
            </a:br>
            <a:r>
              <a:rPr lang="en-GB" sz="2800" dirty="0" smtClean="0"/>
              <a:t/>
            </a:r>
            <a:br>
              <a:rPr lang="en-GB" sz="2800" dirty="0" smtClean="0"/>
            </a:br>
            <a:r>
              <a:rPr lang="en-GB" sz="2800" dirty="0" smtClean="0"/>
              <a:t/>
            </a:r>
            <a:br>
              <a:rPr lang="en-GB" sz="2800" dirty="0" smtClean="0"/>
            </a:br>
            <a:r>
              <a:rPr lang="en-GB" sz="2800" dirty="0" smtClean="0"/>
              <a:t/>
            </a:r>
            <a:br>
              <a:rPr lang="en-GB" sz="2800" dirty="0" smtClean="0"/>
            </a:br>
            <a:endParaRPr lang="en-GB" sz="2800" dirty="0" smtClean="0"/>
          </a:p>
          <a:p>
            <a:pPr marL="457200" indent="-457200">
              <a:buFont typeface="Arial" panose="020B0604020202020204" pitchFamily="34" charset="0"/>
              <a:buChar char="•"/>
            </a:pPr>
            <a:endParaRPr lang="en-GB" sz="2800" dirty="0"/>
          </a:p>
        </p:txBody>
      </p:sp>
    </p:spTree>
    <p:extLst>
      <p:ext uri="{BB962C8B-B14F-4D97-AF65-F5344CB8AC3E}">
        <p14:creationId xmlns:p14="http://schemas.microsoft.com/office/powerpoint/2010/main" val="2342858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10892" y="2134198"/>
            <a:ext cx="435176" cy="426516"/>
          </a:xfrm>
          <a:custGeom>
            <a:avLst/>
            <a:gdLst/>
            <a:ahLst/>
            <a:cxnLst/>
            <a:rect l="l" t="t" r="r" b="b"/>
            <a:pathLst>
              <a:path w="435177" h="426516">
                <a:moveTo>
                  <a:pt x="89909" y="0"/>
                </a:moveTo>
                <a:lnTo>
                  <a:pt x="46064" y="715"/>
                </a:lnTo>
                <a:lnTo>
                  <a:pt x="5723" y="19310"/>
                </a:lnTo>
                <a:lnTo>
                  <a:pt x="0" y="65172"/>
                </a:lnTo>
                <a:lnTo>
                  <a:pt x="9" y="361433"/>
                </a:lnTo>
                <a:lnTo>
                  <a:pt x="5625" y="407077"/>
                </a:lnTo>
                <a:lnTo>
                  <a:pt x="45676" y="425866"/>
                </a:lnTo>
                <a:lnTo>
                  <a:pt x="369610" y="426516"/>
                </a:lnTo>
                <a:lnTo>
                  <a:pt x="389112" y="425890"/>
                </a:lnTo>
                <a:lnTo>
                  <a:pt x="429454" y="407295"/>
                </a:lnTo>
                <a:lnTo>
                  <a:pt x="435177" y="361433"/>
                </a:lnTo>
                <a:lnTo>
                  <a:pt x="435167" y="65172"/>
                </a:lnTo>
                <a:lnTo>
                  <a:pt x="429551" y="19528"/>
                </a:lnTo>
                <a:lnTo>
                  <a:pt x="389500" y="739"/>
                </a:lnTo>
                <a:lnTo>
                  <a:pt x="89909" y="0"/>
                </a:lnTo>
                <a:close/>
              </a:path>
            </a:pathLst>
          </a:custGeom>
          <a:solidFill>
            <a:srgbClr val="B2D235"/>
          </a:solidFill>
        </p:spPr>
        <p:txBody>
          <a:bodyPr wrap="square" lIns="0" tIns="0" rIns="0" bIns="0" rtlCol="0">
            <a:noAutofit/>
          </a:bodyPr>
          <a:lstStyle/>
          <a:p>
            <a:endParaRPr dirty="0"/>
          </a:p>
        </p:txBody>
      </p:sp>
      <p:sp>
        <p:nvSpPr>
          <p:cNvPr id="4" name="object 4"/>
          <p:cNvSpPr/>
          <p:nvPr/>
        </p:nvSpPr>
        <p:spPr>
          <a:xfrm>
            <a:off x="610892" y="2748624"/>
            <a:ext cx="435176" cy="426516"/>
          </a:xfrm>
          <a:custGeom>
            <a:avLst/>
            <a:gdLst/>
            <a:ahLst/>
            <a:cxnLst/>
            <a:rect l="l" t="t" r="r" b="b"/>
            <a:pathLst>
              <a:path w="435177" h="426516">
                <a:moveTo>
                  <a:pt x="89909" y="0"/>
                </a:moveTo>
                <a:lnTo>
                  <a:pt x="46064" y="715"/>
                </a:lnTo>
                <a:lnTo>
                  <a:pt x="5723" y="19310"/>
                </a:lnTo>
                <a:lnTo>
                  <a:pt x="0" y="65172"/>
                </a:lnTo>
                <a:lnTo>
                  <a:pt x="9" y="361433"/>
                </a:lnTo>
                <a:lnTo>
                  <a:pt x="5625" y="407077"/>
                </a:lnTo>
                <a:lnTo>
                  <a:pt x="45676" y="425866"/>
                </a:lnTo>
                <a:lnTo>
                  <a:pt x="369610" y="426516"/>
                </a:lnTo>
                <a:lnTo>
                  <a:pt x="389112" y="425890"/>
                </a:lnTo>
                <a:lnTo>
                  <a:pt x="429454" y="407295"/>
                </a:lnTo>
                <a:lnTo>
                  <a:pt x="435177" y="361433"/>
                </a:lnTo>
                <a:lnTo>
                  <a:pt x="435167" y="65172"/>
                </a:lnTo>
                <a:lnTo>
                  <a:pt x="429551" y="19528"/>
                </a:lnTo>
                <a:lnTo>
                  <a:pt x="389500" y="739"/>
                </a:lnTo>
                <a:lnTo>
                  <a:pt x="89909" y="0"/>
                </a:lnTo>
                <a:close/>
              </a:path>
            </a:pathLst>
          </a:custGeom>
          <a:solidFill>
            <a:srgbClr val="B2D235"/>
          </a:solidFill>
        </p:spPr>
        <p:txBody>
          <a:bodyPr wrap="square" lIns="0" tIns="0" rIns="0" bIns="0" rtlCol="0">
            <a:noAutofit/>
          </a:bodyPr>
          <a:lstStyle/>
          <a:p>
            <a:endParaRPr dirty="0"/>
          </a:p>
        </p:txBody>
      </p:sp>
      <p:sp>
        <p:nvSpPr>
          <p:cNvPr id="5" name="object 5"/>
          <p:cNvSpPr/>
          <p:nvPr/>
        </p:nvSpPr>
        <p:spPr>
          <a:xfrm>
            <a:off x="610892" y="3363048"/>
            <a:ext cx="435176" cy="426516"/>
          </a:xfrm>
          <a:custGeom>
            <a:avLst/>
            <a:gdLst/>
            <a:ahLst/>
            <a:cxnLst/>
            <a:rect l="l" t="t" r="r" b="b"/>
            <a:pathLst>
              <a:path w="435177" h="426516">
                <a:moveTo>
                  <a:pt x="89909" y="0"/>
                </a:moveTo>
                <a:lnTo>
                  <a:pt x="46064" y="715"/>
                </a:lnTo>
                <a:lnTo>
                  <a:pt x="5723" y="19310"/>
                </a:lnTo>
                <a:lnTo>
                  <a:pt x="0" y="65172"/>
                </a:lnTo>
                <a:lnTo>
                  <a:pt x="9" y="361433"/>
                </a:lnTo>
                <a:lnTo>
                  <a:pt x="5625" y="407077"/>
                </a:lnTo>
                <a:lnTo>
                  <a:pt x="45676" y="425866"/>
                </a:lnTo>
                <a:lnTo>
                  <a:pt x="369610" y="426516"/>
                </a:lnTo>
                <a:lnTo>
                  <a:pt x="389112" y="425890"/>
                </a:lnTo>
                <a:lnTo>
                  <a:pt x="429454" y="407295"/>
                </a:lnTo>
                <a:lnTo>
                  <a:pt x="435177" y="361433"/>
                </a:lnTo>
                <a:lnTo>
                  <a:pt x="435167" y="65172"/>
                </a:lnTo>
                <a:lnTo>
                  <a:pt x="429551" y="19528"/>
                </a:lnTo>
                <a:lnTo>
                  <a:pt x="389500" y="739"/>
                </a:lnTo>
                <a:lnTo>
                  <a:pt x="89909" y="0"/>
                </a:lnTo>
                <a:close/>
              </a:path>
            </a:pathLst>
          </a:custGeom>
          <a:solidFill>
            <a:srgbClr val="B2D235"/>
          </a:solidFill>
        </p:spPr>
        <p:txBody>
          <a:bodyPr wrap="square" lIns="0" tIns="0" rIns="0" bIns="0" rtlCol="0">
            <a:noAutofit/>
          </a:bodyPr>
          <a:lstStyle/>
          <a:p>
            <a:endParaRPr dirty="0"/>
          </a:p>
        </p:txBody>
      </p:sp>
      <p:sp>
        <p:nvSpPr>
          <p:cNvPr id="6" name="object 6"/>
          <p:cNvSpPr/>
          <p:nvPr/>
        </p:nvSpPr>
        <p:spPr>
          <a:xfrm>
            <a:off x="610892" y="3977473"/>
            <a:ext cx="435176" cy="426516"/>
          </a:xfrm>
          <a:custGeom>
            <a:avLst/>
            <a:gdLst/>
            <a:ahLst/>
            <a:cxnLst/>
            <a:rect l="l" t="t" r="r" b="b"/>
            <a:pathLst>
              <a:path w="435177" h="426516">
                <a:moveTo>
                  <a:pt x="89909" y="0"/>
                </a:moveTo>
                <a:lnTo>
                  <a:pt x="46064" y="715"/>
                </a:lnTo>
                <a:lnTo>
                  <a:pt x="5723" y="19310"/>
                </a:lnTo>
                <a:lnTo>
                  <a:pt x="0" y="65172"/>
                </a:lnTo>
                <a:lnTo>
                  <a:pt x="9" y="361433"/>
                </a:lnTo>
                <a:lnTo>
                  <a:pt x="5625" y="407077"/>
                </a:lnTo>
                <a:lnTo>
                  <a:pt x="45676" y="425866"/>
                </a:lnTo>
                <a:lnTo>
                  <a:pt x="369610" y="426516"/>
                </a:lnTo>
                <a:lnTo>
                  <a:pt x="389112" y="425890"/>
                </a:lnTo>
                <a:lnTo>
                  <a:pt x="429454" y="407295"/>
                </a:lnTo>
                <a:lnTo>
                  <a:pt x="435177" y="361433"/>
                </a:lnTo>
                <a:lnTo>
                  <a:pt x="435167" y="65172"/>
                </a:lnTo>
                <a:lnTo>
                  <a:pt x="429551" y="19528"/>
                </a:lnTo>
                <a:lnTo>
                  <a:pt x="389500" y="739"/>
                </a:lnTo>
                <a:lnTo>
                  <a:pt x="89909" y="0"/>
                </a:lnTo>
                <a:close/>
              </a:path>
            </a:pathLst>
          </a:custGeom>
          <a:solidFill>
            <a:srgbClr val="B2D235"/>
          </a:solidFill>
        </p:spPr>
        <p:txBody>
          <a:bodyPr wrap="square" lIns="0" tIns="0" rIns="0" bIns="0" rtlCol="0">
            <a:noAutofit/>
          </a:bodyPr>
          <a:lstStyle/>
          <a:p>
            <a:endParaRPr dirty="0"/>
          </a:p>
        </p:txBody>
      </p:sp>
      <p:sp>
        <p:nvSpPr>
          <p:cNvPr id="7" name="object 7"/>
          <p:cNvSpPr/>
          <p:nvPr/>
        </p:nvSpPr>
        <p:spPr>
          <a:xfrm>
            <a:off x="610892" y="4591898"/>
            <a:ext cx="435176" cy="426516"/>
          </a:xfrm>
          <a:custGeom>
            <a:avLst/>
            <a:gdLst/>
            <a:ahLst/>
            <a:cxnLst/>
            <a:rect l="l" t="t" r="r" b="b"/>
            <a:pathLst>
              <a:path w="435177" h="426516">
                <a:moveTo>
                  <a:pt x="89909" y="0"/>
                </a:moveTo>
                <a:lnTo>
                  <a:pt x="46064" y="715"/>
                </a:lnTo>
                <a:lnTo>
                  <a:pt x="5723" y="19310"/>
                </a:lnTo>
                <a:lnTo>
                  <a:pt x="0" y="65172"/>
                </a:lnTo>
                <a:lnTo>
                  <a:pt x="9" y="361433"/>
                </a:lnTo>
                <a:lnTo>
                  <a:pt x="5625" y="407077"/>
                </a:lnTo>
                <a:lnTo>
                  <a:pt x="45676" y="425866"/>
                </a:lnTo>
                <a:lnTo>
                  <a:pt x="369610" y="426516"/>
                </a:lnTo>
                <a:lnTo>
                  <a:pt x="389112" y="425890"/>
                </a:lnTo>
                <a:lnTo>
                  <a:pt x="429454" y="407295"/>
                </a:lnTo>
                <a:lnTo>
                  <a:pt x="435177" y="361433"/>
                </a:lnTo>
                <a:lnTo>
                  <a:pt x="435167" y="65172"/>
                </a:lnTo>
                <a:lnTo>
                  <a:pt x="429551" y="19528"/>
                </a:lnTo>
                <a:lnTo>
                  <a:pt x="389500" y="739"/>
                </a:lnTo>
                <a:lnTo>
                  <a:pt x="89909" y="0"/>
                </a:lnTo>
                <a:close/>
              </a:path>
            </a:pathLst>
          </a:custGeom>
          <a:solidFill>
            <a:srgbClr val="B2D235"/>
          </a:solidFill>
        </p:spPr>
        <p:txBody>
          <a:bodyPr wrap="square" lIns="0" tIns="0" rIns="0" bIns="0" rtlCol="0">
            <a:noAutofit/>
          </a:bodyPr>
          <a:lstStyle/>
          <a:p>
            <a:endParaRPr dirty="0"/>
          </a:p>
        </p:txBody>
      </p:sp>
      <p:sp>
        <p:nvSpPr>
          <p:cNvPr id="8" name="object 8"/>
          <p:cNvSpPr txBox="1">
            <a:spLocks noGrp="1"/>
          </p:cNvSpPr>
          <p:nvPr>
            <p:ph type="title"/>
          </p:nvPr>
        </p:nvSpPr>
        <p:spPr>
          <a:xfrm>
            <a:off x="349250" y="640660"/>
            <a:ext cx="9250415" cy="1100548"/>
          </a:xfrm>
          <a:prstGeom prst="rect">
            <a:avLst/>
          </a:prstGeom>
        </p:spPr>
        <p:txBody>
          <a:bodyPr vert="horz" wrap="square" lIns="0" tIns="0" rIns="0" bIns="0" rtlCol="0">
            <a:noAutofit/>
          </a:bodyPr>
          <a:lstStyle/>
          <a:p>
            <a:pPr marL="163828"/>
            <a:r>
              <a:rPr lang="en-GB" sz="3600" b="1" spc="-30" dirty="0" smtClean="0">
                <a:solidFill>
                  <a:srgbClr val="FF0000"/>
                </a:solidFill>
                <a:latin typeface="Arial"/>
                <a:cs typeface="Arial"/>
              </a:rPr>
              <a:t/>
            </a:r>
            <a:br>
              <a:rPr lang="en-GB" sz="3600" b="1" spc="-30" dirty="0" smtClean="0">
                <a:solidFill>
                  <a:srgbClr val="FF0000"/>
                </a:solidFill>
                <a:latin typeface="Arial"/>
                <a:cs typeface="Arial"/>
              </a:rPr>
            </a:br>
            <a:r>
              <a:rPr sz="3600" b="1" spc="-30" dirty="0" smtClean="0">
                <a:solidFill>
                  <a:srgbClr val="231F20"/>
                </a:solidFill>
                <a:latin typeface="Arial"/>
                <a:cs typeface="Arial"/>
              </a:rPr>
              <a:t>Questions </a:t>
            </a:r>
            <a:r>
              <a:rPr sz="3600" b="1" spc="-30" dirty="0">
                <a:solidFill>
                  <a:srgbClr val="231F20"/>
                </a:solidFill>
                <a:latin typeface="Arial"/>
                <a:cs typeface="Arial"/>
              </a:rPr>
              <a:t>for </a:t>
            </a:r>
            <a:r>
              <a:rPr sz="3600" b="1" spc="-26" dirty="0">
                <a:solidFill>
                  <a:srgbClr val="231F20"/>
                </a:solidFill>
                <a:latin typeface="Arial"/>
                <a:cs typeface="Arial"/>
              </a:rPr>
              <a:t>every practitioner</a:t>
            </a:r>
            <a:endParaRPr sz="3600" dirty="0">
              <a:latin typeface="Arial"/>
              <a:cs typeface="Arial"/>
            </a:endParaRPr>
          </a:p>
        </p:txBody>
      </p:sp>
      <p:sp>
        <p:nvSpPr>
          <p:cNvPr id="9" name="object 9"/>
          <p:cNvSpPr txBox="1"/>
          <p:nvPr/>
        </p:nvSpPr>
        <p:spPr>
          <a:xfrm>
            <a:off x="610890" y="2257434"/>
            <a:ext cx="6881751" cy="2721610"/>
          </a:xfrm>
          <a:prstGeom prst="rect">
            <a:avLst/>
          </a:prstGeom>
        </p:spPr>
        <p:txBody>
          <a:bodyPr vert="horz" wrap="square" lIns="0" tIns="0" rIns="0" bIns="0" rtlCol="0">
            <a:noAutofit/>
          </a:bodyPr>
          <a:lstStyle/>
          <a:p>
            <a:pPr marL="304797" indent="-292733">
              <a:buClr>
                <a:srgbClr val="231F20"/>
              </a:buClr>
              <a:buFont typeface="Arial"/>
              <a:buAutoNum type="arabicPeriod"/>
              <a:tabLst>
                <a:tab pos="304797" algn="l"/>
              </a:tabLst>
            </a:pPr>
            <a:r>
              <a:rPr lang="en-GB" b="1" dirty="0">
                <a:solidFill>
                  <a:srgbClr val="231F20"/>
                </a:solidFill>
                <a:latin typeface="Arial"/>
                <a:cs typeface="Arial"/>
              </a:rPr>
              <a:t>    </a:t>
            </a:r>
            <a:r>
              <a:rPr b="1" dirty="0">
                <a:solidFill>
                  <a:srgbClr val="231F20"/>
                </a:solidFill>
                <a:latin typeface="Arial"/>
                <a:cs typeface="Arial"/>
              </a:rPr>
              <a:t>What </a:t>
            </a:r>
            <a:r>
              <a:rPr b="1" spc="-40" dirty="0">
                <a:solidFill>
                  <a:srgbClr val="231F20"/>
                </a:solidFill>
                <a:latin typeface="Arial"/>
                <a:cs typeface="Arial"/>
              </a:rPr>
              <a:t>is getting in </a:t>
            </a:r>
            <a:r>
              <a:rPr b="1" spc="6" dirty="0">
                <a:solidFill>
                  <a:srgbClr val="231F20"/>
                </a:solidFill>
                <a:latin typeface="Arial"/>
                <a:cs typeface="Arial"/>
              </a:rPr>
              <a:t>the way of </a:t>
            </a:r>
            <a:r>
              <a:rPr b="1" spc="-26" dirty="0">
                <a:solidFill>
                  <a:srgbClr val="231F20"/>
                </a:solidFill>
                <a:latin typeface="Arial"/>
                <a:cs typeface="Arial"/>
              </a:rPr>
              <a:t>this </a:t>
            </a:r>
            <a:r>
              <a:rPr b="1" spc="-20" dirty="0">
                <a:solidFill>
                  <a:srgbClr val="231F20"/>
                </a:solidFill>
                <a:latin typeface="Arial"/>
                <a:cs typeface="Arial"/>
              </a:rPr>
              <a:t>child</a:t>
            </a:r>
            <a:r>
              <a:rPr b="1" spc="-136" dirty="0">
                <a:solidFill>
                  <a:srgbClr val="231F20"/>
                </a:solidFill>
                <a:latin typeface="Arial"/>
                <a:cs typeface="Arial"/>
              </a:rPr>
              <a:t>’</a:t>
            </a:r>
            <a:r>
              <a:rPr b="1" spc="-40" dirty="0">
                <a:solidFill>
                  <a:srgbClr val="231F20"/>
                </a:solidFill>
                <a:latin typeface="Arial"/>
                <a:cs typeface="Arial"/>
              </a:rPr>
              <a:t>s </a:t>
            </a:r>
            <a:r>
              <a:rPr b="1" spc="20" dirty="0">
                <a:solidFill>
                  <a:srgbClr val="231F20"/>
                </a:solidFill>
                <a:latin typeface="Arial"/>
                <a:cs typeface="Arial"/>
              </a:rPr>
              <a:t>well</a:t>
            </a:r>
            <a:r>
              <a:rPr lang="en-GB" b="1" spc="20" dirty="0">
                <a:solidFill>
                  <a:srgbClr val="231F20"/>
                </a:solidFill>
                <a:latin typeface="Arial"/>
                <a:cs typeface="Arial"/>
              </a:rPr>
              <a:t>being?</a:t>
            </a:r>
            <a:endParaRPr dirty="0">
              <a:latin typeface="Arial"/>
              <a:cs typeface="Arial"/>
            </a:endParaRPr>
          </a:p>
          <a:p>
            <a:pPr>
              <a:lnSpc>
                <a:spcPts val="600"/>
              </a:lnSpc>
              <a:spcBef>
                <a:spcPts val="39"/>
              </a:spcBef>
              <a:buClr>
                <a:srgbClr val="231F20"/>
              </a:buClr>
              <a:buFont typeface="Arial"/>
              <a:buAutoNum type="arabicPeriod"/>
            </a:pPr>
            <a:endParaRPr sz="600" dirty="0"/>
          </a:p>
          <a:p>
            <a:pPr>
              <a:lnSpc>
                <a:spcPts val="1000"/>
              </a:lnSpc>
              <a:buClr>
                <a:srgbClr val="231F20"/>
              </a:buClr>
              <a:buFont typeface="Arial"/>
              <a:buAutoNum type="arabicPeriod"/>
            </a:pPr>
            <a:endParaRPr sz="1000" dirty="0"/>
          </a:p>
          <a:p>
            <a:pPr>
              <a:lnSpc>
                <a:spcPts val="1000"/>
              </a:lnSpc>
              <a:buClr>
                <a:srgbClr val="231F20"/>
              </a:buClr>
              <a:buFont typeface="Arial"/>
              <a:buAutoNum type="arabicPeriod"/>
            </a:pPr>
            <a:endParaRPr sz="1000" dirty="0"/>
          </a:p>
          <a:p>
            <a:pPr marL="304797" indent="-292733">
              <a:buClr>
                <a:srgbClr val="231F20"/>
              </a:buClr>
              <a:buFont typeface="Arial"/>
              <a:buAutoNum type="arabicPeriod"/>
              <a:tabLst>
                <a:tab pos="304797" algn="l"/>
              </a:tabLst>
            </a:pPr>
            <a:r>
              <a:rPr lang="en-GB" b="1" spc="10" dirty="0">
                <a:solidFill>
                  <a:srgbClr val="231F20"/>
                </a:solidFill>
                <a:latin typeface="Arial"/>
                <a:cs typeface="Arial"/>
              </a:rPr>
              <a:t>    </a:t>
            </a:r>
            <a:r>
              <a:rPr b="1" spc="10" dirty="0">
                <a:solidFill>
                  <a:srgbClr val="231F20"/>
                </a:solidFill>
                <a:latin typeface="Arial"/>
                <a:cs typeface="Arial"/>
              </a:rPr>
              <a:t>Do </a:t>
            </a:r>
            <a:r>
              <a:rPr b="1" spc="30" dirty="0">
                <a:solidFill>
                  <a:srgbClr val="231F20"/>
                </a:solidFill>
                <a:latin typeface="Arial"/>
                <a:cs typeface="Arial"/>
              </a:rPr>
              <a:t>I </a:t>
            </a:r>
            <a:r>
              <a:rPr b="1" spc="-16" dirty="0">
                <a:solidFill>
                  <a:srgbClr val="231F20"/>
                </a:solidFill>
                <a:latin typeface="Arial"/>
                <a:cs typeface="Arial"/>
              </a:rPr>
              <a:t>have all </a:t>
            </a:r>
            <a:r>
              <a:rPr b="1" spc="6" dirty="0">
                <a:solidFill>
                  <a:srgbClr val="231F20"/>
                </a:solidFill>
                <a:latin typeface="Arial"/>
                <a:cs typeface="Arial"/>
              </a:rPr>
              <a:t>the </a:t>
            </a:r>
            <a:r>
              <a:rPr b="1" spc="-10" dirty="0">
                <a:solidFill>
                  <a:srgbClr val="231F20"/>
                </a:solidFill>
                <a:latin typeface="Arial"/>
                <a:cs typeface="Arial"/>
              </a:rPr>
              <a:t>information </a:t>
            </a:r>
            <a:r>
              <a:rPr b="1" spc="30" dirty="0">
                <a:solidFill>
                  <a:srgbClr val="231F20"/>
                </a:solidFill>
                <a:latin typeface="Arial"/>
                <a:cs typeface="Arial"/>
              </a:rPr>
              <a:t>I need </a:t>
            </a:r>
            <a:r>
              <a:rPr b="1" spc="16" dirty="0">
                <a:solidFill>
                  <a:srgbClr val="231F20"/>
                </a:solidFill>
                <a:latin typeface="Arial"/>
                <a:cs typeface="Arial"/>
              </a:rPr>
              <a:t>to </a:t>
            </a:r>
            <a:r>
              <a:rPr b="1" spc="-10" dirty="0">
                <a:solidFill>
                  <a:srgbClr val="231F20"/>
                </a:solidFill>
                <a:latin typeface="Arial"/>
                <a:cs typeface="Arial"/>
              </a:rPr>
              <a:t>help </a:t>
            </a:r>
            <a:r>
              <a:rPr b="1" spc="-16" dirty="0" err="1">
                <a:solidFill>
                  <a:srgbClr val="231F20"/>
                </a:solidFill>
                <a:latin typeface="Arial"/>
                <a:cs typeface="Arial"/>
              </a:rPr>
              <a:t>thi</a:t>
            </a:r>
            <a:r>
              <a:rPr lang="en-GB" b="1" spc="-16" dirty="0">
                <a:solidFill>
                  <a:srgbClr val="231F20"/>
                </a:solidFill>
                <a:latin typeface="Arial"/>
                <a:cs typeface="Arial"/>
              </a:rPr>
              <a:t>s child?</a:t>
            </a:r>
            <a:endParaRPr dirty="0">
              <a:latin typeface="Arial"/>
              <a:cs typeface="Arial"/>
            </a:endParaRPr>
          </a:p>
          <a:p>
            <a:pPr>
              <a:lnSpc>
                <a:spcPts val="600"/>
              </a:lnSpc>
              <a:spcBef>
                <a:spcPts val="39"/>
              </a:spcBef>
              <a:buClr>
                <a:srgbClr val="231F20"/>
              </a:buClr>
              <a:buFont typeface="Arial"/>
              <a:buAutoNum type="arabicPeriod"/>
            </a:pPr>
            <a:endParaRPr sz="600" dirty="0"/>
          </a:p>
          <a:p>
            <a:pPr>
              <a:lnSpc>
                <a:spcPts val="1000"/>
              </a:lnSpc>
              <a:buClr>
                <a:srgbClr val="231F20"/>
              </a:buClr>
              <a:buFont typeface="Arial"/>
              <a:buAutoNum type="arabicPeriod"/>
            </a:pPr>
            <a:endParaRPr sz="1000" dirty="0"/>
          </a:p>
          <a:p>
            <a:pPr>
              <a:lnSpc>
                <a:spcPts val="1000"/>
              </a:lnSpc>
              <a:buClr>
                <a:srgbClr val="231F20"/>
              </a:buClr>
              <a:buFont typeface="Arial"/>
              <a:buAutoNum type="arabicPeriod"/>
            </a:pPr>
            <a:endParaRPr sz="1000" dirty="0"/>
          </a:p>
          <a:p>
            <a:pPr marL="304797" indent="-292733">
              <a:buClr>
                <a:srgbClr val="231F20"/>
              </a:buClr>
              <a:buFont typeface="Arial"/>
              <a:buAutoNum type="arabicPeriod"/>
              <a:tabLst>
                <a:tab pos="304797" algn="l"/>
              </a:tabLst>
            </a:pPr>
            <a:r>
              <a:rPr lang="en-GB" b="1" dirty="0">
                <a:solidFill>
                  <a:srgbClr val="231F20"/>
                </a:solidFill>
                <a:latin typeface="Arial"/>
                <a:cs typeface="Arial"/>
              </a:rPr>
              <a:t>    </a:t>
            </a:r>
            <a:r>
              <a:rPr b="1" dirty="0">
                <a:solidFill>
                  <a:srgbClr val="231F20"/>
                </a:solidFill>
                <a:latin typeface="Arial"/>
                <a:cs typeface="Arial"/>
              </a:rPr>
              <a:t>What </a:t>
            </a:r>
            <a:r>
              <a:rPr b="1" spc="10" dirty="0">
                <a:solidFill>
                  <a:srgbClr val="231F20"/>
                </a:solidFill>
                <a:latin typeface="Arial"/>
                <a:cs typeface="Arial"/>
              </a:rPr>
              <a:t>can </a:t>
            </a:r>
            <a:r>
              <a:rPr b="1" spc="30" dirty="0">
                <a:solidFill>
                  <a:srgbClr val="231F20"/>
                </a:solidFill>
                <a:latin typeface="Arial"/>
                <a:cs typeface="Arial"/>
              </a:rPr>
              <a:t>I do now </a:t>
            </a:r>
            <a:r>
              <a:rPr b="1" spc="16" dirty="0">
                <a:solidFill>
                  <a:srgbClr val="231F20"/>
                </a:solidFill>
                <a:latin typeface="Arial"/>
                <a:cs typeface="Arial"/>
              </a:rPr>
              <a:t>to </a:t>
            </a:r>
            <a:r>
              <a:rPr b="1" spc="-10" dirty="0">
                <a:solidFill>
                  <a:srgbClr val="231F20"/>
                </a:solidFill>
                <a:latin typeface="Arial"/>
                <a:cs typeface="Arial"/>
              </a:rPr>
              <a:t>help </a:t>
            </a:r>
            <a:r>
              <a:rPr b="1" spc="-26" dirty="0">
                <a:solidFill>
                  <a:srgbClr val="231F20"/>
                </a:solidFill>
                <a:latin typeface="Arial"/>
                <a:cs typeface="Arial"/>
              </a:rPr>
              <a:t>this </a:t>
            </a:r>
            <a:r>
              <a:rPr b="1" spc="-40" dirty="0">
                <a:solidFill>
                  <a:srgbClr val="231F20"/>
                </a:solidFill>
                <a:latin typeface="Arial"/>
                <a:cs typeface="Arial"/>
              </a:rPr>
              <a:t>child?</a:t>
            </a:r>
            <a:endParaRPr dirty="0">
              <a:latin typeface="Arial"/>
              <a:cs typeface="Arial"/>
            </a:endParaRPr>
          </a:p>
          <a:p>
            <a:pPr>
              <a:lnSpc>
                <a:spcPts val="600"/>
              </a:lnSpc>
              <a:spcBef>
                <a:spcPts val="39"/>
              </a:spcBef>
              <a:buClr>
                <a:srgbClr val="231F20"/>
              </a:buClr>
              <a:buFont typeface="Arial"/>
              <a:buAutoNum type="arabicPeriod"/>
            </a:pPr>
            <a:endParaRPr sz="600" dirty="0"/>
          </a:p>
          <a:p>
            <a:pPr>
              <a:lnSpc>
                <a:spcPts val="1000"/>
              </a:lnSpc>
              <a:buClr>
                <a:srgbClr val="231F20"/>
              </a:buClr>
              <a:buFont typeface="Arial"/>
              <a:buAutoNum type="arabicPeriod"/>
            </a:pPr>
            <a:endParaRPr sz="1000" dirty="0"/>
          </a:p>
          <a:p>
            <a:pPr>
              <a:lnSpc>
                <a:spcPts val="1000"/>
              </a:lnSpc>
              <a:buClr>
                <a:srgbClr val="231F20"/>
              </a:buClr>
              <a:buFont typeface="Arial"/>
              <a:buAutoNum type="arabicPeriod"/>
            </a:pPr>
            <a:endParaRPr sz="1000" dirty="0"/>
          </a:p>
          <a:p>
            <a:pPr marL="304797" indent="-292733">
              <a:buClr>
                <a:srgbClr val="231F20"/>
              </a:buClr>
              <a:buFont typeface="Arial"/>
              <a:buAutoNum type="arabicPeriod"/>
              <a:tabLst>
                <a:tab pos="304797" algn="l"/>
              </a:tabLst>
            </a:pPr>
            <a:r>
              <a:rPr lang="en-GB" b="1" dirty="0">
                <a:solidFill>
                  <a:srgbClr val="231F20"/>
                </a:solidFill>
                <a:latin typeface="Arial"/>
                <a:cs typeface="Arial"/>
              </a:rPr>
              <a:t>    </a:t>
            </a:r>
            <a:r>
              <a:rPr b="1" dirty="0">
                <a:solidFill>
                  <a:srgbClr val="231F20"/>
                </a:solidFill>
                <a:latin typeface="Arial"/>
                <a:cs typeface="Arial"/>
              </a:rPr>
              <a:t>What </a:t>
            </a:r>
            <a:r>
              <a:rPr b="1" spc="10" dirty="0">
                <a:solidFill>
                  <a:srgbClr val="231F20"/>
                </a:solidFill>
                <a:latin typeface="Arial"/>
                <a:cs typeface="Arial"/>
              </a:rPr>
              <a:t>can </a:t>
            </a:r>
            <a:r>
              <a:rPr b="1" spc="-30" dirty="0">
                <a:solidFill>
                  <a:srgbClr val="231F20"/>
                </a:solidFill>
                <a:latin typeface="Arial"/>
                <a:cs typeface="Arial"/>
              </a:rPr>
              <a:t>my </a:t>
            </a:r>
            <a:r>
              <a:rPr b="1" spc="-16" dirty="0">
                <a:solidFill>
                  <a:srgbClr val="231F20"/>
                </a:solidFill>
                <a:latin typeface="Arial"/>
                <a:cs typeface="Arial"/>
              </a:rPr>
              <a:t>agency do </a:t>
            </a:r>
            <a:r>
              <a:rPr b="1" spc="16" dirty="0">
                <a:solidFill>
                  <a:srgbClr val="231F20"/>
                </a:solidFill>
                <a:latin typeface="Arial"/>
                <a:cs typeface="Arial"/>
              </a:rPr>
              <a:t>to </a:t>
            </a:r>
            <a:r>
              <a:rPr b="1" spc="-10" dirty="0">
                <a:solidFill>
                  <a:srgbClr val="231F20"/>
                </a:solidFill>
                <a:latin typeface="Arial"/>
                <a:cs typeface="Arial"/>
              </a:rPr>
              <a:t>help </a:t>
            </a:r>
            <a:r>
              <a:rPr b="1" spc="-26" dirty="0">
                <a:solidFill>
                  <a:srgbClr val="231F20"/>
                </a:solidFill>
                <a:latin typeface="Arial"/>
                <a:cs typeface="Arial"/>
              </a:rPr>
              <a:t>this </a:t>
            </a:r>
            <a:r>
              <a:rPr b="1" spc="-40" dirty="0">
                <a:solidFill>
                  <a:srgbClr val="231F20"/>
                </a:solidFill>
                <a:latin typeface="Arial"/>
                <a:cs typeface="Arial"/>
              </a:rPr>
              <a:t>child?</a:t>
            </a:r>
            <a:endParaRPr dirty="0">
              <a:latin typeface="Arial"/>
              <a:cs typeface="Arial"/>
            </a:endParaRPr>
          </a:p>
          <a:p>
            <a:pPr>
              <a:lnSpc>
                <a:spcPts val="600"/>
              </a:lnSpc>
              <a:spcBef>
                <a:spcPts val="39"/>
              </a:spcBef>
              <a:buClr>
                <a:srgbClr val="231F20"/>
              </a:buClr>
              <a:buFont typeface="Arial"/>
              <a:buAutoNum type="arabicPeriod"/>
            </a:pPr>
            <a:endParaRPr sz="600" dirty="0"/>
          </a:p>
          <a:p>
            <a:pPr>
              <a:lnSpc>
                <a:spcPts val="1000"/>
              </a:lnSpc>
              <a:buClr>
                <a:srgbClr val="231F20"/>
              </a:buClr>
              <a:buFont typeface="Arial"/>
              <a:buAutoNum type="arabicPeriod"/>
            </a:pPr>
            <a:endParaRPr sz="1000" dirty="0"/>
          </a:p>
          <a:p>
            <a:pPr marL="12065">
              <a:buClr>
                <a:srgbClr val="231F20"/>
              </a:buClr>
              <a:tabLst>
                <a:tab pos="304797" algn="l"/>
              </a:tabLst>
            </a:pPr>
            <a:endParaRPr lang="en-GB" sz="1000" dirty="0"/>
          </a:p>
          <a:p>
            <a:pPr marL="12065">
              <a:buClr>
                <a:srgbClr val="231F20"/>
              </a:buClr>
              <a:tabLst>
                <a:tab pos="304797" algn="l"/>
              </a:tabLst>
            </a:pPr>
            <a:r>
              <a:rPr lang="en-GB" b="1" dirty="0">
                <a:solidFill>
                  <a:srgbClr val="231F20"/>
                </a:solidFill>
                <a:latin typeface="Arial"/>
                <a:cs typeface="Arial"/>
              </a:rPr>
              <a:t> 5.     </a:t>
            </a:r>
            <a:r>
              <a:rPr b="1" dirty="0">
                <a:solidFill>
                  <a:srgbClr val="231F20"/>
                </a:solidFill>
                <a:latin typeface="Arial"/>
                <a:cs typeface="Arial"/>
              </a:rPr>
              <a:t>What </a:t>
            </a:r>
            <a:r>
              <a:rPr b="1" spc="-10" dirty="0">
                <a:solidFill>
                  <a:srgbClr val="231F20"/>
                </a:solidFill>
                <a:latin typeface="Arial"/>
                <a:cs typeface="Arial"/>
              </a:rPr>
              <a:t>additional help, </a:t>
            </a:r>
            <a:r>
              <a:rPr b="1" spc="-26" dirty="0">
                <a:solidFill>
                  <a:srgbClr val="231F20"/>
                </a:solidFill>
                <a:latin typeface="Arial"/>
                <a:cs typeface="Arial"/>
              </a:rPr>
              <a:t>if </a:t>
            </a:r>
            <a:r>
              <a:rPr b="1" spc="-36" dirty="0">
                <a:solidFill>
                  <a:srgbClr val="231F20"/>
                </a:solidFill>
                <a:latin typeface="Arial"/>
                <a:cs typeface="Arial"/>
              </a:rPr>
              <a:t>an</a:t>
            </a:r>
            <a:r>
              <a:rPr b="1" spc="-130" dirty="0">
                <a:solidFill>
                  <a:srgbClr val="231F20"/>
                </a:solidFill>
                <a:latin typeface="Arial"/>
                <a:cs typeface="Arial"/>
              </a:rPr>
              <a:t>y</a:t>
            </a:r>
            <a:r>
              <a:rPr b="1" dirty="0">
                <a:solidFill>
                  <a:srgbClr val="231F20"/>
                </a:solidFill>
                <a:latin typeface="Arial"/>
                <a:cs typeface="Arial"/>
              </a:rPr>
              <a:t>, </a:t>
            </a:r>
            <a:r>
              <a:rPr b="1" spc="-16" dirty="0">
                <a:solidFill>
                  <a:srgbClr val="231F20"/>
                </a:solidFill>
                <a:latin typeface="Arial"/>
                <a:cs typeface="Arial"/>
              </a:rPr>
              <a:t>may </a:t>
            </a:r>
            <a:r>
              <a:rPr b="1" spc="10" dirty="0">
                <a:solidFill>
                  <a:srgbClr val="231F20"/>
                </a:solidFill>
                <a:latin typeface="Arial"/>
                <a:cs typeface="Arial"/>
              </a:rPr>
              <a:t>be needed f</a:t>
            </a:r>
            <a:r>
              <a:rPr b="1" spc="-36" dirty="0">
                <a:solidFill>
                  <a:srgbClr val="231F20"/>
                </a:solidFill>
                <a:latin typeface="Arial"/>
                <a:cs typeface="Arial"/>
              </a:rPr>
              <a:t>r</a:t>
            </a:r>
            <a:r>
              <a:rPr b="1" dirty="0">
                <a:solidFill>
                  <a:srgbClr val="231F20"/>
                </a:solidFill>
                <a:latin typeface="Arial"/>
                <a:cs typeface="Arial"/>
              </a:rPr>
              <a:t>o</a:t>
            </a:r>
            <a:r>
              <a:rPr lang="en-GB" b="1" dirty="0">
                <a:solidFill>
                  <a:srgbClr val="231F20"/>
                </a:solidFill>
                <a:latin typeface="Arial"/>
                <a:cs typeface="Arial"/>
              </a:rPr>
              <a:t>m others?</a:t>
            </a:r>
            <a:endParaRPr dirty="0">
              <a:latin typeface="Arial"/>
              <a:cs typeface="Arial"/>
            </a:endParaRPr>
          </a:p>
        </p:txBody>
      </p:sp>
      <p:sp>
        <p:nvSpPr>
          <p:cNvPr id="11" name="object 11"/>
          <p:cNvSpPr/>
          <p:nvPr/>
        </p:nvSpPr>
        <p:spPr>
          <a:xfrm>
            <a:off x="7492641" y="3789564"/>
            <a:ext cx="2313498" cy="3425722"/>
          </a:xfrm>
          <a:prstGeom prst="rect">
            <a:avLst/>
          </a:prstGeom>
          <a:blipFill>
            <a:blip r:embed="rId3" cstate="print"/>
            <a:stretch>
              <a:fillRect/>
            </a:stretch>
          </a:blipFill>
        </p:spPr>
        <p:txBody>
          <a:bodyPr wrap="square" lIns="0" tIns="0" rIns="0" bIns="0" rtlCol="0">
            <a:noAutofit/>
          </a:bodyPr>
          <a:lstStyle/>
          <a:p>
            <a:endParaRPr/>
          </a:p>
        </p:txBody>
      </p:sp>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7664451" y="234950"/>
            <a:ext cx="2158199" cy="95598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3501" y="63501"/>
            <a:ext cx="10032199" cy="7494193"/>
          </a:xfrm>
          <a:custGeom>
            <a:avLst/>
            <a:gdLst/>
            <a:ahLst/>
            <a:cxnLst/>
            <a:rect l="l" t="t" r="r" b="b"/>
            <a:pathLst>
              <a:path w="10032199" h="7494193">
                <a:moveTo>
                  <a:pt x="0" y="7494193"/>
                </a:moveTo>
                <a:lnTo>
                  <a:pt x="10032199" y="7494193"/>
                </a:lnTo>
                <a:lnTo>
                  <a:pt x="10032199" y="0"/>
                </a:lnTo>
                <a:lnTo>
                  <a:pt x="0" y="0"/>
                </a:lnTo>
                <a:lnTo>
                  <a:pt x="0" y="7494193"/>
                </a:lnTo>
                <a:close/>
              </a:path>
            </a:pathLst>
          </a:custGeom>
          <a:ln w="127000">
            <a:solidFill>
              <a:srgbClr val="6DCFF6"/>
            </a:solidFill>
          </a:ln>
        </p:spPr>
        <p:txBody>
          <a:bodyPr wrap="square" lIns="0" tIns="0" rIns="0" bIns="0" rtlCol="0">
            <a:noAutofit/>
          </a:bodyPr>
          <a:lstStyle/>
          <a:p>
            <a:endParaRPr/>
          </a:p>
        </p:txBody>
      </p:sp>
      <p:sp>
        <p:nvSpPr>
          <p:cNvPr id="4" name="object 4"/>
          <p:cNvSpPr/>
          <p:nvPr/>
        </p:nvSpPr>
        <p:spPr>
          <a:xfrm>
            <a:off x="100067" y="-133185"/>
            <a:ext cx="9305556" cy="7621181"/>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p:nvPr/>
        </p:nvSpPr>
        <p:spPr>
          <a:xfrm>
            <a:off x="63501" y="63488"/>
            <a:ext cx="10032199" cy="7494193"/>
          </a:xfrm>
          <a:custGeom>
            <a:avLst/>
            <a:gdLst/>
            <a:ahLst/>
            <a:cxnLst/>
            <a:rect l="l" t="t" r="r" b="b"/>
            <a:pathLst>
              <a:path w="10032199" h="7494193">
                <a:moveTo>
                  <a:pt x="0" y="7494193"/>
                </a:moveTo>
                <a:lnTo>
                  <a:pt x="10032199" y="7494193"/>
                </a:lnTo>
                <a:lnTo>
                  <a:pt x="10032199" y="0"/>
                </a:lnTo>
                <a:lnTo>
                  <a:pt x="0" y="0"/>
                </a:lnTo>
                <a:lnTo>
                  <a:pt x="0" y="7494193"/>
                </a:lnTo>
                <a:close/>
              </a:path>
            </a:pathLst>
          </a:custGeom>
          <a:ln w="127000">
            <a:solidFill>
              <a:srgbClr val="B2D235"/>
            </a:solidFill>
          </a:ln>
        </p:spPr>
        <p:txBody>
          <a:bodyPr wrap="square" lIns="0" tIns="0" rIns="0" bIns="0" rtlCol="0">
            <a:noAutofit/>
          </a:bodyPr>
          <a:lstStyle/>
          <a:p>
            <a:endParaRPr/>
          </a:p>
        </p:txBody>
      </p:sp>
      <p:sp>
        <p:nvSpPr>
          <p:cNvPr id="7" name="object 7"/>
          <p:cNvSpPr/>
          <p:nvPr/>
        </p:nvSpPr>
        <p:spPr>
          <a:xfrm>
            <a:off x="6198706" y="3872223"/>
            <a:ext cx="3827284" cy="3615772"/>
          </a:xfrm>
          <a:prstGeom prst="rect">
            <a:avLst/>
          </a:prstGeom>
          <a:blipFill>
            <a:blip r:embed="rId4" cstate="print"/>
            <a:stretch>
              <a:fillRect/>
            </a:stretch>
          </a:blipFill>
        </p:spPr>
        <p:txBody>
          <a:bodyPr wrap="square" lIns="0" tIns="0" rIns="0" bIns="0" rtlCol="0">
            <a:noAutofit/>
          </a:bodyPr>
          <a:lstStyle/>
          <a:p>
            <a:endParaRPr/>
          </a:p>
        </p:txBody>
      </p:sp>
      <p:sp>
        <p:nvSpPr>
          <p:cNvPr id="9" name="object 9"/>
          <p:cNvSpPr txBox="1"/>
          <p:nvPr/>
        </p:nvSpPr>
        <p:spPr>
          <a:xfrm>
            <a:off x="925399" y="1758951"/>
            <a:ext cx="9939451" cy="4698365"/>
          </a:xfrm>
          <a:prstGeom prst="rect">
            <a:avLst/>
          </a:prstGeom>
        </p:spPr>
        <p:txBody>
          <a:bodyPr vert="horz" wrap="square" lIns="0" tIns="0" rIns="0" bIns="0" rtlCol="0">
            <a:noAutofit/>
          </a:bodyPr>
          <a:lstStyle/>
          <a:p>
            <a:pPr marL="12700">
              <a:buClr>
                <a:srgbClr val="231F20"/>
              </a:buClr>
              <a:tabLst>
                <a:tab pos="139699" algn="l"/>
              </a:tabLst>
            </a:pPr>
            <a:r>
              <a:rPr lang="en-GB" sz="2800" spc="-76" dirty="0">
                <a:solidFill>
                  <a:srgbClr val="231F20"/>
                </a:solidFill>
                <a:latin typeface="Arial"/>
                <a:cs typeface="Arial"/>
              </a:rPr>
              <a:t>Assessment information gathered from:</a:t>
            </a:r>
          </a:p>
          <a:p>
            <a:pPr marL="298447" indent="-285747">
              <a:buClr>
                <a:srgbClr val="231F20"/>
              </a:buClr>
              <a:buFont typeface="Arial" panose="020B0604020202020204" pitchFamily="34" charset="0"/>
              <a:buChar char="•"/>
              <a:tabLst>
                <a:tab pos="139699" algn="l"/>
              </a:tabLst>
            </a:pPr>
            <a:r>
              <a:rPr lang="en-GB" sz="2800" spc="-76" dirty="0">
                <a:solidFill>
                  <a:srgbClr val="231F20"/>
                </a:solidFill>
                <a:latin typeface="Arial"/>
                <a:cs typeface="Arial"/>
              </a:rPr>
              <a:t>School staff</a:t>
            </a:r>
            <a:br>
              <a:rPr lang="en-GB" sz="2800" spc="-76" dirty="0">
                <a:solidFill>
                  <a:srgbClr val="231F20"/>
                </a:solidFill>
                <a:latin typeface="Arial"/>
                <a:cs typeface="Arial"/>
              </a:rPr>
            </a:br>
            <a:endParaRPr lang="en-GB" sz="2800" spc="-76" dirty="0">
              <a:solidFill>
                <a:srgbClr val="231F20"/>
              </a:solidFill>
              <a:latin typeface="Arial"/>
              <a:cs typeface="Arial"/>
            </a:endParaRPr>
          </a:p>
          <a:p>
            <a:pPr marL="298447" indent="-285747">
              <a:buClr>
                <a:srgbClr val="231F20"/>
              </a:buClr>
              <a:buFont typeface="Arial" panose="020B0604020202020204" pitchFamily="34" charset="0"/>
              <a:buChar char="•"/>
              <a:tabLst>
                <a:tab pos="139699" algn="l"/>
              </a:tabLst>
            </a:pPr>
            <a:r>
              <a:rPr lang="en-GB" sz="2800" spc="-76" dirty="0">
                <a:solidFill>
                  <a:srgbClr val="231F20"/>
                </a:solidFill>
                <a:latin typeface="Arial"/>
                <a:cs typeface="Arial"/>
              </a:rPr>
              <a:t>Child/young person voice</a:t>
            </a:r>
            <a:br>
              <a:rPr lang="en-GB" sz="2800" spc="-76" dirty="0">
                <a:solidFill>
                  <a:srgbClr val="231F20"/>
                </a:solidFill>
                <a:latin typeface="Arial"/>
                <a:cs typeface="Arial"/>
              </a:rPr>
            </a:br>
            <a:r>
              <a:rPr lang="en-GB" sz="2800" spc="-76" dirty="0">
                <a:solidFill>
                  <a:srgbClr val="231F20"/>
                </a:solidFill>
                <a:latin typeface="Arial"/>
                <a:cs typeface="Arial"/>
              </a:rPr>
              <a:t>- ‘What I think’ </a:t>
            </a:r>
            <a:br>
              <a:rPr lang="en-GB" sz="2800" spc="-76" dirty="0">
                <a:solidFill>
                  <a:srgbClr val="231F20"/>
                </a:solidFill>
                <a:latin typeface="Arial"/>
                <a:cs typeface="Arial"/>
              </a:rPr>
            </a:br>
            <a:r>
              <a:rPr lang="en-GB" sz="2800" spc="-76" dirty="0">
                <a:solidFill>
                  <a:srgbClr val="231F20"/>
                </a:solidFill>
                <a:latin typeface="Arial"/>
                <a:cs typeface="Arial"/>
              </a:rPr>
              <a:t>- Wellbeing Web</a:t>
            </a:r>
            <a:br>
              <a:rPr lang="en-GB" sz="2800" spc="-76" dirty="0">
                <a:solidFill>
                  <a:srgbClr val="231F20"/>
                </a:solidFill>
                <a:latin typeface="Arial"/>
                <a:cs typeface="Arial"/>
              </a:rPr>
            </a:br>
            <a:r>
              <a:rPr lang="en-GB" sz="2800" spc="-76" dirty="0">
                <a:solidFill>
                  <a:srgbClr val="231F20"/>
                </a:solidFill>
                <a:latin typeface="Arial"/>
                <a:cs typeface="Arial"/>
              </a:rPr>
              <a:t>- Nurturing Me</a:t>
            </a:r>
            <a:br>
              <a:rPr lang="en-GB" sz="2800" spc="-76" dirty="0">
                <a:solidFill>
                  <a:srgbClr val="231F20"/>
                </a:solidFill>
                <a:latin typeface="Arial"/>
                <a:cs typeface="Arial"/>
              </a:rPr>
            </a:br>
            <a:endParaRPr lang="en-GB" sz="2800" spc="-76" dirty="0">
              <a:solidFill>
                <a:srgbClr val="231F20"/>
              </a:solidFill>
              <a:latin typeface="Arial"/>
              <a:cs typeface="Arial"/>
            </a:endParaRPr>
          </a:p>
          <a:p>
            <a:pPr marL="298447" indent="-285747">
              <a:buClr>
                <a:srgbClr val="231F20"/>
              </a:buClr>
              <a:buFont typeface="Arial" panose="020B0604020202020204" pitchFamily="34" charset="0"/>
              <a:buChar char="•"/>
              <a:tabLst>
                <a:tab pos="139699" algn="l"/>
              </a:tabLst>
            </a:pPr>
            <a:r>
              <a:rPr lang="en-GB" sz="2800" spc="-76" dirty="0">
                <a:solidFill>
                  <a:srgbClr val="231F20"/>
                </a:solidFill>
                <a:latin typeface="Arial"/>
                <a:cs typeface="Arial"/>
              </a:rPr>
              <a:t>Parent/carer voice</a:t>
            </a:r>
            <a:br>
              <a:rPr lang="en-GB" sz="2800" spc="-76" dirty="0">
                <a:solidFill>
                  <a:srgbClr val="231F20"/>
                </a:solidFill>
                <a:latin typeface="Arial"/>
                <a:cs typeface="Arial"/>
              </a:rPr>
            </a:br>
            <a:r>
              <a:rPr lang="en-GB" sz="2800" spc="-76" dirty="0">
                <a:solidFill>
                  <a:srgbClr val="231F20"/>
                </a:solidFill>
                <a:latin typeface="Arial"/>
                <a:cs typeface="Arial"/>
              </a:rPr>
              <a:t>- Wellbeing Web</a:t>
            </a:r>
            <a:endParaRPr sz="2800" dirty="0">
              <a:latin typeface="Arial"/>
              <a:cs typeface="Arial"/>
            </a:endParaRPr>
          </a:p>
          <a:p>
            <a:pPr>
              <a:lnSpc>
                <a:spcPts val="1400"/>
              </a:lnSpc>
              <a:spcBef>
                <a:spcPts val="39"/>
              </a:spcBef>
              <a:buClr>
                <a:srgbClr val="231F20"/>
              </a:buClr>
              <a:buFont typeface="Arial"/>
              <a:buChar char="·"/>
            </a:pPr>
            <a:endParaRPr sz="1400" dirty="0"/>
          </a:p>
        </p:txBody>
      </p:sp>
      <p:pic>
        <p:nvPicPr>
          <p:cNvPr id="10" name="Picture 9"/>
          <p:cNvPicPr/>
          <p:nvPr/>
        </p:nvPicPr>
        <p:blipFill>
          <a:blip r:embed="rId5">
            <a:extLst>
              <a:ext uri="{28A0092B-C50C-407E-A947-70E740481C1C}">
                <a14:useLocalDpi xmlns:a14="http://schemas.microsoft.com/office/drawing/2010/main" val="0"/>
              </a:ext>
            </a:extLst>
          </a:blip>
          <a:stretch>
            <a:fillRect/>
          </a:stretch>
        </p:blipFill>
        <p:spPr>
          <a:xfrm>
            <a:off x="7664451" y="234950"/>
            <a:ext cx="2158199" cy="955984"/>
          </a:xfrm>
          <a:prstGeom prst="rect">
            <a:avLst/>
          </a:prstGeom>
        </p:spPr>
      </p:pic>
      <p:sp>
        <p:nvSpPr>
          <p:cNvPr id="11" name="object 3"/>
          <p:cNvSpPr txBox="1">
            <a:spLocks noGrp="1"/>
          </p:cNvSpPr>
          <p:nvPr>
            <p:ph type="title"/>
          </p:nvPr>
        </p:nvSpPr>
        <p:spPr>
          <a:xfrm>
            <a:off x="182073" y="352734"/>
            <a:ext cx="9250415" cy="838200"/>
          </a:xfrm>
          <a:prstGeom prst="rect">
            <a:avLst/>
          </a:prstGeom>
        </p:spPr>
        <p:txBody>
          <a:bodyPr vert="horz" wrap="square" lIns="0" tIns="0" rIns="0" bIns="0" rtlCol="0">
            <a:noAutofit/>
          </a:bodyPr>
          <a:lstStyle/>
          <a:p>
            <a:pPr marL="343532"/>
            <a:r>
              <a:rPr lang="en-GB" sz="2800" b="1" dirty="0" smtClean="0">
                <a:solidFill>
                  <a:srgbClr val="FF0000"/>
                </a:solidFill>
                <a:latin typeface="Arial"/>
                <a:cs typeface="Arial"/>
              </a:rPr>
              <a:t/>
            </a:r>
            <a:br>
              <a:rPr lang="en-GB" sz="2800" b="1" dirty="0" smtClean="0">
                <a:solidFill>
                  <a:srgbClr val="FF0000"/>
                </a:solidFill>
                <a:latin typeface="Arial"/>
                <a:cs typeface="Arial"/>
              </a:rPr>
            </a:br>
            <a:r>
              <a:rPr lang="en-GB" sz="2800" b="1" dirty="0" smtClean="0">
                <a:solidFill>
                  <a:srgbClr val="231F20"/>
                </a:solidFill>
                <a:latin typeface="Arial"/>
                <a:cs typeface="Arial"/>
              </a:rPr>
              <a:t>Gathering </a:t>
            </a:r>
            <a:r>
              <a:rPr lang="en-GB" sz="2800" b="1" dirty="0">
                <a:solidFill>
                  <a:srgbClr val="231F20"/>
                </a:solidFill>
                <a:latin typeface="Arial"/>
                <a:cs typeface="Arial"/>
              </a:rPr>
              <a:t>Wellbeing Assessment Information</a:t>
            </a:r>
            <a:endParaRPr sz="2800" dirty="0">
              <a:latin typeface="Arial"/>
              <a:cs typeface="Arial"/>
            </a:endParaRPr>
          </a:p>
        </p:txBody>
      </p:sp>
    </p:spTree>
    <p:extLst>
      <p:ext uri="{BB962C8B-B14F-4D97-AF65-F5344CB8AC3E}">
        <p14:creationId xmlns:p14="http://schemas.microsoft.com/office/powerpoint/2010/main" val="364227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1488" y="478969"/>
            <a:ext cx="9250415" cy="1100548"/>
          </a:xfrm>
          <a:prstGeom prst="rect">
            <a:avLst/>
          </a:prstGeom>
        </p:spPr>
        <p:txBody>
          <a:bodyPr vert="horz" wrap="square" lIns="0" tIns="0" rIns="0" bIns="0" rtlCol="0">
            <a:noAutofit/>
          </a:bodyPr>
          <a:lstStyle/>
          <a:p>
            <a:pPr marL="163828"/>
            <a:r>
              <a:rPr lang="en-GB" sz="3600" b="1" spc="-30" dirty="0" smtClean="0">
                <a:solidFill>
                  <a:srgbClr val="002060"/>
                </a:solidFill>
                <a:latin typeface="Arial"/>
                <a:cs typeface="Arial"/>
              </a:rPr>
              <a:t>Activity – Wellbeing Assessment</a:t>
            </a:r>
            <a:endParaRPr sz="3200" dirty="0">
              <a:solidFill>
                <a:srgbClr val="002060"/>
              </a:solidFill>
              <a:latin typeface="Arial"/>
              <a:cs typeface="Arial"/>
            </a:endParaRPr>
          </a:p>
        </p:txBody>
      </p:sp>
      <p:sp>
        <p:nvSpPr>
          <p:cNvPr id="4" name="object 4"/>
          <p:cNvSpPr/>
          <p:nvPr/>
        </p:nvSpPr>
        <p:spPr>
          <a:xfrm>
            <a:off x="2254250" y="2682525"/>
            <a:ext cx="4571301" cy="4571288"/>
          </a:xfrm>
          <a:custGeom>
            <a:avLst/>
            <a:gdLst/>
            <a:ahLst/>
            <a:cxnLst/>
            <a:rect l="l" t="t" r="r" b="b"/>
            <a:pathLst>
              <a:path w="4571301" h="4571288">
                <a:moveTo>
                  <a:pt x="2285657" y="0"/>
                </a:moveTo>
                <a:lnTo>
                  <a:pt x="2098198" y="7576"/>
                </a:lnTo>
                <a:lnTo>
                  <a:pt x="1914912" y="29915"/>
                </a:lnTo>
                <a:lnTo>
                  <a:pt x="1736388" y="66426"/>
                </a:lnTo>
                <a:lnTo>
                  <a:pt x="1563214" y="116523"/>
                </a:lnTo>
                <a:lnTo>
                  <a:pt x="1395978" y="179616"/>
                </a:lnTo>
                <a:lnTo>
                  <a:pt x="1235267" y="255118"/>
                </a:lnTo>
                <a:lnTo>
                  <a:pt x="1081672" y="342441"/>
                </a:lnTo>
                <a:lnTo>
                  <a:pt x="935779" y="440996"/>
                </a:lnTo>
                <a:lnTo>
                  <a:pt x="798177" y="550194"/>
                </a:lnTo>
                <a:lnTo>
                  <a:pt x="669455" y="669448"/>
                </a:lnTo>
                <a:lnTo>
                  <a:pt x="550199" y="798170"/>
                </a:lnTo>
                <a:lnTo>
                  <a:pt x="441000" y="935771"/>
                </a:lnTo>
                <a:lnTo>
                  <a:pt x="342445" y="1081663"/>
                </a:lnTo>
                <a:lnTo>
                  <a:pt x="255121" y="1235258"/>
                </a:lnTo>
                <a:lnTo>
                  <a:pt x="179618" y="1395967"/>
                </a:lnTo>
                <a:lnTo>
                  <a:pt x="116524" y="1563202"/>
                </a:lnTo>
                <a:lnTo>
                  <a:pt x="66427" y="1736376"/>
                </a:lnTo>
                <a:lnTo>
                  <a:pt x="29915" y="1914900"/>
                </a:lnTo>
                <a:lnTo>
                  <a:pt x="7576" y="2098185"/>
                </a:lnTo>
                <a:lnTo>
                  <a:pt x="0" y="2285644"/>
                </a:lnTo>
                <a:lnTo>
                  <a:pt x="7576" y="2473103"/>
                </a:lnTo>
                <a:lnTo>
                  <a:pt x="29915" y="2656388"/>
                </a:lnTo>
                <a:lnTo>
                  <a:pt x="66427" y="2834912"/>
                </a:lnTo>
                <a:lnTo>
                  <a:pt x="116524" y="3008085"/>
                </a:lnTo>
                <a:lnTo>
                  <a:pt x="179618" y="3175321"/>
                </a:lnTo>
                <a:lnTo>
                  <a:pt x="255121" y="3336030"/>
                </a:lnTo>
                <a:lnTo>
                  <a:pt x="342445" y="3489625"/>
                </a:lnTo>
                <a:lnTo>
                  <a:pt x="441000" y="3635517"/>
                </a:lnTo>
                <a:lnTo>
                  <a:pt x="550199" y="3773118"/>
                </a:lnTo>
                <a:lnTo>
                  <a:pt x="669455" y="3901840"/>
                </a:lnTo>
                <a:lnTo>
                  <a:pt x="798177" y="4021094"/>
                </a:lnTo>
                <a:lnTo>
                  <a:pt x="935779" y="4130292"/>
                </a:lnTo>
                <a:lnTo>
                  <a:pt x="1081672" y="4228847"/>
                </a:lnTo>
                <a:lnTo>
                  <a:pt x="1235267" y="4316169"/>
                </a:lnTo>
                <a:lnTo>
                  <a:pt x="1395978" y="4391671"/>
                </a:lnTo>
                <a:lnTo>
                  <a:pt x="1563214" y="4454765"/>
                </a:lnTo>
                <a:lnTo>
                  <a:pt x="1736388" y="4504862"/>
                </a:lnTo>
                <a:lnTo>
                  <a:pt x="1914912" y="4541373"/>
                </a:lnTo>
                <a:lnTo>
                  <a:pt x="2098198" y="4563711"/>
                </a:lnTo>
                <a:lnTo>
                  <a:pt x="2285657" y="4571288"/>
                </a:lnTo>
                <a:lnTo>
                  <a:pt x="2473115" y="4563711"/>
                </a:lnTo>
                <a:lnTo>
                  <a:pt x="2656401" y="4541373"/>
                </a:lnTo>
                <a:lnTo>
                  <a:pt x="2834924" y="4504862"/>
                </a:lnTo>
                <a:lnTo>
                  <a:pt x="3008098" y="4454765"/>
                </a:lnTo>
                <a:lnTo>
                  <a:pt x="3175334" y="4391671"/>
                </a:lnTo>
                <a:lnTo>
                  <a:pt x="3336043" y="4316169"/>
                </a:lnTo>
                <a:lnTo>
                  <a:pt x="3489638" y="4228847"/>
                </a:lnTo>
                <a:lnTo>
                  <a:pt x="3635530" y="4130292"/>
                </a:lnTo>
                <a:lnTo>
                  <a:pt x="3773131" y="4021094"/>
                </a:lnTo>
                <a:lnTo>
                  <a:pt x="3901852" y="3901840"/>
                </a:lnTo>
                <a:lnTo>
                  <a:pt x="4021106" y="3773118"/>
                </a:lnTo>
                <a:lnTo>
                  <a:pt x="4130305" y="3635517"/>
                </a:lnTo>
                <a:lnTo>
                  <a:pt x="4228860" y="3489625"/>
                </a:lnTo>
                <a:lnTo>
                  <a:pt x="4316182" y="3336030"/>
                </a:lnTo>
                <a:lnTo>
                  <a:pt x="4391684" y="3175321"/>
                </a:lnTo>
                <a:lnTo>
                  <a:pt x="4454778" y="3008085"/>
                </a:lnTo>
                <a:lnTo>
                  <a:pt x="4504874" y="2834912"/>
                </a:lnTo>
                <a:lnTo>
                  <a:pt x="4541386" y="2656388"/>
                </a:lnTo>
                <a:lnTo>
                  <a:pt x="4563724" y="2473103"/>
                </a:lnTo>
                <a:lnTo>
                  <a:pt x="4571301" y="2285644"/>
                </a:lnTo>
                <a:lnTo>
                  <a:pt x="4563724" y="2098185"/>
                </a:lnTo>
                <a:lnTo>
                  <a:pt x="4541386" y="1914900"/>
                </a:lnTo>
                <a:lnTo>
                  <a:pt x="4504874" y="1736376"/>
                </a:lnTo>
                <a:lnTo>
                  <a:pt x="4454778" y="1563202"/>
                </a:lnTo>
                <a:lnTo>
                  <a:pt x="4391684" y="1395967"/>
                </a:lnTo>
                <a:lnTo>
                  <a:pt x="4316182" y="1235258"/>
                </a:lnTo>
                <a:lnTo>
                  <a:pt x="4228860" y="1081663"/>
                </a:lnTo>
                <a:lnTo>
                  <a:pt x="4130305" y="935771"/>
                </a:lnTo>
                <a:lnTo>
                  <a:pt x="4021106" y="798170"/>
                </a:lnTo>
                <a:lnTo>
                  <a:pt x="3901852" y="669448"/>
                </a:lnTo>
                <a:lnTo>
                  <a:pt x="3773131" y="550194"/>
                </a:lnTo>
                <a:lnTo>
                  <a:pt x="3635530" y="440996"/>
                </a:lnTo>
                <a:lnTo>
                  <a:pt x="3489638" y="342441"/>
                </a:lnTo>
                <a:lnTo>
                  <a:pt x="3336043" y="255118"/>
                </a:lnTo>
                <a:lnTo>
                  <a:pt x="3175334" y="179616"/>
                </a:lnTo>
                <a:lnTo>
                  <a:pt x="3008098" y="116523"/>
                </a:lnTo>
                <a:lnTo>
                  <a:pt x="2834924" y="66426"/>
                </a:lnTo>
                <a:lnTo>
                  <a:pt x="2656401" y="29915"/>
                </a:lnTo>
                <a:lnTo>
                  <a:pt x="2473115" y="7576"/>
                </a:lnTo>
                <a:lnTo>
                  <a:pt x="2285657" y="0"/>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439714" y="4062158"/>
            <a:ext cx="3469049" cy="3200400"/>
          </a:xfrm>
          <a:prstGeom prst="rect">
            <a:avLst/>
          </a:prstGeom>
          <a:blipFill>
            <a:blip r:embed="rId3" cstate="print"/>
            <a:stretch>
              <a:fillRect/>
            </a:stretch>
          </a:blipFill>
        </p:spPr>
        <p:txBody>
          <a:bodyPr wrap="square" lIns="0" tIns="0" rIns="0" bIns="0" rtlCol="0">
            <a:noAutofit/>
          </a:bodyPr>
          <a:lstStyle/>
          <a:p>
            <a:endParaRPr/>
          </a:p>
        </p:txBody>
      </p:sp>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7512050" y="387350"/>
            <a:ext cx="2422601" cy="955984"/>
          </a:xfrm>
          <a:prstGeom prst="rect">
            <a:avLst/>
          </a:prstGeom>
        </p:spPr>
      </p:pic>
      <p:sp>
        <p:nvSpPr>
          <p:cNvPr id="7" name="Rectangle 6"/>
          <p:cNvSpPr/>
          <p:nvPr/>
        </p:nvSpPr>
        <p:spPr>
          <a:xfrm>
            <a:off x="299915" y="1805362"/>
            <a:ext cx="9287119" cy="5632311"/>
          </a:xfrm>
          <a:prstGeom prst="rect">
            <a:avLst/>
          </a:prstGeom>
        </p:spPr>
        <p:txBody>
          <a:bodyPr wrap="square">
            <a:spAutoFit/>
          </a:bodyPr>
          <a:lstStyle/>
          <a:p>
            <a:r>
              <a:rPr lang="en-GB" sz="3600" dirty="0"/>
              <a:t>R</a:t>
            </a:r>
            <a:r>
              <a:rPr lang="en-GB" sz="3600" dirty="0" smtClean="0"/>
              <a:t>ead </a:t>
            </a:r>
            <a:r>
              <a:rPr lang="en-GB" sz="3600" dirty="0"/>
              <a:t>the Wellbeing Assessment - Guidance Notes in your </a:t>
            </a:r>
            <a:r>
              <a:rPr lang="en-GB" sz="3600" dirty="0" smtClean="0"/>
              <a:t>Book of Forms   along </a:t>
            </a:r>
            <a:r>
              <a:rPr lang="en-GB" sz="3600" dirty="0"/>
              <a:t>with the Wellbeing Assessment </a:t>
            </a:r>
            <a:r>
              <a:rPr lang="en-GB" sz="3600" dirty="0" smtClean="0"/>
              <a:t>Exemplar. </a:t>
            </a:r>
          </a:p>
          <a:p>
            <a:endParaRPr lang="en-GB" sz="3600" dirty="0"/>
          </a:p>
          <a:p>
            <a:endParaRPr lang="en-GB" sz="3600" dirty="0" smtClean="0"/>
          </a:p>
          <a:p>
            <a:r>
              <a:rPr lang="en-GB" sz="3600" dirty="0" smtClean="0"/>
              <a:t>In 2s,  use  the Wellbeing </a:t>
            </a:r>
            <a:br>
              <a:rPr lang="en-GB" sz="3600" dirty="0" smtClean="0"/>
            </a:br>
            <a:r>
              <a:rPr lang="en-GB" sz="3600" dirty="0" smtClean="0"/>
              <a:t>Assessment </a:t>
            </a:r>
            <a:r>
              <a:rPr lang="en-GB" sz="3600" dirty="0" err="1" smtClean="0"/>
              <a:t>proforma</a:t>
            </a:r>
            <a:r>
              <a:rPr lang="en-GB" sz="3600" dirty="0" smtClean="0"/>
              <a:t> and one </a:t>
            </a:r>
            <a:br>
              <a:rPr lang="en-GB" sz="3600" dirty="0" smtClean="0"/>
            </a:br>
            <a:r>
              <a:rPr lang="en-GB" sz="3600" dirty="0" smtClean="0"/>
              <a:t>of the practice examples to </a:t>
            </a:r>
            <a:br>
              <a:rPr lang="en-GB" sz="3600" dirty="0" smtClean="0"/>
            </a:br>
            <a:r>
              <a:rPr lang="en-GB" sz="3600" dirty="0" smtClean="0"/>
              <a:t>complete a </a:t>
            </a:r>
            <a:r>
              <a:rPr lang="en-GB" sz="3600" i="1" dirty="0" smtClean="0"/>
              <a:t>wellbeing assessment</a:t>
            </a:r>
          </a:p>
          <a:p>
            <a:endParaRPr lang="en-GB" sz="3600" dirty="0"/>
          </a:p>
        </p:txBody>
      </p:sp>
    </p:spTree>
    <p:extLst>
      <p:ext uri="{BB962C8B-B14F-4D97-AF65-F5344CB8AC3E}">
        <p14:creationId xmlns:p14="http://schemas.microsoft.com/office/powerpoint/2010/main" val="271039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36789" y="315068"/>
            <a:ext cx="9250415" cy="1100548"/>
          </a:xfrm>
          <a:prstGeom prst="rect">
            <a:avLst/>
          </a:prstGeom>
        </p:spPr>
        <p:txBody>
          <a:bodyPr vert="horz" wrap="square" lIns="0" tIns="0" rIns="0" bIns="0" rtlCol="0">
            <a:noAutofit/>
          </a:bodyPr>
          <a:lstStyle/>
          <a:p>
            <a:pPr marL="163828"/>
            <a:r>
              <a:rPr lang="en-GB" sz="3600" b="1" spc="-30" dirty="0" smtClean="0">
                <a:solidFill>
                  <a:srgbClr val="002060"/>
                </a:solidFill>
                <a:latin typeface="Arial"/>
                <a:cs typeface="Arial"/>
              </a:rPr>
              <a:t>Task </a:t>
            </a:r>
            <a:br>
              <a:rPr lang="en-GB" sz="3600" b="1" spc="-30" dirty="0" smtClean="0">
                <a:solidFill>
                  <a:srgbClr val="002060"/>
                </a:solidFill>
                <a:latin typeface="Arial"/>
                <a:cs typeface="Arial"/>
              </a:rPr>
            </a:br>
            <a:endParaRPr sz="3600" dirty="0">
              <a:solidFill>
                <a:srgbClr val="002060"/>
              </a:solidFill>
              <a:latin typeface="Arial"/>
              <a:cs typeface="Arial"/>
            </a:endParaRPr>
          </a:p>
        </p:txBody>
      </p:sp>
      <p:sp>
        <p:nvSpPr>
          <p:cNvPr id="4" name="object 4"/>
          <p:cNvSpPr/>
          <p:nvPr/>
        </p:nvSpPr>
        <p:spPr>
          <a:xfrm>
            <a:off x="2676347" y="2262352"/>
            <a:ext cx="4571301" cy="4571288"/>
          </a:xfrm>
          <a:custGeom>
            <a:avLst/>
            <a:gdLst/>
            <a:ahLst/>
            <a:cxnLst/>
            <a:rect l="l" t="t" r="r" b="b"/>
            <a:pathLst>
              <a:path w="4571301" h="4571288">
                <a:moveTo>
                  <a:pt x="2285657" y="0"/>
                </a:moveTo>
                <a:lnTo>
                  <a:pt x="2098198" y="7576"/>
                </a:lnTo>
                <a:lnTo>
                  <a:pt x="1914912" y="29915"/>
                </a:lnTo>
                <a:lnTo>
                  <a:pt x="1736388" y="66426"/>
                </a:lnTo>
                <a:lnTo>
                  <a:pt x="1563214" y="116523"/>
                </a:lnTo>
                <a:lnTo>
                  <a:pt x="1395978" y="179616"/>
                </a:lnTo>
                <a:lnTo>
                  <a:pt x="1235267" y="255118"/>
                </a:lnTo>
                <a:lnTo>
                  <a:pt x="1081672" y="342441"/>
                </a:lnTo>
                <a:lnTo>
                  <a:pt x="935779" y="440996"/>
                </a:lnTo>
                <a:lnTo>
                  <a:pt x="798177" y="550194"/>
                </a:lnTo>
                <a:lnTo>
                  <a:pt x="669455" y="669448"/>
                </a:lnTo>
                <a:lnTo>
                  <a:pt x="550199" y="798170"/>
                </a:lnTo>
                <a:lnTo>
                  <a:pt x="441000" y="935771"/>
                </a:lnTo>
                <a:lnTo>
                  <a:pt x="342445" y="1081663"/>
                </a:lnTo>
                <a:lnTo>
                  <a:pt x="255121" y="1235258"/>
                </a:lnTo>
                <a:lnTo>
                  <a:pt x="179618" y="1395967"/>
                </a:lnTo>
                <a:lnTo>
                  <a:pt x="116524" y="1563202"/>
                </a:lnTo>
                <a:lnTo>
                  <a:pt x="66427" y="1736376"/>
                </a:lnTo>
                <a:lnTo>
                  <a:pt x="29915" y="1914900"/>
                </a:lnTo>
                <a:lnTo>
                  <a:pt x="7576" y="2098185"/>
                </a:lnTo>
                <a:lnTo>
                  <a:pt x="0" y="2285644"/>
                </a:lnTo>
                <a:lnTo>
                  <a:pt x="7576" y="2473103"/>
                </a:lnTo>
                <a:lnTo>
                  <a:pt x="29915" y="2656388"/>
                </a:lnTo>
                <a:lnTo>
                  <a:pt x="66427" y="2834912"/>
                </a:lnTo>
                <a:lnTo>
                  <a:pt x="116524" y="3008085"/>
                </a:lnTo>
                <a:lnTo>
                  <a:pt x="179618" y="3175321"/>
                </a:lnTo>
                <a:lnTo>
                  <a:pt x="255121" y="3336030"/>
                </a:lnTo>
                <a:lnTo>
                  <a:pt x="342445" y="3489625"/>
                </a:lnTo>
                <a:lnTo>
                  <a:pt x="441000" y="3635517"/>
                </a:lnTo>
                <a:lnTo>
                  <a:pt x="550199" y="3773118"/>
                </a:lnTo>
                <a:lnTo>
                  <a:pt x="669455" y="3901840"/>
                </a:lnTo>
                <a:lnTo>
                  <a:pt x="798177" y="4021094"/>
                </a:lnTo>
                <a:lnTo>
                  <a:pt x="935779" y="4130292"/>
                </a:lnTo>
                <a:lnTo>
                  <a:pt x="1081672" y="4228847"/>
                </a:lnTo>
                <a:lnTo>
                  <a:pt x="1235267" y="4316169"/>
                </a:lnTo>
                <a:lnTo>
                  <a:pt x="1395978" y="4391671"/>
                </a:lnTo>
                <a:lnTo>
                  <a:pt x="1563214" y="4454765"/>
                </a:lnTo>
                <a:lnTo>
                  <a:pt x="1736388" y="4504862"/>
                </a:lnTo>
                <a:lnTo>
                  <a:pt x="1914912" y="4541373"/>
                </a:lnTo>
                <a:lnTo>
                  <a:pt x="2098198" y="4563711"/>
                </a:lnTo>
                <a:lnTo>
                  <a:pt x="2285657" y="4571288"/>
                </a:lnTo>
                <a:lnTo>
                  <a:pt x="2473115" y="4563711"/>
                </a:lnTo>
                <a:lnTo>
                  <a:pt x="2656401" y="4541373"/>
                </a:lnTo>
                <a:lnTo>
                  <a:pt x="2834924" y="4504862"/>
                </a:lnTo>
                <a:lnTo>
                  <a:pt x="3008098" y="4454765"/>
                </a:lnTo>
                <a:lnTo>
                  <a:pt x="3175334" y="4391671"/>
                </a:lnTo>
                <a:lnTo>
                  <a:pt x="3336043" y="4316169"/>
                </a:lnTo>
                <a:lnTo>
                  <a:pt x="3489638" y="4228847"/>
                </a:lnTo>
                <a:lnTo>
                  <a:pt x="3635530" y="4130292"/>
                </a:lnTo>
                <a:lnTo>
                  <a:pt x="3773131" y="4021094"/>
                </a:lnTo>
                <a:lnTo>
                  <a:pt x="3901852" y="3901840"/>
                </a:lnTo>
                <a:lnTo>
                  <a:pt x="4021106" y="3773118"/>
                </a:lnTo>
                <a:lnTo>
                  <a:pt x="4130305" y="3635517"/>
                </a:lnTo>
                <a:lnTo>
                  <a:pt x="4228860" y="3489625"/>
                </a:lnTo>
                <a:lnTo>
                  <a:pt x="4316182" y="3336030"/>
                </a:lnTo>
                <a:lnTo>
                  <a:pt x="4391684" y="3175321"/>
                </a:lnTo>
                <a:lnTo>
                  <a:pt x="4454778" y="3008085"/>
                </a:lnTo>
                <a:lnTo>
                  <a:pt x="4504874" y="2834912"/>
                </a:lnTo>
                <a:lnTo>
                  <a:pt x="4541386" y="2656388"/>
                </a:lnTo>
                <a:lnTo>
                  <a:pt x="4563724" y="2473103"/>
                </a:lnTo>
                <a:lnTo>
                  <a:pt x="4571301" y="2285644"/>
                </a:lnTo>
                <a:lnTo>
                  <a:pt x="4563724" y="2098185"/>
                </a:lnTo>
                <a:lnTo>
                  <a:pt x="4541386" y="1914900"/>
                </a:lnTo>
                <a:lnTo>
                  <a:pt x="4504874" y="1736376"/>
                </a:lnTo>
                <a:lnTo>
                  <a:pt x="4454778" y="1563202"/>
                </a:lnTo>
                <a:lnTo>
                  <a:pt x="4391684" y="1395967"/>
                </a:lnTo>
                <a:lnTo>
                  <a:pt x="4316182" y="1235258"/>
                </a:lnTo>
                <a:lnTo>
                  <a:pt x="4228860" y="1081663"/>
                </a:lnTo>
                <a:lnTo>
                  <a:pt x="4130305" y="935771"/>
                </a:lnTo>
                <a:lnTo>
                  <a:pt x="4021106" y="798170"/>
                </a:lnTo>
                <a:lnTo>
                  <a:pt x="3901852" y="669448"/>
                </a:lnTo>
                <a:lnTo>
                  <a:pt x="3773131" y="550194"/>
                </a:lnTo>
                <a:lnTo>
                  <a:pt x="3635530" y="440996"/>
                </a:lnTo>
                <a:lnTo>
                  <a:pt x="3489638" y="342441"/>
                </a:lnTo>
                <a:lnTo>
                  <a:pt x="3336043" y="255118"/>
                </a:lnTo>
                <a:lnTo>
                  <a:pt x="3175334" y="179616"/>
                </a:lnTo>
                <a:lnTo>
                  <a:pt x="3008098" y="116523"/>
                </a:lnTo>
                <a:lnTo>
                  <a:pt x="2834924" y="66426"/>
                </a:lnTo>
                <a:lnTo>
                  <a:pt x="2656401" y="29915"/>
                </a:lnTo>
                <a:lnTo>
                  <a:pt x="2473115" y="7576"/>
                </a:lnTo>
                <a:lnTo>
                  <a:pt x="2285657" y="0"/>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73850" y="2978150"/>
            <a:ext cx="3224999" cy="2743200"/>
          </a:xfrm>
          <a:prstGeom prst="rect">
            <a:avLst/>
          </a:prstGeom>
          <a:blipFill>
            <a:blip r:embed="rId3" cstate="print"/>
            <a:stretch>
              <a:fillRect/>
            </a:stretch>
          </a:blipFill>
        </p:spPr>
        <p:txBody>
          <a:bodyPr wrap="square" lIns="0" tIns="0" rIns="0" bIns="0" rtlCol="0">
            <a:noAutofit/>
          </a:bodyPr>
          <a:lstStyle/>
          <a:p>
            <a:endParaRPr/>
          </a:p>
        </p:txBody>
      </p:sp>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7247648" y="387350"/>
            <a:ext cx="2422601" cy="955984"/>
          </a:xfrm>
          <a:prstGeom prst="rect">
            <a:avLst/>
          </a:prstGeom>
        </p:spPr>
      </p:pic>
      <p:sp>
        <p:nvSpPr>
          <p:cNvPr id="2" name="TextBox 1"/>
          <p:cNvSpPr txBox="1"/>
          <p:nvPr/>
        </p:nvSpPr>
        <p:spPr>
          <a:xfrm>
            <a:off x="499208" y="1015504"/>
            <a:ext cx="8841642" cy="6617196"/>
          </a:xfrm>
          <a:prstGeom prst="rect">
            <a:avLst/>
          </a:prstGeom>
          <a:noFill/>
        </p:spPr>
        <p:txBody>
          <a:bodyPr wrap="square" rtlCol="0">
            <a:spAutoFit/>
          </a:bodyPr>
          <a:lstStyle/>
          <a:p>
            <a:r>
              <a:rPr lang="en-GB" sz="3200" dirty="0" smtClean="0"/>
              <a:t>For next session, choose a child or young person that you are working with.  This may a child that is already at enhanced universal /collaborative  within the GIRFEC pathway</a:t>
            </a:r>
            <a:endParaRPr lang="en-GB" sz="3200" dirty="0"/>
          </a:p>
          <a:p>
            <a:endParaRPr lang="en-GB" sz="3200" dirty="0" smtClean="0"/>
          </a:p>
          <a:p>
            <a:pPr marL="457200" indent="-457200">
              <a:buFont typeface="Arial" panose="020B0604020202020204" pitchFamily="34" charset="0"/>
              <a:buChar char="•"/>
            </a:pPr>
            <a:r>
              <a:rPr lang="en-GB" sz="3200" dirty="0" smtClean="0"/>
              <a:t>Use the Wellbeing Assessment </a:t>
            </a:r>
            <a:br>
              <a:rPr lang="en-GB" sz="3200" dirty="0" smtClean="0"/>
            </a:br>
            <a:r>
              <a:rPr lang="en-GB" sz="3200" dirty="0" err="1" smtClean="0"/>
              <a:t>proforma</a:t>
            </a:r>
            <a:r>
              <a:rPr lang="en-GB" sz="3200" dirty="0" smtClean="0"/>
              <a:t> to complete</a:t>
            </a:r>
            <a:r>
              <a:rPr lang="en-GB" sz="3200" dirty="0"/>
              <a:t> </a:t>
            </a:r>
            <a:r>
              <a:rPr lang="en-GB" sz="3200" dirty="0" smtClean="0"/>
              <a:t>a </a:t>
            </a:r>
            <a:br>
              <a:rPr lang="en-GB" sz="3200" dirty="0" smtClean="0"/>
            </a:br>
            <a:r>
              <a:rPr lang="en-GB" sz="3200" i="1" dirty="0" smtClean="0"/>
              <a:t>wellbeing assessment.</a:t>
            </a:r>
            <a:endParaRPr lang="en-GB" sz="3200" i="1" dirty="0"/>
          </a:p>
          <a:p>
            <a:pPr marL="457200" indent="-457200">
              <a:buFont typeface="Arial" panose="020B0604020202020204" pitchFamily="34" charset="0"/>
              <a:buChar char="•"/>
            </a:pPr>
            <a:endParaRPr lang="en-GB" sz="3200" i="1" dirty="0" smtClean="0"/>
          </a:p>
          <a:p>
            <a:pPr marL="457200" indent="-457200">
              <a:buFont typeface="Arial" panose="020B0604020202020204" pitchFamily="34" charset="0"/>
              <a:buChar char="•"/>
            </a:pPr>
            <a:r>
              <a:rPr lang="en-GB" sz="3200" dirty="0" smtClean="0"/>
              <a:t>Read </a:t>
            </a:r>
            <a:r>
              <a:rPr lang="en-GB" sz="3200" dirty="0"/>
              <a:t>the My World Triangle Assessment - Guidance Notes in your </a:t>
            </a:r>
            <a:r>
              <a:rPr lang="en-GB" sz="3200" dirty="0" smtClean="0"/>
              <a:t>Book of Forms </a:t>
            </a:r>
            <a:r>
              <a:rPr lang="en-GB" sz="3200" dirty="0"/>
              <a:t>along with the My World Triangle Assessment Exemplar. </a:t>
            </a:r>
          </a:p>
          <a:p>
            <a:endParaRPr lang="en-GB" sz="4000" dirty="0" smtClean="0"/>
          </a:p>
        </p:txBody>
      </p:sp>
    </p:spTree>
    <p:extLst>
      <p:ext uri="{BB962C8B-B14F-4D97-AF65-F5344CB8AC3E}">
        <p14:creationId xmlns:p14="http://schemas.microsoft.com/office/powerpoint/2010/main" val="3353583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3501" y="63501"/>
            <a:ext cx="10032199" cy="7494193"/>
          </a:xfrm>
          <a:custGeom>
            <a:avLst/>
            <a:gdLst/>
            <a:ahLst/>
            <a:cxnLst/>
            <a:rect l="l" t="t" r="r" b="b"/>
            <a:pathLst>
              <a:path w="10032199" h="7494193">
                <a:moveTo>
                  <a:pt x="0" y="7494193"/>
                </a:moveTo>
                <a:lnTo>
                  <a:pt x="10032199" y="7494193"/>
                </a:lnTo>
                <a:lnTo>
                  <a:pt x="10032199" y="0"/>
                </a:lnTo>
                <a:lnTo>
                  <a:pt x="0" y="0"/>
                </a:lnTo>
                <a:lnTo>
                  <a:pt x="0" y="7494193"/>
                </a:lnTo>
                <a:close/>
              </a:path>
            </a:pathLst>
          </a:custGeom>
          <a:ln w="127000">
            <a:solidFill>
              <a:srgbClr val="6DCFF6"/>
            </a:solidFill>
          </a:ln>
        </p:spPr>
        <p:txBody>
          <a:bodyPr wrap="square" lIns="0" tIns="0" rIns="0" bIns="0" rtlCol="0">
            <a:noAutofit/>
          </a:bodyPr>
          <a:lstStyle/>
          <a:p>
            <a:endParaRPr dirty="0"/>
          </a:p>
        </p:txBody>
      </p:sp>
      <p:sp>
        <p:nvSpPr>
          <p:cNvPr id="4" name="object 4"/>
          <p:cNvSpPr/>
          <p:nvPr/>
        </p:nvSpPr>
        <p:spPr>
          <a:xfrm>
            <a:off x="0" y="0"/>
            <a:ext cx="9305556" cy="7621167"/>
          </a:xfrm>
          <a:prstGeom prst="rect">
            <a:avLst/>
          </a:prstGeom>
          <a:blipFill>
            <a:blip r:embed="rId3" cstate="print"/>
            <a:stretch>
              <a:fillRect/>
            </a:stretch>
          </a:blipFill>
        </p:spPr>
        <p:txBody>
          <a:bodyPr wrap="square" lIns="0" tIns="0" rIns="0" bIns="0" rtlCol="0">
            <a:noAutofit/>
          </a:bodyPr>
          <a:lstStyle/>
          <a:p>
            <a:pPr marL="12700">
              <a:tabLst>
                <a:tab pos="1841482" algn="l"/>
              </a:tabLst>
            </a:pPr>
            <a:endParaRPr lang="en-GB" sz="3200" dirty="0">
              <a:latin typeface="Arial"/>
              <a:cs typeface="Arial"/>
            </a:endParaRPr>
          </a:p>
        </p:txBody>
      </p:sp>
      <p:sp>
        <p:nvSpPr>
          <p:cNvPr id="5" name="object 5"/>
          <p:cNvSpPr/>
          <p:nvPr/>
        </p:nvSpPr>
        <p:spPr>
          <a:xfrm>
            <a:off x="63501" y="63475"/>
            <a:ext cx="10032199" cy="7494193"/>
          </a:xfrm>
          <a:custGeom>
            <a:avLst/>
            <a:gdLst/>
            <a:ahLst/>
            <a:cxnLst/>
            <a:rect l="l" t="t" r="r" b="b"/>
            <a:pathLst>
              <a:path w="10032199" h="7494193">
                <a:moveTo>
                  <a:pt x="0" y="7494193"/>
                </a:moveTo>
                <a:lnTo>
                  <a:pt x="10032199" y="7494193"/>
                </a:lnTo>
                <a:lnTo>
                  <a:pt x="10032199" y="0"/>
                </a:lnTo>
                <a:lnTo>
                  <a:pt x="0" y="0"/>
                </a:lnTo>
                <a:lnTo>
                  <a:pt x="0" y="7494193"/>
                </a:lnTo>
                <a:close/>
              </a:path>
            </a:pathLst>
          </a:custGeom>
          <a:ln w="127000">
            <a:solidFill>
              <a:srgbClr val="B2D235"/>
            </a:solidFill>
          </a:ln>
        </p:spPr>
        <p:txBody>
          <a:bodyPr wrap="square" lIns="0" tIns="0" rIns="0" bIns="0" rtlCol="0">
            <a:noAutofit/>
          </a:bodyPr>
          <a:lstStyle/>
          <a:p>
            <a:endParaRPr dirty="0"/>
          </a:p>
        </p:txBody>
      </p:sp>
      <p:sp>
        <p:nvSpPr>
          <p:cNvPr id="7" name="object 7"/>
          <p:cNvSpPr txBox="1"/>
          <p:nvPr/>
        </p:nvSpPr>
        <p:spPr>
          <a:xfrm>
            <a:off x="388256" y="312257"/>
            <a:ext cx="7259253" cy="553085"/>
          </a:xfrm>
          <a:prstGeom prst="rect">
            <a:avLst/>
          </a:prstGeom>
        </p:spPr>
        <p:txBody>
          <a:bodyPr vert="horz" wrap="square" lIns="0" tIns="0" rIns="0" bIns="0" rtlCol="0">
            <a:noAutofit/>
          </a:bodyPr>
          <a:lstStyle/>
          <a:p>
            <a:pPr marL="12700">
              <a:tabLst>
                <a:tab pos="1841482" algn="l"/>
              </a:tabLst>
            </a:pPr>
            <a:r>
              <a:rPr lang="en-GB" sz="3600" b="1" spc="-120" dirty="0" smtClean="0">
                <a:solidFill>
                  <a:srgbClr val="231F20"/>
                </a:solidFill>
                <a:latin typeface="Arial"/>
                <a:cs typeface="Arial"/>
              </a:rPr>
              <a:t>Overview</a:t>
            </a:r>
            <a:endParaRPr lang="en-GB" sz="3600" b="1" dirty="0">
              <a:latin typeface="Arial"/>
              <a:cs typeface="Arial"/>
            </a:endParaRPr>
          </a:p>
          <a:p>
            <a:pPr marL="12700">
              <a:tabLst>
                <a:tab pos="1841482" algn="l"/>
              </a:tabLst>
            </a:pPr>
            <a:endParaRPr sz="3600" dirty="0">
              <a:latin typeface="Arial"/>
              <a:cs typeface="Arial"/>
            </a:endParaRPr>
          </a:p>
        </p:txBody>
      </p:sp>
      <p:sp>
        <p:nvSpPr>
          <p:cNvPr id="8" name="object 8"/>
          <p:cNvSpPr txBox="1"/>
          <p:nvPr/>
        </p:nvSpPr>
        <p:spPr>
          <a:xfrm>
            <a:off x="388256" y="1149350"/>
            <a:ext cx="8338352" cy="4724400"/>
          </a:xfrm>
          <a:prstGeom prst="rect">
            <a:avLst/>
          </a:prstGeom>
        </p:spPr>
        <p:txBody>
          <a:bodyPr vert="horz" wrap="square" lIns="0" tIns="0" rIns="0" bIns="0" rtlCol="0">
            <a:noAutofit/>
          </a:bodyPr>
          <a:lstStyle/>
          <a:p>
            <a:pPr marL="12700" marR="83185">
              <a:lnSpc>
                <a:spcPct val="111100"/>
              </a:lnSpc>
              <a:buClr>
                <a:srgbClr val="231F20"/>
              </a:buClr>
              <a:tabLst>
                <a:tab pos="139699" algn="l"/>
              </a:tabLst>
            </a:pPr>
            <a:r>
              <a:rPr lang="en-GB" sz="2800" spc="-30" dirty="0">
                <a:solidFill>
                  <a:srgbClr val="231F20"/>
                </a:solidFill>
                <a:latin typeface="Arial"/>
                <a:cs typeface="Arial"/>
              </a:rPr>
              <a:t>By the end of this training participants should be able to</a:t>
            </a:r>
            <a:r>
              <a:rPr lang="en-GB" sz="2800" spc="-30" dirty="0" smtClean="0">
                <a:solidFill>
                  <a:srgbClr val="231F20"/>
                </a:solidFill>
                <a:latin typeface="Arial"/>
                <a:cs typeface="Arial"/>
              </a:rPr>
              <a:t>:</a:t>
            </a:r>
            <a:endParaRPr lang="en-GB" sz="2800" spc="-30" dirty="0">
              <a:solidFill>
                <a:srgbClr val="231F20"/>
              </a:solidFill>
              <a:latin typeface="Arial"/>
              <a:cs typeface="Arial"/>
            </a:endParaRPr>
          </a:p>
          <a:p>
            <a:pPr marL="469900" marR="83185" indent="-457200">
              <a:lnSpc>
                <a:spcPct val="111100"/>
              </a:lnSpc>
              <a:buClr>
                <a:srgbClr val="231F20"/>
              </a:buClr>
              <a:buFont typeface="Wingdings" panose="05000000000000000000" pitchFamily="2" charset="2"/>
              <a:buChar char=""/>
              <a:tabLst>
                <a:tab pos="139699" algn="l"/>
              </a:tabLst>
            </a:pPr>
            <a:r>
              <a:rPr lang="en-GB" sz="2800" spc="-30" dirty="0">
                <a:solidFill>
                  <a:srgbClr val="231F20"/>
                </a:solidFill>
                <a:latin typeface="Arial"/>
                <a:cs typeface="Arial"/>
              </a:rPr>
              <a:t>Understand and explain the national Getting it Right for Every Child Practice Model</a:t>
            </a:r>
          </a:p>
          <a:p>
            <a:pPr marL="469900" marR="83185" indent="-457200">
              <a:lnSpc>
                <a:spcPct val="111100"/>
              </a:lnSpc>
              <a:buClr>
                <a:srgbClr val="231F20"/>
              </a:buClr>
              <a:buFont typeface="Wingdings" panose="05000000000000000000" pitchFamily="2" charset="2"/>
              <a:buChar char=""/>
              <a:tabLst>
                <a:tab pos="139699" algn="l"/>
              </a:tabLst>
            </a:pPr>
            <a:r>
              <a:rPr lang="en-GB" sz="2800" spc="-30" dirty="0" smtClean="0">
                <a:solidFill>
                  <a:srgbClr val="231F20"/>
                </a:solidFill>
                <a:latin typeface="Arial"/>
                <a:cs typeface="Arial"/>
              </a:rPr>
              <a:t>Use </a:t>
            </a:r>
            <a:r>
              <a:rPr lang="en-GB" sz="2800" spc="-30" dirty="0">
                <a:solidFill>
                  <a:srgbClr val="231F20"/>
                </a:solidFill>
                <a:latin typeface="Arial"/>
                <a:cs typeface="Arial"/>
              </a:rPr>
              <a:t>information gathering, structuring, analysis, outcome planning and monitoring  in all assessments and plans</a:t>
            </a:r>
          </a:p>
          <a:p>
            <a:pPr marL="469900" marR="83185" indent="-457200">
              <a:lnSpc>
                <a:spcPct val="111100"/>
              </a:lnSpc>
              <a:buClr>
                <a:srgbClr val="231F20"/>
              </a:buClr>
              <a:buFont typeface="Wingdings" panose="05000000000000000000" pitchFamily="2" charset="2"/>
              <a:buChar char=""/>
              <a:tabLst>
                <a:tab pos="139699" algn="l"/>
              </a:tabLst>
            </a:pPr>
            <a:r>
              <a:rPr lang="en-GB" sz="2800" spc="-30" dirty="0">
                <a:solidFill>
                  <a:srgbClr val="231F20"/>
                </a:solidFill>
                <a:latin typeface="Arial"/>
                <a:cs typeface="Arial"/>
              </a:rPr>
              <a:t>Understand </a:t>
            </a:r>
            <a:r>
              <a:rPr lang="en-GB" sz="2800" spc="-30" dirty="0" smtClean="0">
                <a:solidFill>
                  <a:srgbClr val="231F20"/>
                </a:solidFill>
                <a:latin typeface="Arial"/>
                <a:cs typeface="Arial"/>
              </a:rPr>
              <a:t>and appropriately use </a:t>
            </a:r>
            <a:r>
              <a:rPr lang="en-GB" sz="2800" spc="-30" dirty="0">
                <a:solidFill>
                  <a:srgbClr val="231F20"/>
                </a:solidFill>
                <a:latin typeface="Arial"/>
                <a:cs typeface="Arial"/>
              </a:rPr>
              <a:t>the Wellbeing Indicators</a:t>
            </a:r>
          </a:p>
          <a:p>
            <a:pPr marL="469900" marR="83185" indent="-457200">
              <a:lnSpc>
                <a:spcPct val="111100"/>
              </a:lnSpc>
              <a:buClr>
                <a:srgbClr val="231F20"/>
              </a:buClr>
              <a:buFont typeface="Wingdings" panose="05000000000000000000" pitchFamily="2" charset="2"/>
              <a:buChar char=""/>
              <a:tabLst>
                <a:tab pos="139699" algn="l"/>
              </a:tabLst>
            </a:pPr>
            <a:r>
              <a:rPr lang="en-GB" sz="2800" spc="-30" dirty="0">
                <a:solidFill>
                  <a:srgbClr val="231F20"/>
                </a:solidFill>
                <a:latin typeface="Arial"/>
                <a:cs typeface="Arial"/>
              </a:rPr>
              <a:t>Understand and appropriately use the My World Assessment Triangle</a:t>
            </a:r>
          </a:p>
          <a:p>
            <a:pPr marL="469900" marR="83185" indent="-457200">
              <a:lnSpc>
                <a:spcPct val="111100"/>
              </a:lnSpc>
              <a:buClr>
                <a:srgbClr val="231F20"/>
              </a:buClr>
              <a:buFont typeface="Wingdings" panose="05000000000000000000" pitchFamily="2" charset="2"/>
              <a:buChar char=""/>
              <a:tabLst>
                <a:tab pos="139699" algn="l"/>
              </a:tabLst>
            </a:pPr>
            <a:r>
              <a:rPr lang="en-GB" sz="2800" spc="-30" dirty="0">
                <a:solidFill>
                  <a:srgbClr val="231F20"/>
                </a:solidFill>
                <a:latin typeface="Arial"/>
                <a:cs typeface="Arial"/>
              </a:rPr>
              <a:t>Understand and appropriately use the Resilience Matrix</a:t>
            </a:r>
          </a:p>
        </p:txBody>
      </p:sp>
      <p:sp>
        <p:nvSpPr>
          <p:cNvPr id="9" name="object 9"/>
          <p:cNvSpPr/>
          <p:nvPr/>
        </p:nvSpPr>
        <p:spPr>
          <a:xfrm>
            <a:off x="8459921" y="3130550"/>
            <a:ext cx="1531658" cy="3352800"/>
          </a:xfrm>
          <a:prstGeom prst="rect">
            <a:avLst/>
          </a:prstGeom>
          <a:blipFill>
            <a:blip r:embed="rId4" cstate="print"/>
            <a:stretch>
              <a:fillRect/>
            </a:stretch>
          </a:blipFill>
        </p:spPr>
        <p:txBody>
          <a:bodyPr wrap="square" lIns="0" tIns="0" rIns="0" bIns="0" rtlCol="0">
            <a:noAutofit/>
          </a:bodyPr>
          <a:lstStyle/>
          <a:p>
            <a:endParaRPr dirty="0"/>
          </a:p>
        </p:txBody>
      </p:sp>
      <p:pic>
        <p:nvPicPr>
          <p:cNvPr id="10" name="Picture 9"/>
          <p:cNvPicPr/>
          <p:nvPr/>
        </p:nvPicPr>
        <p:blipFill>
          <a:blip r:embed="rId5">
            <a:extLst>
              <a:ext uri="{28A0092B-C50C-407E-A947-70E740481C1C}">
                <a14:useLocalDpi xmlns:a14="http://schemas.microsoft.com/office/drawing/2010/main" val="0"/>
              </a:ext>
            </a:extLst>
          </a:blip>
          <a:stretch>
            <a:fillRect/>
          </a:stretch>
        </p:blipFill>
        <p:spPr>
          <a:xfrm>
            <a:off x="7647509" y="307721"/>
            <a:ext cx="2158199" cy="9559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050" y="234950"/>
            <a:ext cx="9250415" cy="762000"/>
          </a:xfrm>
        </p:spPr>
        <p:txBody>
          <a:bodyPr/>
          <a:lstStyle/>
          <a:p>
            <a:r>
              <a:rPr lang="en-GB" sz="2400" b="1" dirty="0" smtClean="0"/>
              <a:t>Learning Intentions (Session 1)</a:t>
            </a:r>
            <a:endParaRPr lang="en-GB" sz="2400" b="1" dirty="0"/>
          </a:p>
        </p:txBody>
      </p:sp>
      <p:sp>
        <p:nvSpPr>
          <p:cNvPr id="3" name="Text Placeholder 2"/>
          <p:cNvSpPr>
            <a:spLocks noGrp="1"/>
          </p:cNvSpPr>
          <p:nvPr>
            <p:ph type="body" idx="1"/>
          </p:nvPr>
        </p:nvSpPr>
        <p:spPr>
          <a:xfrm>
            <a:off x="349250" y="768350"/>
            <a:ext cx="9601200" cy="6324600"/>
          </a:xfrm>
        </p:spPr>
        <p:txBody>
          <a:bodyPr/>
          <a:lstStyle/>
          <a:p>
            <a:r>
              <a:rPr lang="en-GB" sz="2400" b="1" dirty="0" smtClean="0">
                <a:latin typeface="Arial" panose="020B0604020202020204" pitchFamily="34" charset="0"/>
                <a:cs typeface="Arial" panose="020B0604020202020204" pitchFamily="34" charset="0"/>
              </a:rPr>
              <a:t>Participants will:</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Have an overview of the key values underpinning the GIRFEC approach.</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Understand the centrality of culture, systems and practice in ensuring the success of GIRFEC across the entirety of their establishment.</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Undertake an overview of the National Practice Model with a specific focus on the Wellbeing Indicators.</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F</a:t>
            </a:r>
            <a:r>
              <a:rPr lang="en-GB" sz="2400" dirty="0" smtClean="0">
                <a:latin typeface="Arial" panose="020B0604020202020204" pitchFamily="34" charset="0"/>
                <a:cs typeface="Arial" panose="020B0604020202020204" pitchFamily="34" charset="0"/>
              </a:rPr>
              <a:t>ocus on the role of Observing and Recording</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Know the 5 key questions  that practitioners should ask before and during Wellbeing assessment.</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Have a holistic understanding of the array of methods to gather assessment information that can lead into a Wellbeing Assessment. </a:t>
            </a:r>
          </a:p>
          <a:p>
            <a:r>
              <a:rPr lang="en-GB" sz="2400" b="1" dirty="0" smtClean="0">
                <a:latin typeface="Arial" panose="020B0604020202020204" pitchFamily="34" charset="0"/>
                <a:cs typeface="Arial" panose="020B0604020202020204" pitchFamily="34" charset="0"/>
              </a:rPr>
              <a:t>Success Criteria (Session 1)</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As a result of the training in this session, participants will have successfully conducted a  high quality Wellbeing Assessment, focusing on the Wellbeing Indicators. This will be  fed back at the start of session 2.</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9530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60000" y="2195983"/>
            <a:ext cx="8787376" cy="5330545"/>
          </a:xfrm>
          <a:prstGeom prst="rect">
            <a:avLst/>
          </a:prstGeom>
          <a:blipFill>
            <a:blip r:embed="rId3" cstate="print"/>
            <a:stretch>
              <a:fillRect/>
            </a:stretch>
          </a:blipFill>
        </p:spPr>
        <p:txBody>
          <a:bodyPr wrap="square" lIns="0" tIns="0" rIns="0" bIns="0" rtlCol="0">
            <a:noAutofit/>
          </a:bodyPr>
          <a:lstStyle/>
          <a:p>
            <a:endParaRPr/>
          </a:p>
        </p:txBody>
      </p:sp>
      <p:sp>
        <p:nvSpPr>
          <p:cNvPr id="3" name="object 3"/>
          <p:cNvSpPr txBox="1"/>
          <p:nvPr/>
        </p:nvSpPr>
        <p:spPr>
          <a:xfrm>
            <a:off x="349251" y="1218888"/>
            <a:ext cx="8534400" cy="2597462"/>
          </a:xfrm>
          <a:prstGeom prst="rect">
            <a:avLst/>
          </a:prstGeom>
        </p:spPr>
        <p:txBody>
          <a:bodyPr vert="horz" wrap="square" lIns="0" tIns="0" rIns="0" bIns="0" rtlCol="0">
            <a:noAutofit/>
          </a:bodyPr>
          <a:lstStyle/>
          <a:p>
            <a:pPr marL="12700" marR="12700">
              <a:lnSpc>
                <a:spcPct val="66700"/>
              </a:lnSpc>
              <a:tabLst>
                <a:tab pos="1861801" algn="l"/>
                <a:tab pos="2623794" algn="l"/>
              </a:tabLst>
            </a:pPr>
            <a:r>
              <a:rPr lang="en-GB" sz="6000" spc="-120" dirty="0">
                <a:solidFill>
                  <a:srgbClr val="231F20"/>
                </a:solidFill>
                <a:latin typeface="Arial"/>
                <a:cs typeface="Arial"/>
              </a:rPr>
              <a:t>Wellbeing Assessment Training </a:t>
            </a:r>
            <a:r>
              <a:rPr lang="en-GB" sz="6000" spc="-120" dirty="0" smtClean="0">
                <a:solidFill>
                  <a:srgbClr val="231F20"/>
                </a:solidFill>
                <a:latin typeface="Arial"/>
                <a:cs typeface="Arial"/>
              </a:rPr>
              <a:t>– Session 2</a:t>
            </a:r>
            <a:endParaRPr lang="en-GB" sz="6000" spc="-120" dirty="0">
              <a:solidFill>
                <a:srgbClr val="231F20"/>
              </a:solidFill>
              <a:latin typeface="Arial"/>
              <a:cs typeface="Arial"/>
            </a:endParaRPr>
          </a:p>
          <a:p>
            <a:pPr marL="12700" marR="12700">
              <a:lnSpc>
                <a:spcPct val="66700"/>
              </a:lnSpc>
              <a:tabLst>
                <a:tab pos="1861801" algn="l"/>
                <a:tab pos="2623794" algn="l"/>
              </a:tabLst>
            </a:pPr>
            <a:endParaRPr lang="en-GB" sz="6000" spc="-120" dirty="0">
              <a:solidFill>
                <a:srgbClr val="231F20"/>
              </a:solidFill>
              <a:latin typeface="Arial"/>
              <a:cs typeface="Arial"/>
            </a:endParaRPr>
          </a:p>
          <a:p>
            <a:pPr marL="12700" marR="12700">
              <a:lnSpc>
                <a:spcPct val="66700"/>
              </a:lnSpc>
              <a:tabLst>
                <a:tab pos="1861801" algn="l"/>
                <a:tab pos="2623794" algn="l"/>
              </a:tabLst>
            </a:pPr>
            <a:r>
              <a:rPr lang="en-GB" sz="4000" dirty="0">
                <a:latin typeface="Arial"/>
                <a:cs typeface="Arial"/>
              </a:rPr>
              <a:t>Single Agency - Education</a:t>
            </a:r>
            <a:endParaRPr sz="4000" dirty="0">
              <a:latin typeface="Arial"/>
              <a:cs typeface="Arial"/>
            </a:endParaRPr>
          </a:p>
        </p:txBody>
      </p:sp>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7664451" y="387351"/>
            <a:ext cx="2069465" cy="831538"/>
          </a:xfrm>
          <a:prstGeom prst="rect">
            <a:avLst/>
          </a:prstGeom>
        </p:spPr>
      </p:pic>
    </p:spTree>
    <p:extLst>
      <p:ext uri="{BB962C8B-B14F-4D97-AF65-F5344CB8AC3E}">
        <p14:creationId xmlns:p14="http://schemas.microsoft.com/office/powerpoint/2010/main" val="32283311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36789" y="315068"/>
            <a:ext cx="9250415" cy="1100548"/>
          </a:xfrm>
          <a:prstGeom prst="rect">
            <a:avLst/>
          </a:prstGeom>
        </p:spPr>
        <p:txBody>
          <a:bodyPr vert="horz" wrap="square" lIns="0" tIns="0" rIns="0" bIns="0" rtlCol="0">
            <a:noAutofit/>
          </a:bodyPr>
          <a:lstStyle/>
          <a:p>
            <a:pPr marL="163828"/>
            <a:r>
              <a:rPr lang="en-GB" sz="3600" b="1" spc="-30" dirty="0" smtClean="0">
                <a:solidFill>
                  <a:srgbClr val="002060"/>
                </a:solidFill>
                <a:latin typeface="Arial"/>
                <a:cs typeface="Arial"/>
              </a:rPr>
              <a:t>What we covered in Session 1 </a:t>
            </a:r>
            <a:endParaRPr sz="3600" dirty="0">
              <a:solidFill>
                <a:srgbClr val="002060"/>
              </a:solidFill>
              <a:latin typeface="Arial"/>
              <a:cs typeface="Arial"/>
            </a:endParaRPr>
          </a:p>
        </p:txBody>
      </p:sp>
      <p:sp>
        <p:nvSpPr>
          <p:cNvPr id="4" name="object 4"/>
          <p:cNvSpPr/>
          <p:nvPr/>
        </p:nvSpPr>
        <p:spPr>
          <a:xfrm>
            <a:off x="2676347" y="2262352"/>
            <a:ext cx="4571301" cy="4571288"/>
          </a:xfrm>
          <a:custGeom>
            <a:avLst/>
            <a:gdLst/>
            <a:ahLst/>
            <a:cxnLst/>
            <a:rect l="l" t="t" r="r" b="b"/>
            <a:pathLst>
              <a:path w="4571301" h="4571288">
                <a:moveTo>
                  <a:pt x="2285657" y="0"/>
                </a:moveTo>
                <a:lnTo>
                  <a:pt x="2098198" y="7576"/>
                </a:lnTo>
                <a:lnTo>
                  <a:pt x="1914912" y="29915"/>
                </a:lnTo>
                <a:lnTo>
                  <a:pt x="1736388" y="66426"/>
                </a:lnTo>
                <a:lnTo>
                  <a:pt x="1563214" y="116523"/>
                </a:lnTo>
                <a:lnTo>
                  <a:pt x="1395978" y="179616"/>
                </a:lnTo>
                <a:lnTo>
                  <a:pt x="1235267" y="255118"/>
                </a:lnTo>
                <a:lnTo>
                  <a:pt x="1081672" y="342441"/>
                </a:lnTo>
                <a:lnTo>
                  <a:pt x="935779" y="440996"/>
                </a:lnTo>
                <a:lnTo>
                  <a:pt x="798177" y="550194"/>
                </a:lnTo>
                <a:lnTo>
                  <a:pt x="669455" y="669448"/>
                </a:lnTo>
                <a:lnTo>
                  <a:pt x="550199" y="798170"/>
                </a:lnTo>
                <a:lnTo>
                  <a:pt x="441000" y="935771"/>
                </a:lnTo>
                <a:lnTo>
                  <a:pt x="342445" y="1081663"/>
                </a:lnTo>
                <a:lnTo>
                  <a:pt x="255121" y="1235258"/>
                </a:lnTo>
                <a:lnTo>
                  <a:pt x="179618" y="1395967"/>
                </a:lnTo>
                <a:lnTo>
                  <a:pt x="116524" y="1563202"/>
                </a:lnTo>
                <a:lnTo>
                  <a:pt x="66427" y="1736376"/>
                </a:lnTo>
                <a:lnTo>
                  <a:pt x="29915" y="1914900"/>
                </a:lnTo>
                <a:lnTo>
                  <a:pt x="7576" y="2098185"/>
                </a:lnTo>
                <a:lnTo>
                  <a:pt x="0" y="2285644"/>
                </a:lnTo>
                <a:lnTo>
                  <a:pt x="7576" y="2473103"/>
                </a:lnTo>
                <a:lnTo>
                  <a:pt x="29915" y="2656388"/>
                </a:lnTo>
                <a:lnTo>
                  <a:pt x="66427" y="2834912"/>
                </a:lnTo>
                <a:lnTo>
                  <a:pt x="116524" y="3008085"/>
                </a:lnTo>
                <a:lnTo>
                  <a:pt x="179618" y="3175321"/>
                </a:lnTo>
                <a:lnTo>
                  <a:pt x="255121" y="3336030"/>
                </a:lnTo>
                <a:lnTo>
                  <a:pt x="342445" y="3489625"/>
                </a:lnTo>
                <a:lnTo>
                  <a:pt x="441000" y="3635517"/>
                </a:lnTo>
                <a:lnTo>
                  <a:pt x="550199" y="3773118"/>
                </a:lnTo>
                <a:lnTo>
                  <a:pt x="669455" y="3901840"/>
                </a:lnTo>
                <a:lnTo>
                  <a:pt x="798177" y="4021094"/>
                </a:lnTo>
                <a:lnTo>
                  <a:pt x="935779" y="4130292"/>
                </a:lnTo>
                <a:lnTo>
                  <a:pt x="1081672" y="4228847"/>
                </a:lnTo>
                <a:lnTo>
                  <a:pt x="1235267" y="4316169"/>
                </a:lnTo>
                <a:lnTo>
                  <a:pt x="1395978" y="4391671"/>
                </a:lnTo>
                <a:lnTo>
                  <a:pt x="1563214" y="4454765"/>
                </a:lnTo>
                <a:lnTo>
                  <a:pt x="1736388" y="4504862"/>
                </a:lnTo>
                <a:lnTo>
                  <a:pt x="1914912" y="4541373"/>
                </a:lnTo>
                <a:lnTo>
                  <a:pt x="2098198" y="4563711"/>
                </a:lnTo>
                <a:lnTo>
                  <a:pt x="2285657" y="4571288"/>
                </a:lnTo>
                <a:lnTo>
                  <a:pt x="2473115" y="4563711"/>
                </a:lnTo>
                <a:lnTo>
                  <a:pt x="2656401" y="4541373"/>
                </a:lnTo>
                <a:lnTo>
                  <a:pt x="2834924" y="4504862"/>
                </a:lnTo>
                <a:lnTo>
                  <a:pt x="3008098" y="4454765"/>
                </a:lnTo>
                <a:lnTo>
                  <a:pt x="3175334" y="4391671"/>
                </a:lnTo>
                <a:lnTo>
                  <a:pt x="3336043" y="4316169"/>
                </a:lnTo>
                <a:lnTo>
                  <a:pt x="3489638" y="4228847"/>
                </a:lnTo>
                <a:lnTo>
                  <a:pt x="3635530" y="4130292"/>
                </a:lnTo>
                <a:lnTo>
                  <a:pt x="3773131" y="4021094"/>
                </a:lnTo>
                <a:lnTo>
                  <a:pt x="3901852" y="3901840"/>
                </a:lnTo>
                <a:lnTo>
                  <a:pt x="4021106" y="3773118"/>
                </a:lnTo>
                <a:lnTo>
                  <a:pt x="4130305" y="3635517"/>
                </a:lnTo>
                <a:lnTo>
                  <a:pt x="4228860" y="3489625"/>
                </a:lnTo>
                <a:lnTo>
                  <a:pt x="4316182" y="3336030"/>
                </a:lnTo>
                <a:lnTo>
                  <a:pt x="4391684" y="3175321"/>
                </a:lnTo>
                <a:lnTo>
                  <a:pt x="4454778" y="3008085"/>
                </a:lnTo>
                <a:lnTo>
                  <a:pt x="4504874" y="2834912"/>
                </a:lnTo>
                <a:lnTo>
                  <a:pt x="4541386" y="2656388"/>
                </a:lnTo>
                <a:lnTo>
                  <a:pt x="4563724" y="2473103"/>
                </a:lnTo>
                <a:lnTo>
                  <a:pt x="4571301" y="2285644"/>
                </a:lnTo>
                <a:lnTo>
                  <a:pt x="4563724" y="2098185"/>
                </a:lnTo>
                <a:lnTo>
                  <a:pt x="4541386" y="1914900"/>
                </a:lnTo>
                <a:lnTo>
                  <a:pt x="4504874" y="1736376"/>
                </a:lnTo>
                <a:lnTo>
                  <a:pt x="4454778" y="1563202"/>
                </a:lnTo>
                <a:lnTo>
                  <a:pt x="4391684" y="1395967"/>
                </a:lnTo>
                <a:lnTo>
                  <a:pt x="4316182" y="1235258"/>
                </a:lnTo>
                <a:lnTo>
                  <a:pt x="4228860" y="1081663"/>
                </a:lnTo>
                <a:lnTo>
                  <a:pt x="4130305" y="935771"/>
                </a:lnTo>
                <a:lnTo>
                  <a:pt x="4021106" y="798170"/>
                </a:lnTo>
                <a:lnTo>
                  <a:pt x="3901852" y="669448"/>
                </a:lnTo>
                <a:lnTo>
                  <a:pt x="3773131" y="550194"/>
                </a:lnTo>
                <a:lnTo>
                  <a:pt x="3635530" y="440996"/>
                </a:lnTo>
                <a:lnTo>
                  <a:pt x="3489638" y="342441"/>
                </a:lnTo>
                <a:lnTo>
                  <a:pt x="3336043" y="255118"/>
                </a:lnTo>
                <a:lnTo>
                  <a:pt x="3175334" y="179616"/>
                </a:lnTo>
                <a:lnTo>
                  <a:pt x="3008098" y="116523"/>
                </a:lnTo>
                <a:lnTo>
                  <a:pt x="2834924" y="66426"/>
                </a:lnTo>
                <a:lnTo>
                  <a:pt x="2656401" y="29915"/>
                </a:lnTo>
                <a:lnTo>
                  <a:pt x="2473115" y="7576"/>
                </a:lnTo>
                <a:lnTo>
                  <a:pt x="2285657" y="0"/>
                </a:lnTo>
                <a:close/>
              </a:path>
            </a:pathLst>
          </a:custGeom>
          <a:solidFill>
            <a:srgbClr val="FFFFFF"/>
          </a:solidFill>
        </p:spPr>
        <p:txBody>
          <a:bodyPr wrap="square" lIns="0" tIns="0" rIns="0" bIns="0" rtlCol="0">
            <a:noAutofit/>
          </a:bodyPr>
          <a:lstStyle/>
          <a:p>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247648" y="387350"/>
            <a:ext cx="2422601" cy="955984"/>
          </a:xfrm>
          <a:prstGeom prst="rect">
            <a:avLst/>
          </a:prstGeom>
        </p:spPr>
      </p:pic>
      <p:sp>
        <p:nvSpPr>
          <p:cNvPr id="7" name="Rectangle 6"/>
          <p:cNvSpPr/>
          <p:nvPr/>
        </p:nvSpPr>
        <p:spPr>
          <a:xfrm>
            <a:off x="425450" y="1617992"/>
            <a:ext cx="8991600" cy="4943341"/>
          </a:xfrm>
          <a:prstGeom prst="rect">
            <a:avLst/>
          </a:prstGeom>
        </p:spPr>
        <p:txBody>
          <a:bodyPr wrap="square">
            <a:spAutoFit/>
          </a:bodyPr>
          <a:lstStyle/>
          <a:p>
            <a:pPr marL="469900" marR="83185" indent="-457200">
              <a:lnSpc>
                <a:spcPct val="111100"/>
              </a:lnSpc>
              <a:buClr>
                <a:srgbClr val="231F20"/>
              </a:buClr>
              <a:buFont typeface="Arial" panose="020B0604020202020204" pitchFamily="34" charset="0"/>
              <a:buChar char="•"/>
              <a:tabLst>
                <a:tab pos="139699" algn="l"/>
              </a:tabLst>
            </a:pPr>
            <a:r>
              <a:rPr lang="en-GB" sz="3600" spc="-30" dirty="0" smtClean="0">
                <a:solidFill>
                  <a:srgbClr val="231F20"/>
                </a:solidFill>
                <a:latin typeface="Arial"/>
                <a:cs typeface="Arial"/>
              </a:rPr>
              <a:t>An overview of the Getting </a:t>
            </a:r>
            <a:r>
              <a:rPr lang="en-GB" sz="3600" spc="-30" dirty="0">
                <a:solidFill>
                  <a:srgbClr val="231F20"/>
                </a:solidFill>
                <a:latin typeface="Arial"/>
                <a:cs typeface="Arial"/>
              </a:rPr>
              <a:t>it Right for Every Child Practice </a:t>
            </a:r>
            <a:r>
              <a:rPr lang="en-GB" sz="3600" spc="-30" dirty="0" smtClean="0">
                <a:solidFill>
                  <a:srgbClr val="231F20"/>
                </a:solidFill>
                <a:latin typeface="Arial"/>
                <a:cs typeface="Arial"/>
              </a:rPr>
              <a:t>Model</a:t>
            </a:r>
            <a:br>
              <a:rPr lang="en-GB" sz="3600" spc="-30" dirty="0" smtClean="0">
                <a:solidFill>
                  <a:srgbClr val="231F20"/>
                </a:solidFill>
                <a:latin typeface="Arial"/>
                <a:cs typeface="Arial"/>
              </a:rPr>
            </a:br>
            <a:endParaRPr lang="en-GB" sz="3600" spc="-30" dirty="0">
              <a:solidFill>
                <a:srgbClr val="231F20"/>
              </a:solidFill>
              <a:latin typeface="Arial"/>
              <a:cs typeface="Arial"/>
            </a:endParaRPr>
          </a:p>
          <a:p>
            <a:pPr marL="469900" marR="83185" indent="-457200">
              <a:lnSpc>
                <a:spcPct val="111100"/>
              </a:lnSpc>
              <a:buClr>
                <a:srgbClr val="231F20"/>
              </a:buClr>
              <a:buFont typeface="Arial" panose="020B0604020202020204" pitchFamily="34" charset="0"/>
              <a:buChar char="•"/>
              <a:tabLst>
                <a:tab pos="139699" algn="l"/>
              </a:tabLst>
            </a:pPr>
            <a:r>
              <a:rPr lang="en-GB" sz="3600" spc="-30" dirty="0" smtClean="0">
                <a:solidFill>
                  <a:srgbClr val="231F20"/>
                </a:solidFill>
                <a:latin typeface="Arial"/>
                <a:cs typeface="Arial"/>
              </a:rPr>
              <a:t>Using the GIRFEC Wellbeing Indicators as the structure for information gathering</a:t>
            </a:r>
            <a:br>
              <a:rPr lang="en-GB" sz="3600" spc="-30" dirty="0" smtClean="0">
                <a:solidFill>
                  <a:srgbClr val="231F20"/>
                </a:solidFill>
                <a:latin typeface="Arial"/>
                <a:cs typeface="Arial"/>
              </a:rPr>
            </a:br>
            <a:endParaRPr lang="en-GB" sz="3600" spc="-30" dirty="0">
              <a:solidFill>
                <a:srgbClr val="231F20"/>
              </a:solidFill>
              <a:latin typeface="Arial"/>
              <a:cs typeface="Arial"/>
            </a:endParaRPr>
          </a:p>
          <a:p>
            <a:pPr marL="469900" marR="83185" indent="-457200">
              <a:lnSpc>
                <a:spcPct val="111100"/>
              </a:lnSpc>
              <a:buClr>
                <a:srgbClr val="231F20"/>
              </a:buClr>
              <a:buFont typeface="Arial" panose="020B0604020202020204" pitchFamily="34" charset="0"/>
              <a:buChar char="•"/>
              <a:tabLst>
                <a:tab pos="139699" algn="l"/>
              </a:tabLst>
            </a:pPr>
            <a:r>
              <a:rPr lang="en-GB" sz="3600" spc="-30" dirty="0" smtClean="0">
                <a:solidFill>
                  <a:srgbClr val="231F20"/>
                </a:solidFill>
                <a:latin typeface="Arial"/>
                <a:cs typeface="Arial"/>
              </a:rPr>
              <a:t>Completed a wellbeing assessment</a:t>
            </a:r>
            <a:r>
              <a:rPr lang="en-GB" sz="3200" spc="-30" dirty="0" smtClean="0">
                <a:solidFill>
                  <a:srgbClr val="231F20"/>
                </a:solidFill>
                <a:latin typeface="Arial"/>
                <a:cs typeface="Arial"/>
              </a:rPr>
              <a:t/>
            </a:r>
            <a:br>
              <a:rPr lang="en-GB" sz="3200" spc="-30" dirty="0" smtClean="0">
                <a:solidFill>
                  <a:srgbClr val="231F20"/>
                </a:solidFill>
                <a:latin typeface="Arial"/>
                <a:cs typeface="Arial"/>
              </a:rPr>
            </a:br>
            <a:endParaRPr lang="en-GB" sz="3200" dirty="0"/>
          </a:p>
        </p:txBody>
      </p:sp>
    </p:spTree>
    <p:extLst>
      <p:ext uri="{BB962C8B-B14F-4D97-AF65-F5344CB8AC3E}">
        <p14:creationId xmlns:p14="http://schemas.microsoft.com/office/powerpoint/2010/main" val="2235612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5450" y="469284"/>
            <a:ext cx="9296400" cy="523220"/>
          </a:xfrm>
          <a:prstGeom prst="rect">
            <a:avLst/>
          </a:prstGeom>
          <a:noFill/>
        </p:spPr>
        <p:txBody>
          <a:bodyPr wrap="square" rtlCol="0">
            <a:spAutoFit/>
          </a:bodyPr>
          <a:lstStyle/>
          <a:p>
            <a:r>
              <a:rPr lang="en-GB" sz="2800" b="1" dirty="0"/>
              <a:t>Learning Intentions (Session 2)</a:t>
            </a:r>
            <a:endParaRPr lang="en-GB" dirty="0"/>
          </a:p>
        </p:txBody>
      </p:sp>
      <p:sp>
        <p:nvSpPr>
          <p:cNvPr id="4" name="TextBox 3"/>
          <p:cNvSpPr txBox="1"/>
          <p:nvPr/>
        </p:nvSpPr>
        <p:spPr>
          <a:xfrm>
            <a:off x="425450" y="992504"/>
            <a:ext cx="9296400"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Participants will</a:t>
            </a:r>
            <a:r>
              <a:rPr lang="en-GB" sz="2400" dirty="0"/>
              <a:t>:</a:t>
            </a:r>
          </a:p>
        </p:txBody>
      </p:sp>
      <p:sp>
        <p:nvSpPr>
          <p:cNvPr id="5" name="TextBox 4"/>
          <p:cNvSpPr txBox="1"/>
          <p:nvPr/>
        </p:nvSpPr>
        <p:spPr>
          <a:xfrm>
            <a:off x="425450" y="1835150"/>
            <a:ext cx="9296400" cy="5632311"/>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Have fed back on the Wellbeing Assessment task from Session </a:t>
            </a:r>
            <a:r>
              <a:rPr lang="en-GB" sz="2400" dirty="0" smtClean="0">
                <a:latin typeface="Arial" panose="020B0604020202020204" pitchFamily="34" charset="0"/>
                <a:cs typeface="Arial" panose="020B0604020202020204" pitchFamily="34" charset="0"/>
              </a:rPr>
              <a:t>1</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Understand that the move from using the Wellbeing Indicators to the use of the My </a:t>
            </a:r>
            <a:r>
              <a:rPr lang="en-GB" sz="2400" dirty="0" smtClean="0">
                <a:latin typeface="Arial" panose="020B0604020202020204" pitchFamily="34" charset="0"/>
                <a:cs typeface="Arial" panose="020B0604020202020204" pitchFamily="34" charset="0"/>
              </a:rPr>
              <a:t>World</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Know </a:t>
            </a:r>
            <a:r>
              <a:rPr lang="en-GB" sz="2400" dirty="0">
                <a:latin typeface="Arial" panose="020B0604020202020204" pitchFamily="34" charset="0"/>
                <a:cs typeface="Arial" panose="020B0604020202020204" pitchFamily="34" charset="0"/>
              </a:rPr>
              <a:t>the three component parts of the My World Triangle (i.e. How I Grow and </a:t>
            </a:r>
            <a:r>
              <a:rPr lang="en-GB" sz="2400" dirty="0" smtClean="0">
                <a:latin typeface="Arial" panose="020B0604020202020204" pitchFamily="34" charset="0"/>
                <a:cs typeface="Arial" panose="020B0604020202020204" pitchFamily="34" charset="0"/>
              </a:rPr>
              <a:t>Develop, </a:t>
            </a:r>
            <a:r>
              <a:rPr lang="en-GB" sz="2400" dirty="0">
                <a:latin typeface="Arial" panose="020B0604020202020204" pitchFamily="34" charset="0"/>
                <a:cs typeface="Arial" panose="020B0604020202020204" pitchFamily="34" charset="0"/>
              </a:rPr>
              <a:t>What I Need from People who Look after Me and How I Grow &amp; Develop</a:t>
            </a:r>
            <a:r>
              <a:rPr lang="en-GB" sz="24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Have analysed assessment information and developed outcomes.</a:t>
            </a:r>
          </a:p>
          <a:p>
            <a:endParaRPr lang="en-GB" sz="2400" dirty="0">
              <a:latin typeface="Arial" panose="020B0604020202020204" pitchFamily="34" charset="0"/>
              <a:cs typeface="Arial" panose="020B0604020202020204" pitchFamily="34" charset="0"/>
            </a:endParaRPr>
          </a:p>
          <a:p>
            <a:r>
              <a:rPr lang="en-GB" sz="2400" b="1" dirty="0" smtClean="0">
                <a:latin typeface="Arial" panose="020B0604020202020204" pitchFamily="34" charset="0"/>
                <a:cs typeface="Arial" panose="020B0604020202020204" pitchFamily="34" charset="0"/>
              </a:rPr>
              <a:t>Success Criteria (Session 2)</a:t>
            </a:r>
          </a:p>
          <a:p>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Participants will have successfully completed an assessment, based on the My World Triangle, and be ready to feed back on this in Session 3 in an anonymised fashion.  </a:t>
            </a:r>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1911727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36789" y="315068"/>
            <a:ext cx="9250415" cy="1100548"/>
          </a:xfrm>
          <a:prstGeom prst="rect">
            <a:avLst/>
          </a:prstGeom>
        </p:spPr>
        <p:txBody>
          <a:bodyPr vert="horz" wrap="square" lIns="0" tIns="0" rIns="0" bIns="0" rtlCol="0">
            <a:noAutofit/>
          </a:bodyPr>
          <a:lstStyle/>
          <a:p>
            <a:pPr marL="163828"/>
            <a:r>
              <a:rPr lang="en-GB" sz="3600" b="1" spc="-30" dirty="0" smtClean="0">
                <a:solidFill>
                  <a:srgbClr val="002060"/>
                </a:solidFill>
                <a:latin typeface="Arial"/>
                <a:cs typeface="Arial"/>
              </a:rPr>
              <a:t>Feedback - Homework </a:t>
            </a:r>
            <a:endParaRPr sz="3600" dirty="0">
              <a:solidFill>
                <a:srgbClr val="002060"/>
              </a:solidFill>
              <a:latin typeface="Arial"/>
              <a:cs typeface="Arial"/>
            </a:endParaRPr>
          </a:p>
        </p:txBody>
      </p:sp>
      <p:sp>
        <p:nvSpPr>
          <p:cNvPr id="4" name="object 4"/>
          <p:cNvSpPr/>
          <p:nvPr/>
        </p:nvSpPr>
        <p:spPr>
          <a:xfrm>
            <a:off x="2676347" y="2262352"/>
            <a:ext cx="4571301" cy="4571288"/>
          </a:xfrm>
          <a:custGeom>
            <a:avLst/>
            <a:gdLst/>
            <a:ahLst/>
            <a:cxnLst/>
            <a:rect l="l" t="t" r="r" b="b"/>
            <a:pathLst>
              <a:path w="4571301" h="4571288">
                <a:moveTo>
                  <a:pt x="2285657" y="0"/>
                </a:moveTo>
                <a:lnTo>
                  <a:pt x="2098198" y="7576"/>
                </a:lnTo>
                <a:lnTo>
                  <a:pt x="1914912" y="29915"/>
                </a:lnTo>
                <a:lnTo>
                  <a:pt x="1736388" y="66426"/>
                </a:lnTo>
                <a:lnTo>
                  <a:pt x="1563214" y="116523"/>
                </a:lnTo>
                <a:lnTo>
                  <a:pt x="1395978" y="179616"/>
                </a:lnTo>
                <a:lnTo>
                  <a:pt x="1235267" y="255118"/>
                </a:lnTo>
                <a:lnTo>
                  <a:pt x="1081672" y="342441"/>
                </a:lnTo>
                <a:lnTo>
                  <a:pt x="935779" y="440996"/>
                </a:lnTo>
                <a:lnTo>
                  <a:pt x="798177" y="550194"/>
                </a:lnTo>
                <a:lnTo>
                  <a:pt x="669455" y="669448"/>
                </a:lnTo>
                <a:lnTo>
                  <a:pt x="550199" y="798170"/>
                </a:lnTo>
                <a:lnTo>
                  <a:pt x="441000" y="935771"/>
                </a:lnTo>
                <a:lnTo>
                  <a:pt x="342445" y="1081663"/>
                </a:lnTo>
                <a:lnTo>
                  <a:pt x="255121" y="1235258"/>
                </a:lnTo>
                <a:lnTo>
                  <a:pt x="179618" y="1395967"/>
                </a:lnTo>
                <a:lnTo>
                  <a:pt x="116524" y="1563202"/>
                </a:lnTo>
                <a:lnTo>
                  <a:pt x="66427" y="1736376"/>
                </a:lnTo>
                <a:lnTo>
                  <a:pt x="29915" y="1914900"/>
                </a:lnTo>
                <a:lnTo>
                  <a:pt x="7576" y="2098185"/>
                </a:lnTo>
                <a:lnTo>
                  <a:pt x="0" y="2285644"/>
                </a:lnTo>
                <a:lnTo>
                  <a:pt x="7576" y="2473103"/>
                </a:lnTo>
                <a:lnTo>
                  <a:pt x="29915" y="2656388"/>
                </a:lnTo>
                <a:lnTo>
                  <a:pt x="66427" y="2834912"/>
                </a:lnTo>
                <a:lnTo>
                  <a:pt x="116524" y="3008085"/>
                </a:lnTo>
                <a:lnTo>
                  <a:pt x="179618" y="3175321"/>
                </a:lnTo>
                <a:lnTo>
                  <a:pt x="255121" y="3336030"/>
                </a:lnTo>
                <a:lnTo>
                  <a:pt x="342445" y="3489625"/>
                </a:lnTo>
                <a:lnTo>
                  <a:pt x="441000" y="3635517"/>
                </a:lnTo>
                <a:lnTo>
                  <a:pt x="550199" y="3773118"/>
                </a:lnTo>
                <a:lnTo>
                  <a:pt x="669455" y="3901840"/>
                </a:lnTo>
                <a:lnTo>
                  <a:pt x="798177" y="4021094"/>
                </a:lnTo>
                <a:lnTo>
                  <a:pt x="935779" y="4130292"/>
                </a:lnTo>
                <a:lnTo>
                  <a:pt x="1081672" y="4228847"/>
                </a:lnTo>
                <a:lnTo>
                  <a:pt x="1235267" y="4316169"/>
                </a:lnTo>
                <a:lnTo>
                  <a:pt x="1395978" y="4391671"/>
                </a:lnTo>
                <a:lnTo>
                  <a:pt x="1563214" y="4454765"/>
                </a:lnTo>
                <a:lnTo>
                  <a:pt x="1736388" y="4504862"/>
                </a:lnTo>
                <a:lnTo>
                  <a:pt x="1914912" y="4541373"/>
                </a:lnTo>
                <a:lnTo>
                  <a:pt x="2098198" y="4563711"/>
                </a:lnTo>
                <a:lnTo>
                  <a:pt x="2285657" y="4571288"/>
                </a:lnTo>
                <a:lnTo>
                  <a:pt x="2473115" y="4563711"/>
                </a:lnTo>
                <a:lnTo>
                  <a:pt x="2656401" y="4541373"/>
                </a:lnTo>
                <a:lnTo>
                  <a:pt x="2834924" y="4504862"/>
                </a:lnTo>
                <a:lnTo>
                  <a:pt x="3008098" y="4454765"/>
                </a:lnTo>
                <a:lnTo>
                  <a:pt x="3175334" y="4391671"/>
                </a:lnTo>
                <a:lnTo>
                  <a:pt x="3336043" y="4316169"/>
                </a:lnTo>
                <a:lnTo>
                  <a:pt x="3489638" y="4228847"/>
                </a:lnTo>
                <a:lnTo>
                  <a:pt x="3635530" y="4130292"/>
                </a:lnTo>
                <a:lnTo>
                  <a:pt x="3773131" y="4021094"/>
                </a:lnTo>
                <a:lnTo>
                  <a:pt x="3901852" y="3901840"/>
                </a:lnTo>
                <a:lnTo>
                  <a:pt x="4021106" y="3773118"/>
                </a:lnTo>
                <a:lnTo>
                  <a:pt x="4130305" y="3635517"/>
                </a:lnTo>
                <a:lnTo>
                  <a:pt x="4228860" y="3489625"/>
                </a:lnTo>
                <a:lnTo>
                  <a:pt x="4316182" y="3336030"/>
                </a:lnTo>
                <a:lnTo>
                  <a:pt x="4391684" y="3175321"/>
                </a:lnTo>
                <a:lnTo>
                  <a:pt x="4454778" y="3008085"/>
                </a:lnTo>
                <a:lnTo>
                  <a:pt x="4504874" y="2834912"/>
                </a:lnTo>
                <a:lnTo>
                  <a:pt x="4541386" y="2656388"/>
                </a:lnTo>
                <a:lnTo>
                  <a:pt x="4563724" y="2473103"/>
                </a:lnTo>
                <a:lnTo>
                  <a:pt x="4571301" y="2285644"/>
                </a:lnTo>
                <a:lnTo>
                  <a:pt x="4563724" y="2098185"/>
                </a:lnTo>
                <a:lnTo>
                  <a:pt x="4541386" y="1914900"/>
                </a:lnTo>
                <a:lnTo>
                  <a:pt x="4504874" y="1736376"/>
                </a:lnTo>
                <a:lnTo>
                  <a:pt x="4454778" y="1563202"/>
                </a:lnTo>
                <a:lnTo>
                  <a:pt x="4391684" y="1395967"/>
                </a:lnTo>
                <a:lnTo>
                  <a:pt x="4316182" y="1235258"/>
                </a:lnTo>
                <a:lnTo>
                  <a:pt x="4228860" y="1081663"/>
                </a:lnTo>
                <a:lnTo>
                  <a:pt x="4130305" y="935771"/>
                </a:lnTo>
                <a:lnTo>
                  <a:pt x="4021106" y="798170"/>
                </a:lnTo>
                <a:lnTo>
                  <a:pt x="3901852" y="669448"/>
                </a:lnTo>
                <a:lnTo>
                  <a:pt x="3773131" y="550194"/>
                </a:lnTo>
                <a:lnTo>
                  <a:pt x="3635530" y="440996"/>
                </a:lnTo>
                <a:lnTo>
                  <a:pt x="3489638" y="342441"/>
                </a:lnTo>
                <a:lnTo>
                  <a:pt x="3336043" y="255118"/>
                </a:lnTo>
                <a:lnTo>
                  <a:pt x="3175334" y="179616"/>
                </a:lnTo>
                <a:lnTo>
                  <a:pt x="3008098" y="116523"/>
                </a:lnTo>
                <a:lnTo>
                  <a:pt x="2834924" y="66426"/>
                </a:lnTo>
                <a:lnTo>
                  <a:pt x="2656401" y="29915"/>
                </a:lnTo>
                <a:lnTo>
                  <a:pt x="2473115" y="7576"/>
                </a:lnTo>
                <a:lnTo>
                  <a:pt x="2285657" y="0"/>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064250" y="2520950"/>
            <a:ext cx="3469049" cy="3200400"/>
          </a:xfrm>
          <a:prstGeom prst="rect">
            <a:avLst/>
          </a:prstGeom>
          <a:blipFill>
            <a:blip r:embed="rId3" cstate="print"/>
            <a:stretch>
              <a:fillRect/>
            </a:stretch>
          </a:blipFill>
        </p:spPr>
        <p:txBody>
          <a:bodyPr wrap="square" lIns="0" tIns="0" rIns="0" bIns="0" rtlCol="0">
            <a:noAutofit/>
          </a:bodyPr>
          <a:lstStyle/>
          <a:p>
            <a:endParaRPr/>
          </a:p>
        </p:txBody>
      </p:sp>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7247648" y="387350"/>
            <a:ext cx="2422601" cy="955984"/>
          </a:xfrm>
          <a:prstGeom prst="rect">
            <a:avLst/>
          </a:prstGeom>
        </p:spPr>
      </p:pic>
      <p:sp>
        <p:nvSpPr>
          <p:cNvPr id="2" name="TextBox 1"/>
          <p:cNvSpPr txBox="1"/>
          <p:nvPr/>
        </p:nvSpPr>
        <p:spPr>
          <a:xfrm>
            <a:off x="501650" y="1369615"/>
            <a:ext cx="5562600" cy="5632311"/>
          </a:xfrm>
          <a:prstGeom prst="rect">
            <a:avLst/>
          </a:prstGeom>
          <a:noFill/>
        </p:spPr>
        <p:txBody>
          <a:bodyPr wrap="square" rtlCol="0">
            <a:spAutoFit/>
          </a:bodyPr>
          <a:lstStyle/>
          <a:p>
            <a:r>
              <a:rPr lang="en-GB" sz="4000" dirty="0" smtClean="0"/>
              <a:t>In groups, discuss the wellbeing assessment that you have completed since the last session.</a:t>
            </a:r>
          </a:p>
          <a:p>
            <a:endParaRPr lang="en-GB" sz="4000" dirty="0" smtClean="0"/>
          </a:p>
          <a:p>
            <a:r>
              <a:rPr lang="en-GB" sz="4000" dirty="0" smtClean="0"/>
              <a:t>Use the flipchart paper for feedback to the larger group.</a:t>
            </a:r>
            <a:endParaRPr lang="en-GB" sz="4000" dirty="0"/>
          </a:p>
          <a:p>
            <a:endParaRPr lang="en-GB" sz="4000" dirty="0" smtClean="0"/>
          </a:p>
        </p:txBody>
      </p:sp>
    </p:spTree>
    <p:extLst>
      <p:ext uri="{BB962C8B-B14F-4D97-AF65-F5344CB8AC3E}">
        <p14:creationId xmlns:p14="http://schemas.microsoft.com/office/powerpoint/2010/main" val="38003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36789" y="315068"/>
            <a:ext cx="9250415" cy="1100548"/>
          </a:xfrm>
          <a:prstGeom prst="rect">
            <a:avLst/>
          </a:prstGeom>
        </p:spPr>
        <p:txBody>
          <a:bodyPr vert="horz" wrap="square" lIns="0" tIns="0" rIns="0" bIns="0" rtlCol="0">
            <a:noAutofit/>
          </a:bodyPr>
          <a:lstStyle/>
          <a:p>
            <a:pPr marL="163828"/>
            <a:r>
              <a:rPr lang="en-GB" sz="3600" b="1" spc="-30" dirty="0" smtClean="0">
                <a:solidFill>
                  <a:srgbClr val="002060"/>
                </a:solidFill>
                <a:latin typeface="Arial"/>
                <a:cs typeface="Arial"/>
              </a:rPr>
              <a:t>Focus for Session 2   </a:t>
            </a:r>
            <a:endParaRPr sz="3600" dirty="0">
              <a:solidFill>
                <a:srgbClr val="002060"/>
              </a:solidFill>
              <a:latin typeface="Arial"/>
              <a:cs typeface="Arial"/>
            </a:endParaRPr>
          </a:p>
        </p:txBody>
      </p:sp>
      <p:sp>
        <p:nvSpPr>
          <p:cNvPr id="4" name="object 4"/>
          <p:cNvSpPr/>
          <p:nvPr/>
        </p:nvSpPr>
        <p:spPr>
          <a:xfrm>
            <a:off x="2676347" y="2262352"/>
            <a:ext cx="4571301" cy="4571288"/>
          </a:xfrm>
          <a:custGeom>
            <a:avLst/>
            <a:gdLst/>
            <a:ahLst/>
            <a:cxnLst/>
            <a:rect l="l" t="t" r="r" b="b"/>
            <a:pathLst>
              <a:path w="4571301" h="4571288">
                <a:moveTo>
                  <a:pt x="2285657" y="0"/>
                </a:moveTo>
                <a:lnTo>
                  <a:pt x="2098198" y="7576"/>
                </a:lnTo>
                <a:lnTo>
                  <a:pt x="1914912" y="29915"/>
                </a:lnTo>
                <a:lnTo>
                  <a:pt x="1736388" y="66426"/>
                </a:lnTo>
                <a:lnTo>
                  <a:pt x="1563214" y="116523"/>
                </a:lnTo>
                <a:lnTo>
                  <a:pt x="1395978" y="179616"/>
                </a:lnTo>
                <a:lnTo>
                  <a:pt x="1235267" y="255118"/>
                </a:lnTo>
                <a:lnTo>
                  <a:pt x="1081672" y="342441"/>
                </a:lnTo>
                <a:lnTo>
                  <a:pt x="935779" y="440996"/>
                </a:lnTo>
                <a:lnTo>
                  <a:pt x="798177" y="550194"/>
                </a:lnTo>
                <a:lnTo>
                  <a:pt x="669455" y="669448"/>
                </a:lnTo>
                <a:lnTo>
                  <a:pt x="550199" y="798170"/>
                </a:lnTo>
                <a:lnTo>
                  <a:pt x="441000" y="935771"/>
                </a:lnTo>
                <a:lnTo>
                  <a:pt x="342445" y="1081663"/>
                </a:lnTo>
                <a:lnTo>
                  <a:pt x="255121" y="1235258"/>
                </a:lnTo>
                <a:lnTo>
                  <a:pt x="179618" y="1395967"/>
                </a:lnTo>
                <a:lnTo>
                  <a:pt x="116524" y="1563202"/>
                </a:lnTo>
                <a:lnTo>
                  <a:pt x="66427" y="1736376"/>
                </a:lnTo>
                <a:lnTo>
                  <a:pt x="29915" y="1914900"/>
                </a:lnTo>
                <a:lnTo>
                  <a:pt x="7576" y="2098185"/>
                </a:lnTo>
                <a:lnTo>
                  <a:pt x="0" y="2285644"/>
                </a:lnTo>
                <a:lnTo>
                  <a:pt x="7576" y="2473103"/>
                </a:lnTo>
                <a:lnTo>
                  <a:pt x="29915" y="2656388"/>
                </a:lnTo>
                <a:lnTo>
                  <a:pt x="66427" y="2834912"/>
                </a:lnTo>
                <a:lnTo>
                  <a:pt x="116524" y="3008085"/>
                </a:lnTo>
                <a:lnTo>
                  <a:pt x="179618" y="3175321"/>
                </a:lnTo>
                <a:lnTo>
                  <a:pt x="255121" y="3336030"/>
                </a:lnTo>
                <a:lnTo>
                  <a:pt x="342445" y="3489625"/>
                </a:lnTo>
                <a:lnTo>
                  <a:pt x="441000" y="3635517"/>
                </a:lnTo>
                <a:lnTo>
                  <a:pt x="550199" y="3773118"/>
                </a:lnTo>
                <a:lnTo>
                  <a:pt x="669455" y="3901840"/>
                </a:lnTo>
                <a:lnTo>
                  <a:pt x="798177" y="4021094"/>
                </a:lnTo>
                <a:lnTo>
                  <a:pt x="935779" y="4130292"/>
                </a:lnTo>
                <a:lnTo>
                  <a:pt x="1081672" y="4228847"/>
                </a:lnTo>
                <a:lnTo>
                  <a:pt x="1235267" y="4316169"/>
                </a:lnTo>
                <a:lnTo>
                  <a:pt x="1395978" y="4391671"/>
                </a:lnTo>
                <a:lnTo>
                  <a:pt x="1563214" y="4454765"/>
                </a:lnTo>
                <a:lnTo>
                  <a:pt x="1736388" y="4504862"/>
                </a:lnTo>
                <a:lnTo>
                  <a:pt x="1914912" y="4541373"/>
                </a:lnTo>
                <a:lnTo>
                  <a:pt x="2098198" y="4563711"/>
                </a:lnTo>
                <a:lnTo>
                  <a:pt x="2285657" y="4571288"/>
                </a:lnTo>
                <a:lnTo>
                  <a:pt x="2473115" y="4563711"/>
                </a:lnTo>
                <a:lnTo>
                  <a:pt x="2656401" y="4541373"/>
                </a:lnTo>
                <a:lnTo>
                  <a:pt x="2834924" y="4504862"/>
                </a:lnTo>
                <a:lnTo>
                  <a:pt x="3008098" y="4454765"/>
                </a:lnTo>
                <a:lnTo>
                  <a:pt x="3175334" y="4391671"/>
                </a:lnTo>
                <a:lnTo>
                  <a:pt x="3336043" y="4316169"/>
                </a:lnTo>
                <a:lnTo>
                  <a:pt x="3489638" y="4228847"/>
                </a:lnTo>
                <a:lnTo>
                  <a:pt x="3635530" y="4130292"/>
                </a:lnTo>
                <a:lnTo>
                  <a:pt x="3773131" y="4021094"/>
                </a:lnTo>
                <a:lnTo>
                  <a:pt x="3901852" y="3901840"/>
                </a:lnTo>
                <a:lnTo>
                  <a:pt x="4021106" y="3773118"/>
                </a:lnTo>
                <a:lnTo>
                  <a:pt x="4130305" y="3635517"/>
                </a:lnTo>
                <a:lnTo>
                  <a:pt x="4228860" y="3489625"/>
                </a:lnTo>
                <a:lnTo>
                  <a:pt x="4316182" y="3336030"/>
                </a:lnTo>
                <a:lnTo>
                  <a:pt x="4391684" y="3175321"/>
                </a:lnTo>
                <a:lnTo>
                  <a:pt x="4454778" y="3008085"/>
                </a:lnTo>
                <a:lnTo>
                  <a:pt x="4504874" y="2834912"/>
                </a:lnTo>
                <a:lnTo>
                  <a:pt x="4541386" y="2656388"/>
                </a:lnTo>
                <a:lnTo>
                  <a:pt x="4563724" y="2473103"/>
                </a:lnTo>
                <a:lnTo>
                  <a:pt x="4571301" y="2285644"/>
                </a:lnTo>
                <a:lnTo>
                  <a:pt x="4563724" y="2098185"/>
                </a:lnTo>
                <a:lnTo>
                  <a:pt x="4541386" y="1914900"/>
                </a:lnTo>
                <a:lnTo>
                  <a:pt x="4504874" y="1736376"/>
                </a:lnTo>
                <a:lnTo>
                  <a:pt x="4454778" y="1563202"/>
                </a:lnTo>
                <a:lnTo>
                  <a:pt x="4391684" y="1395967"/>
                </a:lnTo>
                <a:lnTo>
                  <a:pt x="4316182" y="1235258"/>
                </a:lnTo>
                <a:lnTo>
                  <a:pt x="4228860" y="1081663"/>
                </a:lnTo>
                <a:lnTo>
                  <a:pt x="4130305" y="935771"/>
                </a:lnTo>
                <a:lnTo>
                  <a:pt x="4021106" y="798170"/>
                </a:lnTo>
                <a:lnTo>
                  <a:pt x="3901852" y="669448"/>
                </a:lnTo>
                <a:lnTo>
                  <a:pt x="3773131" y="550194"/>
                </a:lnTo>
                <a:lnTo>
                  <a:pt x="3635530" y="440996"/>
                </a:lnTo>
                <a:lnTo>
                  <a:pt x="3489638" y="342441"/>
                </a:lnTo>
                <a:lnTo>
                  <a:pt x="3336043" y="255118"/>
                </a:lnTo>
                <a:lnTo>
                  <a:pt x="3175334" y="179616"/>
                </a:lnTo>
                <a:lnTo>
                  <a:pt x="3008098" y="116523"/>
                </a:lnTo>
                <a:lnTo>
                  <a:pt x="2834924" y="66426"/>
                </a:lnTo>
                <a:lnTo>
                  <a:pt x="2656401" y="29915"/>
                </a:lnTo>
                <a:lnTo>
                  <a:pt x="2473115" y="7576"/>
                </a:lnTo>
                <a:lnTo>
                  <a:pt x="2285657" y="0"/>
                </a:lnTo>
                <a:close/>
              </a:path>
            </a:pathLst>
          </a:custGeom>
          <a:solidFill>
            <a:srgbClr val="FFFFFF"/>
          </a:solidFill>
        </p:spPr>
        <p:txBody>
          <a:bodyPr wrap="square" lIns="0" tIns="0" rIns="0" bIns="0" rtlCol="0">
            <a:noAutofit/>
          </a:bodyPr>
          <a:lstStyle/>
          <a:p>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247648" y="387350"/>
            <a:ext cx="2422601" cy="955984"/>
          </a:xfrm>
          <a:prstGeom prst="rect">
            <a:avLst/>
          </a:prstGeom>
        </p:spPr>
      </p:pic>
      <p:sp>
        <p:nvSpPr>
          <p:cNvPr id="7" name="Rectangle 6"/>
          <p:cNvSpPr/>
          <p:nvPr/>
        </p:nvSpPr>
        <p:spPr>
          <a:xfrm>
            <a:off x="425450" y="1617992"/>
            <a:ext cx="8991600" cy="2825389"/>
          </a:xfrm>
          <a:prstGeom prst="rect">
            <a:avLst/>
          </a:prstGeom>
        </p:spPr>
        <p:txBody>
          <a:bodyPr wrap="square">
            <a:spAutoFit/>
          </a:bodyPr>
          <a:lstStyle/>
          <a:p>
            <a:pPr marL="584200" marR="83185" indent="-571500">
              <a:lnSpc>
                <a:spcPct val="111100"/>
              </a:lnSpc>
              <a:buClr>
                <a:srgbClr val="231F20"/>
              </a:buClr>
              <a:buFont typeface="Arial" panose="020B0604020202020204" pitchFamily="34" charset="0"/>
              <a:buChar char="•"/>
              <a:tabLst>
                <a:tab pos="139699" algn="l"/>
              </a:tabLst>
            </a:pPr>
            <a:r>
              <a:rPr lang="en-GB" sz="4000" spc="-30" dirty="0" smtClean="0">
                <a:solidFill>
                  <a:srgbClr val="231F20"/>
                </a:solidFill>
                <a:latin typeface="Arial"/>
                <a:cs typeface="Arial"/>
              </a:rPr>
              <a:t>To use </a:t>
            </a:r>
            <a:r>
              <a:rPr lang="en-GB" sz="4000" spc="-30" dirty="0">
                <a:solidFill>
                  <a:srgbClr val="231F20"/>
                </a:solidFill>
                <a:latin typeface="Arial"/>
                <a:cs typeface="Arial"/>
              </a:rPr>
              <a:t>the My World Assessment </a:t>
            </a:r>
            <a:r>
              <a:rPr lang="en-GB" sz="4000" spc="-30" dirty="0" smtClean="0">
                <a:solidFill>
                  <a:srgbClr val="231F20"/>
                </a:solidFill>
                <a:latin typeface="Arial"/>
                <a:cs typeface="Arial"/>
              </a:rPr>
              <a:t>Triangle as a framework for gathering and analysing information</a:t>
            </a:r>
            <a:br>
              <a:rPr lang="en-GB" sz="4000" spc="-30" dirty="0" smtClean="0">
                <a:solidFill>
                  <a:srgbClr val="231F20"/>
                </a:solidFill>
                <a:latin typeface="Arial"/>
                <a:cs typeface="Arial"/>
              </a:rPr>
            </a:br>
            <a:endParaRPr lang="en-GB" sz="4000" spc="-30" dirty="0">
              <a:solidFill>
                <a:srgbClr val="231F20"/>
              </a:solidFill>
              <a:latin typeface="Arial"/>
              <a:cs typeface="Arial"/>
            </a:endParaRPr>
          </a:p>
        </p:txBody>
      </p:sp>
      <p:sp>
        <p:nvSpPr>
          <p:cNvPr id="8" name="object 7"/>
          <p:cNvSpPr/>
          <p:nvPr/>
        </p:nvSpPr>
        <p:spPr>
          <a:xfrm>
            <a:off x="3716999" y="4197350"/>
            <a:ext cx="2625197" cy="2283790"/>
          </a:xfrm>
          <a:prstGeom prst="rect">
            <a:avLst/>
          </a:prstGeom>
          <a:blipFill>
            <a:blip r:embed="rId4"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22116967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0" rIns="0" bIns="0" rtlCol="0">
            <a:noAutofit/>
          </a:bodyPr>
          <a:lstStyle/>
          <a:p>
            <a:pPr marL="252726"/>
            <a:r>
              <a:rPr sz="2400" b="1" dirty="0">
                <a:solidFill>
                  <a:srgbClr val="231F20"/>
                </a:solidFill>
                <a:latin typeface="Arial"/>
                <a:cs typeface="Arial"/>
              </a:rPr>
              <a:t>The National </a:t>
            </a:r>
            <a:r>
              <a:rPr sz="2400" b="1" spc="10" dirty="0">
                <a:solidFill>
                  <a:srgbClr val="231F20"/>
                </a:solidFill>
                <a:latin typeface="Arial"/>
                <a:cs typeface="Arial"/>
              </a:rPr>
              <a:t>Practice </a:t>
            </a:r>
            <a:r>
              <a:rPr sz="2400" b="1" spc="26" dirty="0">
                <a:solidFill>
                  <a:srgbClr val="231F20"/>
                </a:solidFill>
                <a:latin typeface="Arial"/>
                <a:cs typeface="Arial"/>
              </a:rPr>
              <a:t>Model</a:t>
            </a:r>
            <a:endParaRPr sz="2400">
              <a:latin typeface="Arial"/>
              <a:cs typeface="Arial"/>
            </a:endParaRPr>
          </a:p>
        </p:txBody>
      </p:sp>
      <p:sp>
        <p:nvSpPr>
          <p:cNvPr id="4" name="object 4"/>
          <p:cNvSpPr/>
          <p:nvPr/>
        </p:nvSpPr>
        <p:spPr>
          <a:xfrm>
            <a:off x="926611" y="2898767"/>
            <a:ext cx="2622041" cy="2622029"/>
          </a:xfrm>
          <a:custGeom>
            <a:avLst/>
            <a:gdLst/>
            <a:ahLst/>
            <a:cxnLst/>
            <a:rect l="l" t="t" r="r" b="b"/>
            <a:pathLst>
              <a:path w="2622041" h="2622029">
                <a:moveTo>
                  <a:pt x="1311021" y="0"/>
                </a:moveTo>
                <a:lnTo>
                  <a:pt x="1203497" y="4345"/>
                </a:lnTo>
                <a:lnTo>
                  <a:pt x="1098367" y="17158"/>
                </a:lnTo>
                <a:lnTo>
                  <a:pt x="995968" y="38101"/>
                </a:lnTo>
                <a:lnTo>
                  <a:pt x="896638" y="66835"/>
                </a:lnTo>
                <a:lnTo>
                  <a:pt x="800714" y="103025"/>
                </a:lnTo>
                <a:lnTo>
                  <a:pt x="708533" y="146331"/>
                </a:lnTo>
                <a:lnTo>
                  <a:pt x="620433" y="196418"/>
                </a:lnTo>
                <a:lnTo>
                  <a:pt x="536750" y="252947"/>
                </a:lnTo>
                <a:lnTo>
                  <a:pt x="457824" y="315582"/>
                </a:lnTo>
                <a:lnTo>
                  <a:pt x="383990" y="383984"/>
                </a:lnTo>
                <a:lnTo>
                  <a:pt x="315587" y="457817"/>
                </a:lnTo>
                <a:lnTo>
                  <a:pt x="252952" y="536742"/>
                </a:lnTo>
                <a:lnTo>
                  <a:pt x="196422" y="620423"/>
                </a:lnTo>
                <a:lnTo>
                  <a:pt x="146334" y="708523"/>
                </a:lnTo>
                <a:lnTo>
                  <a:pt x="103027" y="800703"/>
                </a:lnTo>
                <a:lnTo>
                  <a:pt x="66837" y="896627"/>
                </a:lnTo>
                <a:lnTo>
                  <a:pt x="38102" y="995957"/>
                </a:lnTo>
                <a:lnTo>
                  <a:pt x="17159" y="1098355"/>
                </a:lnTo>
                <a:lnTo>
                  <a:pt x="4346" y="1203484"/>
                </a:lnTo>
                <a:lnTo>
                  <a:pt x="0" y="1311008"/>
                </a:lnTo>
                <a:lnTo>
                  <a:pt x="4346" y="1418531"/>
                </a:lnTo>
                <a:lnTo>
                  <a:pt x="17159" y="1523661"/>
                </a:lnTo>
                <a:lnTo>
                  <a:pt x="38102" y="1626060"/>
                </a:lnTo>
                <a:lnTo>
                  <a:pt x="66837" y="1725390"/>
                </a:lnTo>
                <a:lnTo>
                  <a:pt x="103027" y="1821314"/>
                </a:lnTo>
                <a:lnTo>
                  <a:pt x="146334" y="1913495"/>
                </a:lnTo>
                <a:lnTo>
                  <a:pt x="196422" y="2001596"/>
                </a:lnTo>
                <a:lnTo>
                  <a:pt x="252952" y="2085278"/>
                </a:lnTo>
                <a:lnTo>
                  <a:pt x="315587" y="2164204"/>
                </a:lnTo>
                <a:lnTo>
                  <a:pt x="383990" y="2238038"/>
                </a:lnTo>
                <a:lnTo>
                  <a:pt x="457824" y="2306441"/>
                </a:lnTo>
                <a:lnTo>
                  <a:pt x="536750" y="2369076"/>
                </a:lnTo>
                <a:lnTo>
                  <a:pt x="620433" y="2425607"/>
                </a:lnTo>
                <a:lnTo>
                  <a:pt x="708533" y="2475694"/>
                </a:lnTo>
                <a:lnTo>
                  <a:pt x="800714" y="2519002"/>
                </a:lnTo>
                <a:lnTo>
                  <a:pt x="896638" y="2555192"/>
                </a:lnTo>
                <a:lnTo>
                  <a:pt x="995968" y="2583927"/>
                </a:lnTo>
                <a:lnTo>
                  <a:pt x="1098367" y="2604870"/>
                </a:lnTo>
                <a:lnTo>
                  <a:pt x="1203497" y="2617683"/>
                </a:lnTo>
                <a:lnTo>
                  <a:pt x="1311021" y="2622029"/>
                </a:lnTo>
                <a:lnTo>
                  <a:pt x="1418544" y="2617683"/>
                </a:lnTo>
                <a:lnTo>
                  <a:pt x="1523674" y="2604870"/>
                </a:lnTo>
                <a:lnTo>
                  <a:pt x="1626073" y="2583927"/>
                </a:lnTo>
                <a:lnTo>
                  <a:pt x="1725403" y="2555192"/>
                </a:lnTo>
                <a:lnTo>
                  <a:pt x="1821327" y="2519002"/>
                </a:lnTo>
                <a:lnTo>
                  <a:pt x="1913508" y="2475694"/>
                </a:lnTo>
                <a:lnTo>
                  <a:pt x="2001608" y="2425607"/>
                </a:lnTo>
                <a:lnTo>
                  <a:pt x="2085291" y="2369076"/>
                </a:lnTo>
                <a:lnTo>
                  <a:pt x="2164217" y="2306441"/>
                </a:lnTo>
                <a:lnTo>
                  <a:pt x="2238051" y="2238038"/>
                </a:lnTo>
                <a:lnTo>
                  <a:pt x="2306454" y="2164204"/>
                </a:lnTo>
                <a:lnTo>
                  <a:pt x="2369089" y="2085278"/>
                </a:lnTo>
                <a:lnTo>
                  <a:pt x="2425619" y="2001596"/>
                </a:lnTo>
                <a:lnTo>
                  <a:pt x="2475707" y="1913495"/>
                </a:lnTo>
                <a:lnTo>
                  <a:pt x="2519014" y="1821314"/>
                </a:lnTo>
                <a:lnTo>
                  <a:pt x="2555204" y="1725390"/>
                </a:lnTo>
                <a:lnTo>
                  <a:pt x="2583939" y="1626060"/>
                </a:lnTo>
                <a:lnTo>
                  <a:pt x="2604882" y="1523661"/>
                </a:lnTo>
                <a:lnTo>
                  <a:pt x="2617695" y="1418531"/>
                </a:lnTo>
                <a:lnTo>
                  <a:pt x="2622042" y="1311008"/>
                </a:lnTo>
                <a:lnTo>
                  <a:pt x="2617695" y="1203484"/>
                </a:lnTo>
                <a:lnTo>
                  <a:pt x="2604882" y="1098355"/>
                </a:lnTo>
                <a:lnTo>
                  <a:pt x="2583939" y="995957"/>
                </a:lnTo>
                <a:lnTo>
                  <a:pt x="2555204" y="896627"/>
                </a:lnTo>
                <a:lnTo>
                  <a:pt x="2519014" y="800703"/>
                </a:lnTo>
                <a:lnTo>
                  <a:pt x="2475707" y="708523"/>
                </a:lnTo>
                <a:lnTo>
                  <a:pt x="2425619" y="620423"/>
                </a:lnTo>
                <a:lnTo>
                  <a:pt x="2369089" y="536742"/>
                </a:lnTo>
                <a:lnTo>
                  <a:pt x="2306454" y="457817"/>
                </a:lnTo>
                <a:lnTo>
                  <a:pt x="2238051" y="383984"/>
                </a:lnTo>
                <a:lnTo>
                  <a:pt x="2164217" y="315582"/>
                </a:lnTo>
                <a:lnTo>
                  <a:pt x="2085291" y="252947"/>
                </a:lnTo>
                <a:lnTo>
                  <a:pt x="2001608" y="196418"/>
                </a:lnTo>
                <a:lnTo>
                  <a:pt x="1913508" y="146331"/>
                </a:lnTo>
                <a:lnTo>
                  <a:pt x="1821327" y="103025"/>
                </a:lnTo>
                <a:lnTo>
                  <a:pt x="1725403" y="66835"/>
                </a:lnTo>
                <a:lnTo>
                  <a:pt x="1626073" y="38101"/>
                </a:lnTo>
                <a:lnTo>
                  <a:pt x="1523674" y="17158"/>
                </a:lnTo>
                <a:lnTo>
                  <a:pt x="1418544" y="4345"/>
                </a:lnTo>
                <a:lnTo>
                  <a:pt x="1311021" y="0"/>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926617" y="2898762"/>
            <a:ext cx="2622029" cy="2622029"/>
          </a:xfrm>
          <a:prstGeom prst="rect">
            <a:avLst/>
          </a:prstGeom>
          <a:blipFill>
            <a:blip r:embed="rId3" cstate="print"/>
            <a:stretch>
              <a:fillRect/>
            </a:stretch>
          </a:blipFill>
        </p:spPr>
        <p:txBody>
          <a:bodyPr wrap="square" lIns="0" tIns="0" rIns="0" bIns="0" rtlCol="0">
            <a:noAutofit/>
          </a:bodyPr>
          <a:lstStyle/>
          <a:p>
            <a:endParaRPr/>
          </a:p>
        </p:txBody>
      </p:sp>
      <p:sp>
        <p:nvSpPr>
          <p:cNvPr id="6" name="object 6"/>
          <p:cNvSpPr/>
          <p:nvPr/>
        </p:nvSpPr>
        <p:spPr>
          <a:xfrm>
            <a:off x="3717047" y="2691375"/>
            <a:ext cx="2625199" cy="2283396"/>
          </a:xfrm>
          <a:custGeom>
            <a:avLst/>
            <a:gdLst/>
            <a:ahLst/>
            <a:cxnLst/>
            <a:rect l="l" t="t" r="r" b="b"/>
            <a:pathLst>
              <a:path w="2625199" h="2283396">
                <a:moveTo>
                  <a:pt x="1307192" y="0"/>
                </a:moveTo>
                <a:lnTo>
                  <a:pt x="2510" y="2238900"/>
                </a:lnTo>
                <a:lnTo>
                  <a:pt x="0" y="2250975"/>
                </a:lnTo>
                <a:lnTo>
                  <a:pt x="1219" y="2261674"/>
                </a:lnTo>
                <a:lnTo>
                  <a:pt x="5958" y="2270632"/>
                </a:lnTo>
                <a:lnTo>
                  <a:pt x="14003" y="2277483"/>
                </a:lnTo>
                <a:lnTo>
                  <a:pt x="25143" y="2281859"/>
                </a:lnTo>
                <a:lnTo>
                  <a:pt x="39167" y="2283396"/>
                </a:lnTo>
                <a:lnTo>
                  <a:pt x="2597532" y="2281443"/>
                </a:lnTo>
                <a:lnTo>
                  <a:pt x="2609244" y="2277580"/>
                </a:lnTo>
                <a:lnTo>
                  <a:pt x="2617901" y="2271175"/>
                </a:lnTo>
                <a:lnTo>
                  <a:pt x="2623289" y="2262593"/>
                </a:lnTo>
                <a:lnTo>
                  <a:pt x="2625199" y="2252201"/>
                </a:lnTo>
                <a:lnTo>
                  <a:pt x="2623419" y="2240365"/>
                </a:lnTo>
                <a:lnTo>
                  <a:pt x="1336078" y="11950"/>
                </a:lnTo>
                <a:lnTo>
                  <a:pt x="1307192" y="0"/>
                </a:lnTo>
                <a:close/>
              </a:path>
            </a:pathLst>
          </a:custGeom>
          <a:solidFill>
            <a:srgbClr val="D8E69A"/>
          </a:solidFill>
        </p:spPr>
        <p:txBody>
          <a:bodyPr wrap="square" lIns="0" tIns="0" rIns="0" bIns="0" rtlCol="0">
            <a:noAutofit/>
          </a:bodyPr>
          <a:lstStyle/>
          <a:p>
            <a:endParaRPr/>
          </a:p>
        </p:txBody>
      </p:sp>
      <p:sp>
        <p:nvSpPr>
          <p:cNvPr id="7" name="object 7"/>
          <p:cNvSpPr/>
          <p:nvPr/>
        </p:nvSpPr>
        <p:spPr>
          <a:xfrm>
            <a:off x="3717000" y="2690990"/>
            <a:ext cx="2625197" cy="2283790"/>
          </a:xfrm>
          <a:prstGeom prst="rect">
            <a:avLst/>
          </a:prstGeom>
          <a:blipFill>
            <a:blip r:embed="rId4" cstate="print"/>
            <a:stretch>
              <a:fillRect/>
            </a:stretch>
          </a:blipFill>
        </p:spPr>
        <p:txBody>
          <a:bodyPr wrap="square" lIns="0" tIns="0" rIns="0" bIns="0" rtlCol="0">
            <a:noAutofit/>
          </a:bodyPr>
          <a:lstStyle/>
          <a:p>
            <a:endParaRPr/>
          </a:p>
        </p:txBody>
      </p:sp>
      <p:sp>
        <p:nvSpPr>
          <p:cNvPr id="8" name="object 8"/>
          <p:cNvSpPr/>
          <p:nvPr/>
        </p:nvSpPr>
        <p:spPr>
          <a:xfrm>
            <a:off x="6507379" y="2898767"/>
            <a:ext cx="2622042" cy="2622029"/>
          </a:xfrm>
          <a:custGeom>
            <a:avLst/>
            <a:gdLst/>
            <a:ahLst/>
            <a:cxnLst/>
            <a:rect l="l" t="t" r="r" b="b"/>
            <a:pathLst>
              <a:path w="2622042" h="2622029">
                <a:moveTo>
                  <a:pt x="1311021" y="0"/>
                </a:moveTo>
                <a:lnTo>
                  <a:pt x="1203497" y="4345"/>
                </a:lnTo>
                <a:lnTo>
                  <a:pt x="1098367" y="17158"/>
                </a:lnTo>
                <a:lnTo>
                  <a:pt x="995968" y="38101"/>
                </a:lnTo>
                <a:lnTo>
                  <a:pt x="896638" y="66835"/>
                </a:lnTo>
                <a:lnTo>
                  <a:pt x="800714" y="103025"/>
                </a:lnTo>
                <a:lnTo>
                  <a:pt x="708533" y="146331"/>
                </a:lnTo>
                <a:lnTo>
                  <a:pt x="620433" y="196418"/>
                </a:lnTo>
                <a:lnTo>
                  <a:pt x="536750" y="252947"/>
                </a:lnTo>
                <a:lnTo>
                  <a:pt x="457824" y="315582"/>
                </a:lnTo>
                <a:lnTo>
                  <a:pt x="383990" y="383984"/>
                </a:lnTo>
                <a:lnTo>
                  <a:pt x="315587" y="457817"/>
                </a:lnTo>
                <a:lnTo>
                  <a:pt x="252952" y="536742"/>
                </a:lnTo>
                <a:lnTo>
                  <a:pt x="196422" y="620423"/>
                </a:lnTo>
                <a:lnTo>
                  <a:pt x="146334" y="708523"/>
                </a:lnTo>
                <a:lnTo>
                  <a:pt x="103027" y="800703"/>
                </a:lnTo>
                <a:lnTo>
                  <a:pt x="66837" y="896627"/>
                </a:lnTo>
                <a:lnTo>
                  <a:pt x="38102" y="995957"/>
                </a:lnTo>
                <a:lnTo>
                  <a:pt x="17159" y="1098355"/>
                </a:lnTo>
                <a:lnTo>
                  <a:pt x="4346" y="1203484"/>
                </a:lnTo>
                <a:lnTo>
                  <a:pt x="0" y="1311008"/>
                </a:lnTo>
                <a:lnTo>
                  <a:pt x="4346" y="1418531"/>
                </a:lnTo>
                <a:lnTo>
                  <a:pt x="17159" y="1523661"/>
                </a:lnTo>
                <a:lnTo>
                  <a:pt x="38102" y="1626060"/>
                </a:lnTo>
                <a:lnTo>
                  <a:pt x="66837" y="1725390"/>
                </a:lnTo>
                <a:lnTo>
                  <a:pt x="103027" y="1821314"/>
                </a:lnTo>
                <a:lnTo>
                  <a:pt x="146334" y="1913495"/>
                </a:lnTo>
                <a:lnTo>
                  <a:pt x="196422" y="2001596"/>
                </a:lnTo>
                <a:lnTo>
                  <a:pt x="252952" y="2085278"/>
                </a:lnTo>
                <a:lnTo>
                  <a:pt x="315587" y="2164204"/>
                </a:lnTo>
                <a:lnTo>
                  <a:pt x="383990" y="2238038"/>
                </a:lnTo>
                <a:lnTo>
                  <a:pt x="457824" y="2306441"/>
                </a:lnTo>
                <a:lnTo>
                  <a:pt x="536750" y="2369076"/>
                </a:lnTo>
                <a:lnTo>
                  <a:pt x="620433" y="2425607"/>
                </a:lnTo>
                <a:lnTo>
                  <a:pt x="708533" y="2475694"/>
                </a:lnTo>
                <a:lnTo>
                  <a:pt x="800714" y="2519002"/>
                </a:lnTo>
                <a:lnTo>
                  <a:pt x="896638" y="2555192"/>
                </a:lnTo>
                <a:lnTo>
                  <a:pt x="995968" y="2583927"/>
                </a:lnTo>
                <a:lnTo>
                  <a:pt x="1098367" y="2604870"/>
                </a:lnTo>
                <a:lnTo>
                  <a:pt x="1203497" y="2617683"/>
                </a:lnTo>
                <a:lnTo>
                  <a:pt x="1311021" y="2622029"/>
                </a:lnTo>
                <a:lnTo>
                  <a:pt x="1418544" y="2617683"/>
                </a:lnTo>
                <a:lnTo>
                  <a:pt x="1523674" y="2604870"/>
                </a:lnTo>
                <a:lnTo>
                  <a:pt x="1626073" y="2583927"/>
                </a:lnTo>
                <a:lnTo>
                  <a:pt x="1725403" y="2555192"/>
                </a:lnTo>
                <a:lnTo>
                  <a:pt x="1821327" y="2519002"/>
                </a:lnTo>
                <a:lnTo>
                  <a:pt x="1913508" y="2475694"/>
                </a:lnTo>
                <a:lnTo>
                  <a:pt x="2001608" y="2425607"/>
                </a:lnTo>
                <a:lnTo>
                  <a:pt x="2085291" y="2369076"/>
                </a:lnTo>
                <a:lnTo>
                  <a:pt x="2164217" y="2306441"/>
                </a:lnTo>
                <a:lnTo>
                  <a:pt x="2238051" y="2238038"/>
                </a:lnTo>
                <a:lnTo>
                  <a:pt x="2306454" y="2164204"/>
                </a:lnTo>
                <a:lnTo>
                  <a:pt x="2369089" y="2085278"/>
                </a:lnTo>
                <a:lnTo>
                  <a:pt x="2425619" y="2001596"/>
                </a:lnTo>
                <a:lnTo>
                  <a:pt x="2475707" y="1913495"/>
                </a:lnTo>
                <a:lnTo>
                  <a:pt x="2519014" y="1821314"/>
                </a:lnTo>
                <a:lnTo>
                  <a:pt x="2555204" y="1725390"/>
                </a:lnTo>
                <a:lnTo>
                  <a:pt x="2583939" y="1626060"/>
                </a:lnTo>
                <a:lnTo>
                  <a:pt x="2604882" y="1523661"/>
                </a:lnTo>
                <a:lnTo>
                  <a:pt x="2617695" y="1418531"/>
                </a:lnTo>
                <a:lnTo>
                  <a:pt x="2622042" y="1311008"/>
                </a:lnTo>
                <a:lnTo>
                  <a:pt x="2617695" y="1203484"/>
                </a:lnTo>
                <a:lnTo>
                  <a:pt x="2604882" y="1098355"/>
                </a:lnTo>
                <a:lnTo>
                  <a:pt x="2583939" y="995957"/>
                </a:lnTo>
                <a:lnTo>
                  <a:pt x="2555204" y="896627"/>
                </a:lnTo>
                <a:lnTo>
                  <a:pt x="2519014" y="800703"/>
                </a:lnTo>
                <a:lnTo>
                  <a:pt x="2475707" y="708523"/>
                </a:lnTo>
                <a:lnTo>
                  <a:pt x="2425619" y="620423"/>
                </a:lnTo>
                <a:lnTo>
                  <a:pt x="2369089" y="536742"/>
                </a:lnTo>
                <a:lnTo>
                  <a:pt x="2306454" y="457817"/>
                </a:lnTo>
                <a:lnTo>
                  <a:pt x="2238051" y="383984"/>
                </a:lnTo>
                <a:lnTo>
                  <a:pt x="2164217" y="315582"/>
                </a:lnTo>
                <a:lnTo>
                  <a:pt x="2085291" y="252947"/>
                </a:lnTo>
                <a:lnTo>
                  <a:pt x="2001608" y="196418"/>
                </a:lnTo>
                <a:lnTo>
                  <a:pt x="1913508" y="146331"/>
                </a:lnTo>
                <a:lnTo>
                  <a:pt x="1821327" y="103025"/>
                </a:lnTo>
                <a:lnTo>
                  <a:pt x="1725403" y="66835"/>
                </a:lnTo>
                <a:lnTo>
                  <a:pt x="1626073" y="38101"/>
                </a:lnTo>
                <a:lnTo>
                  <a:pt x="1523674" y="17158"/>
                </a:lnTo>
                <a:lnTo>
                  <a:pt x="1418544" y="4345"/>
                </a:lnTo>
                <a:lnTo>
                  <a:pt x="1311021" y="0"/>
                </a:lnTo>
                <a:close/>
              </a:path>
            </a:pathLst>
          </a:custGeom>
          <a:solidFill>
            <a:srgbClr val="FFFFFF"/>
          </a:solidFill>
        </p:spPr>
        <p:txBody>
          <a:bodyPr wrap="square" lIns="0" tIns="0" rIns="0" bIns="0" rtlCol="0">
            <a:noAutofit/>
          </a:bodyPr>
          <a:lstStyle/>
          <a:p>
            <a:endParaRPr/>
          </a:p>
        </p:txBody>
      </p:sp>
      <p:sp>
        <p:nvSpPr>
          <p:cNvPr id="9" name="object 9"/>
          <p:cNvSpPr/>
          <p:nvPr/>
        </p:nvSpPr>
        <p:spPr>
          <a:xfrm>
            <a:off x="6507379" y="2898762"/>
            <a:ext cx="2622041" cy="2622029"/>
          </a:xfrm>
          <a:prstGeom prst="rect">
            <a:avLst/>
          </a:prstGeom>
          <a:blipFill>
            <a:blip r:embed="rId3" cstate="print"/>
            <a:stretch>
              <a:fillRect/>
            </a:stretch>
          </a:blipFill>
        </p:spPr>
        <p:txBody>
          <a:bodyPr wrap="square" lIns="0" tIns="0" rIns="0" bIns="0" rtlCol="0">
            <a:noAutofit/>
          </a:bodyPr>
          <a:lstStyle/>
          <a:p>
            <a:endParaRPr/>
          </a:p>
        </p:txBody>
      </p:sp>
      <p:sp>
        <p:nvSpPr>
          <p:cNvPr id="10" name="object 10"/>
          <p:cNvSpPr txBox="1"/>
          <p:nvPr/>
        </p:nvSpPr>
        <p:spPr>
          <a:xfrm>
            <a:off x="1840051" y="2017396"/>
            <a:ext cx="859512" cy="457751"/>
          </a:xfrm>
          <a:prstGeom prst="rect">
            <a:avLst/>
          </a:prstGeom>
        </p:spPr>
        <p:txBody>
          <a:bodyPr vert="horz" wrap="square" lIns="0" tIns="0" rIns="0" bIns="0" rtlCol="0">
            <a:noAutofit/>
          </a:bodyPr>
          <a:lstStyle/>
          <a:p>
            <a:pPr marL="12700"/>
            <a:r>
              <a:rPr lang="en-GB" sz="1200" b="1" spc="-46" dirty="0" smtClean="0">
                <a:solidFill>
                  <a:srgbClr val="231F20"/>
                </a:solidFill>
                <a:latin typeface="Arial"/>
                <a:cs typeface="Arial"/>
              </a:rPr>
              <a:t>Wellbeing</a:t>
            </a:r>
            <a:endParaRPr sz="1200" dirty="0">
              <a:latin typeface="Arial"/>
              <a:cs typeface="Arial"/>
            </a:endParaRPr>
          </a:p>
        </p:txBody>
      </p:sp>
      <p:sp>
        <p:nvSpPr>
          <p:cNvPr id="11" name="object 11"/>
          <p:cNvSpPr txBox="1"/>
          <p:nvPr/>
        </p:nvSpPr>
        <p:spPr>
          <a:xfrm>
            <a:off x="4200575" y="2062398"/>
            <a:ext cx="1658620" cy="412750"/>
          </a:xfrm>
          <a:prstGeom prst="rect">
            <a:avLst/>
          </a:prstGeom>
        </p:spPr>
        <p:txBody>
          <a:bodyPr vert="horz" wrap="square" lIns="0" tIns="0" rIns="0" bIns="0" rtlCol="0">
            <a:noAutofit/>
          </a:bodyPr>
          <a:lstStyle/>
          <a:p>
            <a:pPr algn="ctr"/>
            <a:r>
              <a:rPr sz="1200" b="1" spc="-16" dirty="0">
                <a:solidFill>
                  <a:srgbClr val="231F20"/>
                </a:solidFill>
                <a:latin typeface="Arial"/>
                <a:cs typeface="Arial"/>
              </a:rPr>
              <a:t>Assessment</a:t>
            </a:r>
            <a:endParaRPr sz="1200">
              <a:latin typeface="Arial"/>
              <a:cs typeface="Arial"/>
            </a:endParaRPr>
          </a:p>
          <a:p>
            <a:pPr>
              <a:lnSpc>
                <a:spcPts val="750"/>
              </a:lnSpc>
              <a:spcBef>
                <a:spcPts val="10"/>
              </a:spcBef>
            </a:pPr>
            <a:endParaRPr sz="800"/>
          </a:p>
          <a:p>
            <a:pPr algn="ctr">
              <a:lnSpc>
                <a:spcPct val="100000"/>
              </a:lnSpc>
            </a:pPr>
            <a:r>
              <a:rPr sz="800" b="1" spc="-16" dirty="0">
                <a:solidFill>
                  <a:srgbClr val="231F20"/>
                </a:solidFill>
                <a:latin typeface="Arial"/>
                <a:cs typeface="Arial"/>
              </a:rPr>
              <a:t>App</a:t>
            </a:r>
            <a:r>
              <a:rPr sz="800" b="1" spc="-26" dirty="0">
                <a:solidFill>
                  <a:srgbClr val="231F20"/>
                </a:solidFill>
                <a:latin typeface="Arial"/>
                <a:cs typeface="Arial"/>
              </a:rPr>
              <a:t>r</a:t>
            </a:r>
            <a:r>
              <a:rPr sz="800" b="1" dirty="0">
                <a:solidFill>
                  <a:srgbClr val="231F20"/>
                </a:solidFill>
                <a:latin typeface="Arial"/>
                <a:cs typeface="Arial"/>
              </a:rPr>
              <a:t>opiate, P</a:t>
            </a:r>
            <a:r>
              <a:rPr sz="800" b="1" spc="-16" dirty="0">
                <a:solidFill>
                  <a:srgbClr val="231F20"/>
                </a:solidFill>
                <a:latin typeface="Arial"/>
                <a:cs typeface="Arial"/>
              </a:rPr>
              <a:t>r</a:t>
            </a:r>
            <a:r>
              <a:rPr sz="800" b="1" dirty="0">
                <a:solidFill>
                  <a:srgbClr val="231F20"/>
                </a:solidFill>
                <a:latin typeface="Arial"/>
                <a:cs typeface="Arial"/>
              </a:rPr>
              <a:t>oportionate, </a:t>
            </a:r>
            <a:r>
              <a:rPr sz="800" b="1" spc="-10" dirty="0">
                <a:solidFill>
                  <a:srgbClr val="231F20"/>
                </a:solidFill>
                <a:latin typeface="Arial"/>
                <a:cs typeface="Arial"/>
              </a:rPr>
              <a:t>Timely</a:t>
            </a:r>
            <a:endParaRPr sz="800">
              <a:latin typeface="Arial"/>
              <a:cs typeface="Arial"/>
            </a:endParaRPr>
          </a:p>
        </p:txBody>
      </p:sp>
      <p:sp>
        <p:nvSpPr>
          <p:cNvPr id="12" name="object 12"/>
          <p:cNvSpPr txBox="1"/>
          <p:nvPr/>
        </p:nvSpPr>
        <p:spPr>
          <a:xfrm>
            <a:off x="7420819" y="2017397"/>
            <a:ext cx="981943" cy="457750"/>
          </a:xfrm>
          <a:prstGeom prst="rect">
            <a:avLst/>
          </a:prstGeom>
        </p:spPr>
        <p:txBody>
          <a:bodyPr vert="horz" wrap="square" lIns="0" tIns="0" rIns="0" bIns="0" rtlCol="0">
            <a:noAutofit/>
          </a:bodyPr>
          <a:lstStyle/>
          <a:p>
            <a:pPr marL="12700"/>
            <a:r>
              <a:rPr lang="en-GB" sz="1200" b="1" spc="-46" dirty="0" smtClean="0">
                <a:solidFill>
                  <a:srgbClr val="231F20"/>
                </a:solidFill>
                <a:latin typeface="Arial"/>
                <a:cs typeface="Arial"/>
              </a:rPr>
              <a:t>Wellbeing</a:t>
            </a:r>
            <a:endParaRPr sz="1200" dirty="0">
              <a:latin typeface="Arial"/>
              <a:cs typeface="Arial"/>
            </a:endParaRPr>
          </a:p>
        </p:txBody>
      </p:sp>
      <p:sp>
        <p:nvSpPr>
          <p:cNvPr id="13" name="object 13"/>
          <p:cNvSpPr txBox="1"/>
          <p:nvPr/>
        </p:nvSpPr>
        <p:spPr>
          <a:xfrm>
            <a:off x="1776273" y="6515149"/>
            <a:ext cx="923290" cy="421640"/>
          </a:xfrm>
          <a:prstGeom prst="rect">
            <a:avLst/>
          </a:prstGeom>
        </p:spPr>
        <p:txBody>
          <a:bodyPr vert="horz" wrap="square" lIns="0" tIns="0" rIns="0" bIns="0" rtlCol="0">
            <a:noAutofit/>
          </a:bodyPr>
          <a:lstStyle/>
          <a:p>
            <a:pPr algn="ctr"/>
            <a:r>
              <a:rPr sz="1200" b="1" spc="-16" dirty="0">
                <a:solidFill>
                  <a:srgbClr val="231F20"/>
                </a:solidFill>
                <a:latin typeface="Arial"/>
                <a:cs typeface="Arial"/>
              </a:rPr>
              <a:t>Observing</a:t>
            </a:r>
            <a:endParaRPr sz="1200">
              <a:latin typeface="Arial"/>
              <a:cs typeface="Arial"/>
            </a:endParaRPr>
          </a:p>
          <a:p>
            <a:pPr algn="ctr">
              <a:spcBef>
                <a:spcPts val="360"/>
              </a:spcBef>
            </a:pPr>
            <a:r>
              <a:rPr sz="1200" b="1" spc="-56" dirty="0">
                <a:solidFill>
                  <a:srgbClr val="231F20"/>
                </a:solidFill>
                <a:latin typeface="Arial"/>
                <a:cs typeface="Arial"/>
              </a:rPr>
              <a:t>&amp; </a:t>
            </a:r>
            <a:r>
              <a:rPr sz="1200" b="1" spc="6" dirty="0">
                <a:solidFill>
                  <a:srgbClr val="231F20"/>
                </a:solidFill>
                <a:latin typeface="Arial"/>
                <a:cs typeface="Arial"/>
              </a:rPr>
              <a:t>Reco</a:t>
            </a:r>
            <a:r>
              <a:rPr sz="1200" b="1" spc="-26" dirty="0">
                <a:solidFill>
                  <a:srgbClr val="231F20"/>
                </a:solidFill>
                <a:latin typeface="Arial"/>
                <a:cs typeface="Arial"/>
              </a:rPr>
              <a:t>r</a:t>
            </a:r>
            <a:r>
              <a:rPr sz="1200" b="1" spc="-16" dirty="0">
                <a:solidFill>
                  <a:srgbClr val="231F20"/>
                </a:solidFill>
                <a:latin typeface="Arial"/>
                <a:cs typeface="Arial"/>
              </a:rPr>
              <a:t>ding</a:t>
            </a:r>
            <a:endParaRPr sz="1200">
              <a:latin typeface="Arial"/>
              <a:cs typeface="Arial"/>
            </a:endParaRPr>
          </a:p>
        </p:txBody>
      </p:sp>
      <p:sp>
        <p:nvSpPr>
          <p:cNvPr id="14" name="object 14"/>
          <p:cNvSpPr txBox="1"/>
          <p:nvPr/>
        </p:nvSpPr>
        <p:spPr>
          <a:xfrm>
            <a:off x="4217140" y="6515149"/>
            <a:ext cx="1625600" cy="421640"/>
          </a:xfrm>
          <a:prstGeom prst="rect">
            <a:avLst/>
          </a:prstGeom>
        </p:spPr>
        <p:txBody>
          <a:bodyPr vert="horz" wrap="square" lIns="0" tIns="0" rIns="0" bIns="0" rtlCol="0">
            <a:noAutofit/>
          </a:bodyPr>
          <a:lstStyle/>
          <a:p>
            <a:pPr algn="ctr">
              <a:lnSpc>
                <a:spcPct val="100000"/>
              </a:lnSpc>
            </a:pPr>
            <a:r>
              <a:rPr sz="1200" b="1" spc="-10" dirty="0">
                <a:solidFill>
                  <a:srgbClr val="231F20"/>
                </a:solidFill>
                <a:latin typeface="Arial"/>
                <a:cs typeface="Arial"/>
              </a:rPr>
              <a:t>Gathering Information</a:t>
            </a:r>
            <a:endParaRPr sz="1200">
              <a:latin typeface="Arial"/>
              <a:cs typeface="Arial"/>
            </a:endParaRPr>
          </a:p>
          <a:p>
            <a:pPr algn="ctr">
              <a:spcBef>
                <a:spcPts val="360"/>
              </a:spcBef>
            </a:pPr>
            <a:r>
              <a:rPr sz="1200" b="1" spc="-56" dirty="0">
                <a:solidFill>
                  <a:srgbClr val="231F20"/>
                </a:solidFill>
                <a:latin typeface="Arial"/>
                <a:cs typeface="Arial"/>
              </a:rPr>
              <a:t>&amp; </a:t>
            </a:r>
            <a:r>
              <a:rPr sz="1200" b="1" spc="-26" dirty="0">
                <a:solidFill>
                  <a:srgbClr val="231F20"/>
                </a:solidFill>
                <a:latin typeface="Arial"/>
                <a:cs typeface="Arial"/>
              </a:rPr>
              <a:t>Analysis</a:t>
            </a:r>
            <a:endParaRPr sz="1200">
              <a:latin typeface="Arial"/>
              <a:cs typeface="Arial"/>
            </a:endParaRPr>
          </a:p>
        </p:txBody>
      </p:sp>
      <p:sp>
        <p:nvSpPr>
          <p:cNvPr id="15" name="object 15"/>
          <p:cNvSpPr txBox="1"/>
          <p:nvPr/>
        </p:nvSpPr>
        <p:spPr>
          <a:xfrm>
            <a:off x="7234362" y="6515149"/>
            <a:ext cx="1168400" cy="421640"/>
          </a:xfrm>
          <a:prstGeom prst="rect">
            <a:avLst/>
          </a:prstGeom>
        </p:spPr>
        <p:txBody>
          <a:bodyPr vert="horz" wrap="square" lIns="0" tIns="0" rIns="0" bIns="0" rtlCol="0">
            <a:noAutofit/>
          </a:bodyPr>
          <a:lstStyle/>
          <a:p>
            <a:pPr algn="ctr">
              <a:lnSpc>
                <a:spcPct val="100000"/>
              </a:lnSpc>
            </a:pPr>
            <a:r>
              <a:rPr sz="1200" b="1" spc="-16" dirty="0">
                <a:solidFill>
                  <a:srgbClr val="231F20"/>
                </a:solidFill>
                <a:latin typeface="Arial"/>
                <a:cs typeface="Arial"/>
              </a:rPr>
              <a:t>Planning Action</a:t>
            </a:r>
            <a:endParaRPr sz="1200">
              <a:latin typeface="Arial"/>
              <a:cs typeface="Arial"/>
            </a:endParaRPr>
          </a:p>
          <a:p>
            <a:pPr algn="ctr">
              <a:spcBef>
                <a:spcPts val="360"/>
              </a:spcBef>
            </a:pPr>
            <a:r>
              <a:rPr sz="1200" b="1" spc="-56" dirty="0">
                <a:solidFill>
                  <a:srgbClr val="231F20"/>
                </a:solidFill>
                <a:latin typeface="Arial"/>
                <a:cs typeface="Arial"/>
              </a:rPr>
              <a:t>&amp; Review</a:t>
            </a:r>
            <a:endParaRPr sz="1200">
              <a:latin typeface="Arial"/>
              <a:cs typeface="Arial"/>
            </a:endParaRPr>
          </a:p>
        </p:txBody>
      </p:sp>
      <p:sp>
        <p:nvSpPr>
          <p:cNvPr id="16" name="object 16"/>
          <p:cNvSpPr txBox="1"/>
          <p:nvPr/>
        </p:nvSpPr>
        <p:spPr>
          <a:xfrm>
            <a:off x="3923097" y="5575406"/>
            <a:ext cx="477520" cy="133350"/>
          </a:xfrm>
          <a:prstGeom prst="rect">
            <a:avLst/>
          </a:prstGeom>
        </p:spPr>
        <p:txBody>
          <a:bodyPr vert="horz" wrap="square" lIns="0" tIns="0" rIns="0" bIns="0" rtlCol="0">
            <a:noAutofit/>
          </a:bodyPr>
          <a:lstStyle/>
          <a:p>
            <a:pPr marL="12700"/>
            <a:r>
              <a:rPr sz="800" b="1" spc="-16" dirty="0">
                <a:solidFill>
                  <a:srgbClr val="231F20"/>
                </a:solidFill>
                <a:latin typeface="Arial"/>
                <a:cs typeface="Arial"/>
              </a:rPr>
              <a:t>Adversity</a:t>
            </a:r>
            <a:endParaRPr sz="800">
              <a:latin typeface="Arial"/>
              <a:cs typeface="Arial"/>
            </a:endParaRPr>
          </a:p>
        </p:txBody>
      </p:sp>
      <p:sp>
        <p:nvSpPr>
          <p:cNvPr id="17" name="object 17"/>
          <p:cNvSpPr txBox="1"/>
          <p:nvPr/>
        </p:nvSpPr>
        <p:spPr>
          <a:xfrm>
            <a:off x="5569340" y="5468726"/>
            <a:ext cx="637540" cy="316230"/>
          </a:xfrm>
          <a:prstGeom prst="rect">
            <a:avLst/>
          </a:prstGeom>
        </p:spPr>
        <p:txBody>
          <a:bodyPr vert="horz" wrap="square" lIns="0" tIns="0" rIns="0" bIns="0" rtlCol="0">
            <a:noAutofit/>
          </a:bodyPr>
          <a:lstStyle/>
          <a:p>
            <a:pPr marL="12700" marR="12700" indent="59055">
              <a:lnSpc>
                <a:spcPct val="125000"/>
              </a:lnSpc>
            </a:pPr>
            <a:r>
              <a:rPr sz="800" b="1" dirty="0">
                <a:solidFill>
                  <a:srgbClr val="231F20"/>
                </a:solidFill>
                <a:latin typeface="Arial"/>
                <a:cs typeface="Arial"/>
              </a:rPr>
              <a:t>P</a:t>
            </a:r>
            <a:r>
              <a:rPr sz="800" b="1" spc="-16" dirty="0">
                <a:solidFill>
                  <a:srgbClr val="231F20"/>
                </a:solidFill>
                <a:latin typeface="Arial"/>
                <a:cs typeface="Arial"/>
              </a:rPr>
              <a:t>r</a:t>
            </a:r>
            <a:r>
              <a:rPr sz="800" b="1" dirty="0">
                <a:solidFill>
                  <a:srgbClr val="231F20"/>
                </a:solidFill>
                <a:latin typeface="Arial"/>
                <a:cs typeface="Arial"/>
              </a:rPr>
              <a:t>otective </a:t>
            </a:r>
            <a:r>
              <a:rPr sz="800" b="1" spc="-20" dirty="0">
                <a:solidFill>
                  <a:srgbClr val="231F20"/>
                </a:solidFill>
                <a:latin typeface="Arial"/>
                <a:cs typeface="Arial"/>
              </a:rPr>
              <a:t>Envi</a:t>
            </a:r>
            <a:r>
              <a:rPr sz="800" b="1" spc="-30" dirty="0">
                <a:solidFill>
                  <a:srgbClr val="231F20"/>
                </a:solidFill>
                <a:latin typeface="Arial"/>
                <a:cs typeface="Arial"/>
              </a:rPr>
              <a:t>r</a:t>
            </a:r>
            <a:r>
              <a:rPr sz="800" b="1" dirty="0">
                <a:solidFill>
                  <a:srgbClr val="231F20"/>
                </a:solidFill>
                <a:latin typeface="Arial"/>
                <a:cs typeface="Arial"/>
              </a:rPr>
              <a:t>onment</a:t>
            </a:r>
            <a:endParaRPr sz="800">
              <a:latin typeface="Arial"/>
              <a:cs typeface="Arial"/>
            </a:endParaRPr>
          </a:p>
        </p:txBody>
      </p:sp>
      <p:sp>
        <p:nvSpPr>
          <p:cNvPr id="18" name="object 18"/>
          <p:cNvSpPr txBox="1"/>
          <p:nvPr/>
        </p:nvSpPr>
        <p:spPr>
          <a:xfrm>
            <a:off x="4779574" y="5237907"/>
            <a:ext cx="499745" cy="133350"/>
          </a:xfrm>
          <a:prstGeom prst="rect">
            <a:avLst/>
          </a:prstGeom>
        </p:spPr>
        <p:txBody>
          <a:bodyPr vert="horz" wrap="square" lIns="0" tIns="0" rIns="0" bIns="0" rtlCol="0">
            <a:noAutofit/>
          </a:bodyPr>
          <a:lstStyle/>
          <a:p>
            <a:pPr marL="12700"/>
            <a:r>
              <a:rPr sz="800" b="1" spc="-6" dirty="0">
                <a:solidFill>
                  <a:srgbClr val="231F20"/>
                </a:solidFill>
                <a:latin typeface="Arial"/>
                <a:cs typeface="Arial"/>
              </a:rPr>
              <a:t>Resilence</a:t>
            </a:r>
            <a:endParaRPr sz="800">
              <a:latin typeface="Arial"/>
              <a:cs typeface="Arial"/>
            </a:endParaRPr>
          </a:p>
        </p:txBody>
      </p:sp>
      <p:sp>
        <p:nvSpPr>
          <p:cNvPr id="19" name="object 19"/>
          <p:cNvSpPr txBox="1"/>
          <p:nvPr/>
        </p:nvSpPr>
        <p:spPr>
          <a:xfrm>
            <a:off x="4720342" y="5926407"/>
            <a:ext cx="617854" cy="133350"/>
          </a:xfrm>
          <a:prstGeom prst="rect">
            <a:avLst/>
          </a:prstGeom>
        </p:spPr>
        <p:txBody>
          <a:bodyPr vert="horz" wrap="square" lIns="0" tIns="0" rIns="0" bIns="0" rtlCol="0">
            <a:noAutofit/>
          </a:bodyPr>
          <a:lstStyle/>
          <a:p>
            <a:pPr marL="12700"/>
            <a:r>
              <a:rPr sz="800" b="1" spc="-66" dirty="0">
                <a:solidFill>
                  <a:srgbClr val="231F20"/>
                </a:solidFill>
                <a:latin typeface="Arial"/>
                <a:cs typeface="Arial"/>
              </a:rPr>
              <a:t>V</a:t>
            </a:r>
            <a:r>
              <a:rPr sz="800" b="1" spc="-10" dirty="0">
                <a:solidFill>
                  <a:srgbClr val="231F20"/>
                </a:solidFill>
                <a:latin typeface="Arial"/>
                <a:cs typeface="Arial"/>
              </a:rPr>
              <a:t>ulnerability</a:t>
            </a:r>
            <a:endParaRPr sz="800">
              <a:latin typeface="Arial"/>
              <a:cs typeface="Arial"/>
            </a:endParaRPr>
          </a:p>
        </p:txBody>
      </p:sp>
      <p:sp>
        <p:nvSpPr>
          <p:cNvPr id="20" name="object 20"/>
          <p:cNvSpPr/>
          <p:nvPr/>
        </p:nvSpPr>
        <p:spPr>
          <a:xfrm>
            <a:off x="4654800" y="5655585"/>
            <a:ext cx="680326" cy="0"/>
          </a:xfrm>
          <a:custGeom>
            <a:avLst/>
            <a:gdLst/>
            <a:ahLst/>
            <a:cxnLst/>
            <a:rect l="l" t="t" r="r" b="b"/>
            <a:pathLst>
              <a:path w="680326">
                <a:moveTo>
                  <a:pt x="0" y="0"/>
                </a:moveTo>
                <a:lnTo>
                  <a:pt x="680326" y="0"/>
                </a:lnTo>
              </a:path>
            </a:pathLst>
          </a:custGeom>
          <a:ln w="12700">
            <a:solidFill>
              <a:srgbClr val="231F1F"/>
            </a:solidFill>
          </a:ln>
        </p:spPr>
        <p:txBody>
          <a:bodyPr wrap="square" lIns="0" tIns="0" rIns="0" bIns="0" rtlCol="0">
            <a:noAutofit/>
          </a:bodyPr>
          <a:lstStyle/>
          <a:p>
            <a:endParaRPr/>
          </a:p>
        </p:txBody>
      </p:sp>
      <p:sp>
        <p:nvSpPr>
          <p:cNvPr id="21" name="object 21"/>
          <p:cNvSpPr/>
          <p:nvPr/>
        </p:nvSpPr>
        <p:spPr>
          <a:xfrm>
            <a:off x="5315449" y="5623175"/>
            <a:ext cx="89052" cy="51295"/>
          </a:xfrm>
          <a:custGeom>
            <a:avLst/>
            <a:gdLst/>
            <a:ahLst/>
            <a:cxnLst/>
            <a:rect l="l" t="t" r="r" b="b"/>
            <a:pathLst>
              <a:path w="89052" h="51295">
                <a:moveTo>
                  <a:pt x="0" y="0"/>
                </a:moveTo>
                <a:lnTo>
                  <a:pt x="8233" y="13859"/>
                </a:lnTo>
                <a:lnTo>
                  <a:pt x="13154" y="24093"/>
                </a:lnTo>
                <a:lnTo>
                  <a:pt x="14763" y="32525"/>
                </a:lnTo>
                <a:lnTo>
                  <a:pt x="13060" y="40984"/>
                </a:lnTo>
                <a:lnTo>
                  <a:pt x="8045" y="51295"/>
                </a:lnTo>
                <a:lnTo>
                  <a:pt x="89052" y="32410"/>
                </a:lnTo>
                <a:lnTo>
                  <a:pt x="0" y="0"/>
                </a:lnTo>
                <a:close/>
              </a:path>
            </a:pathLst>
          </a:custGeom>
          <a:solidFill>
            <a:srgbClr val="231F1F"/>
          </a:solidFill>
        </p:spPr>
        <p:txBody>
          <a:bodyPr wrap="square" lIns="0" tIns="0" rIns="0" bIns="0" rtlCol="0">
            <a:noAutofit/>
          </a:bodyPr>
          <a:lstStyle/>
          <a:p>
            <a:endParaRPr/>
          </a:p>
        </p:txBody>
      </p:sp>
      <p:sp>
        <p:nvSpPr>
          <p:cNvPr id="22" name="object 22"/>
          <p:cNvSpPr/>
          <p:nvPr/>
        </p:nvSpPr>
        <p:spPr>
          <a:xfrm>
            <a:off x="5029200" y="5456439"/>
            <a:ext cx="0" cy="409917"/>
          </a:xfrm>
          <a:custGeom>
            <a:avLst/>
            <a:gdLst/>
            <a:ahLst/>
            <a:cxnLst/>
            <a:rect l="l" t="t" r="r" b="b"/>
            <a:pathLst>
              <a:path h="409917">
                <a:moveTo>
                  <a:pt x="0" y="409917"/>
                </a:moveTo>
                <a:lnTo>
                  <a:pt x="0" y="0"/>
                </a:lnTo>
              </a:path>
            </a:pathLst>
          </a:custGeom>
          <a:ln w="12700">
            <a:solidFill>
              <a:srgbClr val="231F1F"/>
            </a:solidFill>
          </a:ln>
        </p:spPr>
        <p:txBody>
          <a:bodyPr wrap="square" lIns="0" tIns="0" rIns="0" bIns="0" rtlCol="0">
            <a:noAutofit/>
          </a:bodyPr>
          <a:lstStyle/>
          <a:p>
            <a:endParaRPr/>
          </a:p>
        </p:txBody>
      </p:sp>
      <p:sp>
        <p:nvSpPr>
          <p:cNvPr id="23" name="object 23"/>
          <p:cNvSpPr/>
          <p:nvPr/>
        </p:nvSpPr>
        <p:spPr>
          <a:xfrm>
            <a:off x="4996790" y="5387064"/>
            <a:ext cx="51295" cy="89052"/>
          </a:xfrm>
          <a:custGeom>
            <a:avLst/>
            <a:gdLst/>
            <a:ahLst/>
            <a:cxnLst/>
            <a:rect l="l" t="t" r="r" b="b"/>
            <a:pathLst>
              <a:path w="51295" h="89052">
                <a:moveTo>
                  <a:pt x="32410" y="0"/>
                </a:moveTo>
                <a:lnTo>
                  <a:pt x="0" y="89052"/>
                </a:lnTo>
                <a:lnTo>
                  <a:pt x="13859" y="80819"/>
                </a:lnTo>
                <a:lnTo>
                  <a:pt x="24093" y="75898"/>
                </a:lnTo>
                <a:lnTo>
                  <a:pt x="32525" y="74288"/>
                </a:lnTo>
                <a:lnTo>
                  <a:pt x="49728" y="74288"/>
                </a:lnTo>
                <a:lnTo>
                  <a:pt x="32410" y="0"/>
                </a:lnTo>
                <a:close/>
              </a:path>
              <a:path w="51295" h="89052">
                <a:moveTo>
                  <a:pt x="49728" y="74288"/>
                </a:moveTo>
                <a:lnTo>
                  <a:pt x="32525" y="74288"/>
                </a:lnTo>
                <a:lnTo>
                  <a:pt x="40984" y="75991"/>
                </a:lnTo>
                <a:lnTo>
                  <a:pt x="51295" y="81006"/>
                </a:lnTo>
                <a:lnTo>
                  <a:pt x="49728" y="74288"/>
                </a:lnTo>
                <a:close/>
              </a:path>
            </a:pathLst>
          </a:custGeom>
          <a:solidFill>
            <a:srgbClr val="231F1F"/>
          </a:solidFill>
        </p:spPr>
        <p:txBody>
          <a:bodyPr wrap="square" lIns="0" tIns="0" rIns="0" bIns="0" rtlCol="0">
            <a:noAutofit/>
          </a:bodyPr>
          <a:lstStyle/>
          <a:p>
            <a:endParaRPr/>
          </a:p>
        </p:txBody>
      </p:sp>
      <p:sp>
        <p:nvSpPr>
          <p:cNvPr id="24" name="object 24"/>
          <p:cNvSpPr/>
          <p:nvPr/>
        </p:nvSpPr>
        <p:spPr>
          <a:xfrm>
            <a:off x="3640076" y="3610036"/>
            <a:ext cx="432930" cy="87182"/>
          </a:xfrm>
          <a:custGeom>
            <a:avLst/>
            <a:gdLst/>
            <a:ahLst/>
            <a:cxnLst/>
            <a:rect l="l" t="t" r="r" b="b"/>
            <a:pathLst>
              <a:path w="432930" h="87182">
                <a:moveTo>
                  <a:pt x="0" y="87182"/>
                </a:moveTo>
                <a:lnTo>
                  <a:pt x="37946" y="55796"/>
                </a:lnTo>
                <a:lnTo>
                  <a:pt x="79458" y="31385"/>
                </a:lnTo>
                <a:lnTo>
                  <a:pt x="123643" y="13949"/>
                </a:lnTo>
                <a:lnTo>
                  <a:pt x="169611" y="3487"/>
                </a:lnTo>
                <a:lnTo>
                  <a:pt x="216469" y="0"/>
                </a:lnTo>
                <a:lnTo>
                  <a:pt x="239954" y="871"/>
                </a:lnTo>
                <a:lnTo>
                  <a:pt x="286478" y="7846"/>
                </a:lnTo>
                <a:lnTo>
                  <a:pt x="331664" y="21795"/>
                </a:lnTo>
                <a:lnTo>
                  <a:pt x="374622" y="42719"/>
                </a:lnTo>
                <a:lnTo>
                  <a:pt x="414459" y="70617"/>
                </a:lnTo>
                <a:lnTo>
                  <a:pt x="432930" y="87182"/>
                </a:lnTo>
              </a:path>
            </a:pathLst>
          </a:custGeom>
          <a:ln w="38100">
            <a:solidFill>
              <a:srgbClr val="231F20"/>
            </a:solidFill>
          </a:ln>
        </p:spPr>
        <p:txBody>
          <a:bodyPr wrap="square" lIns="0" tIns="0" rIns="0" bIns="0" rtlCol="0">
            <a:noAutofit/>
          </a:bodyPr>
          <a:lstStyle/>
          <a:p>
            <a:endParaRPr/>
          </a:p>
        </p:txBody>
      </p:sp>
      <p:sp>
        <p:nvSpPr>
          <p:cNvPr id="25" name="object 25"/>
          <p:cNvSpPr/>
          <p:nvPr/>
        </p:nvSpPr>
        <p:spPr>
          <a:xfrm>
            <a:off x="4028014" y="3652223"/>
            <a:ext cx="68910" cy="68910"/>
          </a:xfrm>
          <a:custGeom>
            <a:avLst/>
            <a:gdLst/>
            <a:ahLst/>
            <a:cxnLst/>
            <a:rect l="l" t="t" r="r" b="b"/>
            <a:pathLst>
              <a:path w="68910" h="68910">
                <a:moveTo>
                  <a:pt x="52743" y="0"/>
                </a:moveTo>
                <a:lnTo>
                  <a:pt x="41592" y="41592"/>
                </a:lnTo>
                <a:lnTo>
                  <a:pt x="0" y="52743"/>
                </a:lnTo>
                <a:lnTo>
                  <a:pt x="16167" y="68910"/>
                </a:lnTo>
                <a:lnTo>
                  <a:pt x="57759" y="57759"/>
                </a:lnTo>
                <a:lnTo>
                  <a:pt x="68910" y="16167"/>
                </a:lnTo>
                <a:lnTo>
                  <a:pt x="52743" y="0"/>
                </a:lnTo>
                <a:close/>
              </a:path>
            </a:pathLst>
          </a:custGeom>
          <a:solidFill>
            <a:srgbClr val="231F20"/>
          </a:solidFill>
        </p:spPr>
        <p:txBody>
          <a:bodyPr wrap="square" lIns="0" tIns="0" rIns="0" bIns="0" rtlCol="0">
            <a:noAutofit/>
          </a:bodyPr>
          <a:lstStyle/>
          <a:p>
            <a:endParaRPr/>
          </a:p>
        </p:txBody>
      </p:sp>
      <p:sp>
        <p:nvSpPr>
          <p:cNvPr id="26" name="object 26"/>
          <p:cNvSpPr/>
          <p:nvPr/>
        </p:nvSpPr>
        <p:spPr>
          <a:xfrm>
            <a:off x="4028014" y="3652223"/>
            <a:ext cx="68910" cy="68910"/>
          </a:xfrm>
          <a:custGeom>
            <a:avLst/>
            <a:gdLst/>
            <a:ahLst/>
            <a:cxnLst/>
            <a:rect l="l" t="t" r="r" b="b"/>
            <a:pathLst>
              <a:path w="68910" h="68910">
                <a:moveTo>
                  <a:pt x="0" y="52743"/>
                </a:moveTo>
                <a:lnTo>
                  <a:pt x="41592" y="41592"/>
                </a:lnTo>
                <a:lnTo>
                  <a:pt x="52743" y="0"/>
                </a:lnTo>
                <a:lnTo>
                  <a:pt x="68910" y="16167"/>
                </a:lnTo>
                <a:lnTo>
                  <a:pt x="57759" y="57759"/>
                </a:lnTo>
                <a:lnTo>
                  <a:pt x="16167" y="68910"/>
                </a:lnTo>
                <a:lnTo>
                  <a:pt x="0" y="52743"/>
                </a:lnTo>
                <a:close/>
              </a:path>
            </a:pathLst>
          </a:custGeom>
          <a:ln w="12700">
            <a:solidFill>
              <a:srgbClr val="231F20"/>
            </a:solidFill>
          </a:ln>
        </p:spPr>
        <p:txBody>
          <a:bodyPr wrap="square" lIns="0" tIns="0" rIns="0" bIns="0" rtlCol="0">
            <a:noAutofit/>
          </a:bodyPr>
          <a:lstStyle/>
          <a:p>
            <a:endParaRPr/>
          </a:p>
        </p:txBody>
      </p:sp>
      <p:sp>
        <p:nvSpPr>
          <p:cNvPr id="27" name="object 27"/>
          <p:cNvSpPr/>
          <p:nvPr/>
        </p:nvSpPr>
        <p:spPr>
          <a:xfrm>
            <a:off x="3637452" y="3981980"/>
            <a:ext cx="432930" cy="87182"/>
          </a:xfrm>
          <a:custGeom>
            <a:avLst/>
            <a:gdLst/>
            <a:ahLst/>
            <a:cxnLst/>
            <a:rect l="l" t="t" r="r" b="b"/>
            <a:pathLst>
              <a:path w="432930" h="87182">
                <a:moveTo>
                  <a:pt x="432930" y="0"/>
                </a:moveTo>
                <a:lnTo>
                  <a:pt x="394986" y="31385"/>
                </a:lnTo>
                <a:lnTo>
                  <a:pt x="353477" y="55796"/>
                </a:lnTo>
                <a:lnTo>
                  <a:pt x="309294" y="73233"/>
                </a:lnTo>
                <a:lnTo>
                  <a:pt x="263327" y="83695"/>
                </a:lnTo>
                <a:lnTo>
                  <a:pt x="216469" y="87182"/>
                </a:lnTo>
                <a:lnTo>
                  <a:pt x="192985" y="86310"/>
                </a:lnTo>
                <a:lnTo>
                  <a:pt x="146460" y="79335"/>
                </a:lnTo>
                <a:lnTo>
                  <a:pt x="101272" y="65386"/>
                </a:lnTo>
                <a:lnTo>
                  <a:pt x="58312" y="44462"/>
                </a:lnTo>
                <a:lnTo>
                  <a:pt x="18472" y="16564"/>
                </a:lnTo>
                <a:lnTo>
                  <a:pt x="0" y="0"/>
                </a:lnTo>
              </a:path>
            </a:pathLst>
          </a:custGeom>
          <a:ln w="38100">
            <a:solidFill>
              <a:srgbClr val="231F20"/>
            </a:solidFill>
          </a:ln>
        </p:spPr>
        <p:txBody>
          <a:bodyPr wrap="square" lIns="0" tIns="0" rIns="0" bIns="0" rtlCol="0">
            <a:noAutofit/>
          </a:bodyPr>
          <a:lstStyle/>
          <a:p>
            <a:endParaRPr/>
          </a:p>
        </p:txBody>
      </p:sp>
      <p:sp>
        <p:nvSpPr>
          <p:cNvPr id="28" name="object 28"/>
          <p:cNvSpPr/>
          <p:nvPr/>
        </p:nvSpPr>
        <p:spPr>
          <a:xfrm>
            <a:off x="3613537" y="3958065"/>
            <a:ext cx="68910" cy="68910"/>
          </a:xfrm>
          <a:custGeom>
            <a:avLst/>
            <a:gdLst/>
            <a:ahLst/>
            <a:cxnLst/>
            <a:rect l="l" t="t" r="r" b="b"/>
            <a:pathLst>
              <a:path w="68910" h="68910">
                <a:moveTo>
                  <a:pt x="52743" y="0"/>
                </a:moveTo>
                <a:lnTo>
                  <a:pt x="11150" y="11150"/>
                </a:lnTo>
                <a:lnTo>
                  <a:pt x="0" y="52743"/>
                </a:lnTo>
                <a:lnTo>
                  <a:pt x="16167" y="68910"/>
                </a:lnTo>
                <a:lnTo>
                  <a:pt x="27317" y="27317"/>
                </a:lnTo>
                <a:lnTo>
                  <a:pt x="68910" y="16167"/>
                </a:lnTo>
                <a:lnTo>
                  <a:pt x="52743" y="0"/>
                </a:lnTo>
                <a:close/>
              </a:path>
            </a:pathLst>
          </a:custGeom>
          <a:solidFill>
            <a:srgbClr val="231F20"/>
          </a:solidFill>
        </p:spPr>
        <p:txBody>
          <a:bodyPr wrap="square" lIns="0" tIns="0" rIns="0" bIns="0" rtlCol="0">
            <a:noAutofit/>
          </a:bodyPr>
          <a:lstStyle/>
          <a:p>
            <a:endParaRPr/>
          </a:p>
        </p:txBody>
      </p:sp>
      <p:sp>
        <p:nvSpPr>
          <p:cNvPr id="29" name="object 29"/>
          <p:cNvSpPr/>
          <p:nvPr/>
        </p:nvSpPr>
        <p:spPr>
          <a:xfrm>
            <a:off x="3613537" y="3958065"/>
            <a:ext cx="68910" cy="68910"/>
          </a:xfrm>
          <a:custGeom>
            <a:avLst/>
            <a:gdLst/>
            <a:ahLst/>
            <a:cxnLst/>
            <a:rect l="l" t="t" r="r" b="b"/>
            <a:pathLst>
              <a:path w="68910" h="68910">
                <a:moveTo>
                  <a:pt x="68910" y="16167"/>
                </a:moveTo>
                <a:lnTo>
                  <a:pt x="27317" y="27317"/>
                </a:lnTo>
                <a:lnTo>
                  <a:pt x="16167" y="68910"/>
                </a:lnTo>
                <a:lnTo>
                  <a:pt x="0" y="52743"/>
                </a:lnTo>
                <a:lnTo>
                  <a:pt x="11150" y="11150"/>
                </a:lnTo>
                <a:lnTo>
                  <a:pt x="52743" y="0"/>
                </a:lnTo>
                <a:lnTo>
                  <a:pt x="68910" y="16167"/>
                </a:lnTo>
                <a:close/>
              </a:path>
            </a:pathLst>
          </a:custGeom>
          <a:ln w="12700">
            <a:solidFill>
              <a:srgbClr val="231F20"/>
            </a:solidFill>
          </a:ln>
        </p:spPr>
        <p:txBody>
          <a:bodyPr wrap="square" lIns="0" tIns="0" rIns="0" bIns="0" rtlCol="0">
            <a:noAutofit/>
          </a:bodyPr>
          <a:lstStyle/>
          <a:p>
            <a:endParaRPr/>
          </a:p>
        </p:txBody>
      </p:sp>
      <p:sp>
        <p:nvSpPr>
          <p:cNvPr id="30" name="object 30"/>
          <p:cNvSpPr/>
          <p:nvPr/>
        </p:nvSpPr>
        <p:spPr>
          <a:xfrm>
            <a:off x="5959050" y="3583037"/>
            <a:ext cx="432930" cy="87182"/>
          </a:xfrm>
          <a:custGeom>
            <a:avLst/>
            <a:gdLst/>
            <a:ahLst/>
            <a:cxnLst/>
            <a:rect l="l" t="t" r="r" b="b"/>
            <a:pathLst>
              <a:path w="432930" h="87182">
                <a:moveTo>
                  <a:pt x="0" y="87182"/>
                </a:moveTo>
                <a:lnTo>
                  <a:pt x="37946" y="55796"/>
                </a:lnTo>
                <a:lnTo>
                  <a:pt x="79458" y="31385"/>
                </a:lnTo>
                <a:lnTo>
                  <a:pt x="123643" y="13949"/>
                </a:lnTo>
                <a:lnTo>
                  <a:pt x="169611" y="3487"/>
                </a:lnTo>
                <a:lnTo>
                  <a:pt x="216469" y="0"/>
                </a:lnTo>
                <a:lnTo>
                  <a:pt x="239954" y="871"/>
                </a:lnTo>
                <a:lnTo>
                  <a:pt x="286478" y="7846"/>
                </a:lnTo>
                <a:lnTo>
                  <a:pt x="331664" y="21795"/>
                </a:lnTo>
                <a:lnTo>
                  <a:pt x="374622" y="42719"/>
                </a:lnTo>
                <a:lnTo>
                  <a:pt x="414459" y="70617"/>
                </a:lnTo>
                <a:lnTo>
                  <a:pt x="432930" y="87182"/>
                </a:lnTo>
              </a:path>
            </a:pathLst>
          </a:custGeom>
          <a:ln w="38100">
            <a:solidFill>
              <a:srgbClr val="231F20"/>
            </a:solidFill>
          </a:ln>
        </p:spPr>
        <p:txBody>
          <a:bodyPr wrap="square" lIns="0" tIns="0" rIns="0" bIns="0" rtlCol="0">
            <a:noAutofit/>
          </a:bodyPr>
          <a:lstStyle/>
          <a:p>
            <a:endParaRPr/>
          </a:p>
        </p:txBody>
      </p:sp>
      <p:sp>
        <p:nvSpPr>
          <p:cNvPr id="31" name="object 31"/>
          <p:cNvSpPr/>
          <p:nvPr/>
        </p:nvSpPr>
        <p:spPr>
          <a:xfrm>
            <a:off x="6346987" y="3625223"/>
            <a:ext cx="68910" cy="68910"/>
          </a:xfrm>
          <a:custGeom>
            <a:avLst/>
            <a:gdLst/>
            <a:ahLst/>
            <a:cxnLst/>
            <a:rect l="l" t="t" r="r" b="b"/>
            <a:pathLst>
              <a:path w="68910" h="68910">
                <a:moveTo>
                  <a:pt x="52743" y="0"/>
                </a:moveTo>
                <a:lnTo>
                  <a:pt x="41592" y="41592"/>
                </a:lnTo>
                <a:lnTo>
                  <a:pt x="0" y="52743"/>
                </a:lnTo>
                <a:lnTo>
                  <a:pt x="16167" y="68910"/>
                </a:lnTo>
                <a:lnTo>
                  <a:pt x="57759" y="57759"/>
                </a:lnTo>
                <a:lnTo>
                  <a:pt x="68910" y="16167"/>
                </a:lnTo>
                <a:lnTo>
                  <a:pt x="52743" y="0"/>
                </a:lnTo>
                <a:close/>
              </a:path>
            </a:pathLst>
          </a:custGeom>
          <a:solidFill>
            <a:srgbClr val="231F20"/>
          </a:solidFill>
        </p:spPr>
        <p:txBody>
          <a:bodyPr wrap="square" lIns="0" tIns="0" rIns="0" bIns="0" rtlCol="0">
            <a:noAutofit/>
          </a:bodyPr>
          <a:lstStyle/>
          <a:p>
            <a:endParaRPr/>
          </a:p>
        </p:txBody>
      </p:sp>
      <p:sp>
        <p:nvSpPr>
          <p:cNvPr id="32" name="object 32"/>
          <p:cNvSpPr/>
          <p:nvPr/>
        </p:nvSpPr>
        <p:spPr>
          <a:xfrm>
            <a:off x="6346987" y="3625223"/>
            <a:ext cx="68910" cy="68910"/>
          </a:xfrm>
          <a:custGeom>
            <a:avLst/>
            <a:gdLst/>
            <a:ahLst/>
            <a:cxnLst/>
            <a:rect l="l" t="t" r="r" b="b"/>
            <a:pathLst>
              <a:path w="68910" h="68910">
                <a:moveTo>
                  <a:pt x="0" y="52743"/>
                </a:moveTo>
                <a:lnTo>
                  <a:pt x="41592" y="41592"/>
                </a:lnTo>
                <a:lnTo>
                  <a:pt x="52743" y="0"/>
                </a:lnTo>
                <a:lnTo>
                  <a:pt x="68910" y="16167"/>
                </a:lnTo>
                <a:lnTo>
                  <a:pt x="57759" y="57759"/>
                </a:lnTo>
                <a:lnTo>
                  <a:pt x="16167" y="68910"/>
                </a:lnTo>
                <a:lnTo>
                  <a:pt x="0" y="52743"/>
                </a:lnTo>
                <a:close/>
              </a:path>
            </a:pathLst>
          </a:custGeom>
          <a:ln w="12700">
            <a:solidFill>
              <a:srgbClr val="231F20"/>
            </a:solidFill>
          </a:ln>
        </p:spPr>
        <p:txBody>
          <a:bodyPr wrap="square" lIns="0" tIns="0" rIns="0" bIns="0" rtlCol="0">
            <a:noAutofit/>
          </a:bodyPr>
          <a:lstStyle/>
          <a:p>
            <a:endParaRPr/>
          </a:p>
        </p:txBody>
      </p:sp>
      <p:sp>
        <p:nvSpPr>
          <p:cNvPr id="33" name="object 33"/>
          <p:cNvSpPr/>
          <p:nvPr/>
        </p:nvSpPr>
        <p:spPr>
          <a:xfrm>
            <a:off x="5970991" y="3913367"/>
            <a:ext cx="432930" cy="87182"/>
          </a:xfrm>
          <a:custGeom>
            <a:avLst/>
            <a:gdLst/>
            <a:ahLst/>
            <a:cxnLst/>
            <a:rect l="l" t="t" r="r" b="b"/>
            <a:pathLst>
              <a:path w="432930" h="87182">
                <a:moveTo>
                  <a:pt x="432930" y="0"/>
                </a:moveTo>
                <a:lnTo>
                  <a:pt x="394986" y="31385"/>
                </a:lnTo>
                <a:lnTo>
                  <a:pt x="353477" y="55796"/>
                </a:lnTo>
                <a:lnTo>
                  <a:pt x="309294" y="73233"/>
                </a:lnTo>
                <a:lnTo>
                  <a:pt x="263327" y="83695"/>
                </a:lnTo>
                <a:lnTo>
                  <a:pt x="216469" y="87182"/>
                </a:lnTo>
                <a:lnTo>
                  <a:pt x="192985" y="86310"/>
                </a:lnTo>
                <a:lnTo>
                  <a:pt x="146460" y="79335"/>
                </a:lnTo>
                <a:lnTo>
                  <a:pt x="101272" y="65386"/>
                </a:lnTo>
                <a:lnTo>
                  <a:pt x="58312" y="44462"/>
                </a:lnTo>
                <a:lnTo>
                  <a:pt x="18472" y="16564"/>
                </a:lnTo>
                <a:lnTo>
                  <a:pt x="0" y="0"/>
                </a:lnTo>
              </a:path>
            </a:pathLst>
          </a:custGeom>
          <a:ln w="38100">
            <a:solidFill>
              <a:srgbClr val="231F20"/>
            </a:solidFill>
          </a:ln>
        </p:spPr>
        <p:txBody>
          <a:bodyPr wrap="square" lIns="0" tIns="0" rIns="0" bIns="0" rtlCol="0">
            <a:noAutofit/>
          </a:bodyPr>
          <a:lstStyle/>
          <a:p>
            <a:endParaRPr/>
          </a:p>
        </p:txBody>
      </p:sp>
      <p:sp>
        <p:nvSpPr>
          <p:cNvPr id="34" name="object 34"/>
          <p:cNvSpPr/>
          <p:nvPr/>
        </p:nvSpPr>
        <p:spPr>
          <a:xfrm>
            <a:off x="5947078" y="3889450"/>
            <a:ext cx="68910" cy="68910"/>
          </a:xfrm>
          <a:custGeom>
            <a:avLst/>
            <a:gdLst/>
            <a:ahLst/>
            <a:cxnLst/>
            <a:rect l="l" t="t" r="r" b="b"/>
            <a:pathLst>
              <a:path w="68910" h="68910">
                <a:moveTo>
                  <a:pt x="52743" y="0"/>
                </a:moveTo>
                <a:lnTo>
                  <a:pt x="11150" y="11150"/>
                </a:lnTo>
                <a:lnTo>
                  <a:pt x="0" y="52743"/>
                </a:lnTo>
                <a:lnTo>
                  <a:pt x="16167" y="68910"/>
                </a:lnTo>
                <a:lnTo>
                  <a:pt x="27317" y="27317"/>
                </a:lnTo>
                <a:lnTo>
                  <a:pt x="68910" y="16167"/>
                </a:lnTo>
                <a:lnTo>
                  <a:pt x="52743" y="0"/>
                </a:lnTo>
                <a:close/>
              </a:path>
            </a:pathLst>
          </a:custGeom>
          <a:solidFill>
            <a:srgbClr val="231F20"/>
          </a:solidFill>
        </p:spPr>
        <p:txBody>
          <a:bodyPr wrap="square" lIns="0" tIns="0" rIns="0" bIns="0" rtlCol="0">
            <a:noAutofit/>
          </a:bodyPr>
          <a:lstStyle/>
          <a:p>
            <a:endParaRPr/>
          </a:p>
        </p:txBody>
      </p:sp>
      <p:sp>
        <p:nvSpPr>
          <p:cNvPr id="35" name="object 35"/>
          <p:cNvSpPr/>
          <p:nvPr/>
        </p:nvSpPr>
        <p:spPr>
          <a:xfrm>
            <a:off x="5947078" y="3889450"/>
            <a:ext cx="68910" cy="68910"/>
          </a:xfrm>
          <a:custGeom>
            <a:avLst/>
            <a:gdLst/>
            <a:ahLst/>
            <a:cxnLst/>
            <a:rect l="l" t="t" r="r" b="b"/>
            <a:pathLst>
              <a:path w="68910" h="68910">
                <a:moveTo>
                  <a:pt x="68910" y="16167"/>
                </a:moveTo>
                <a:lnTo>
                  <a:pt x="27317" y="27317"/>
                </a:lnTo>
                <a:lnTo>
                  <a:pt x="16167" y="68910"/>
                </a:lnTo>
                <a:lnTo>
                  <a:pt x="0" y="52743"/>
                </a:lnTo>
                <a:lnTo>
                  <a:pt x="11150" y="11150"/>
                </a:lnTo>
                <a:lnTo>
                  <a:pt x="52743" y="0"/>
                </a:lnTo>
                <a:lnTo>
                  <a:pt x="68910" y="16167"/>
                </a:lnTo>
                <a:close/>
              </a:path>
            </a:pathLst>
          </a:custGeom>
          <a:ln w="12700">
            <a:solidFill>
              <a:srgbClr val="231F20"/>
            </a:solidFill>
          </a:ln>
        </p:spPr>
        <p:txBody>
          <a:bodyPr wrap="square" lIns="0" tIns="0" rIns="0" bIns="0" rtlCol="0">
            <a:noAutofit/>
          </a:bodyPr>
          <a:lstStyle/>
          <a:p>
            <a:endParaRPr/>
          </a:p>
        </p:txBody>
      </p:sp>
      <p:pic>
        <p:nvPicPr>
          <p:cNvPr id="36" name="Picture 35"/>
          <p:cNvPicPr/>
          <p:nvPr/>
        </p:nvPicPr>
        <p:blipFill>
          <a:blip r:embed="rId5">
            <a:extLst>
              <a:ext uri="{28A0092B-C50C-407E-A947-70E740481C1C}">
                <a14:useLocalDpi xmlns:a14="http://schemas.microsoft.com/office/drawing/2010/main" val="0"/>
              </a:ext>
            </a:extLst>
          </a:blip>
          <a:stretch>
            <a:fillRect/>
          </a:stretch>
        </p:blipFill>
        <p:spPr>
          <a:xfrm>
            <a:off x="7512050" y="387350"/>
            <a:ext cx="2158199" cy="955984"/>
          </a:xfrm>
          <a:prstGeom prst="rect">
            <a:avLst/>
          </a:prstGeom>
        </p:spPr>
      </p:pic>
    </p:spTree>
    <p:extLst>
      <p:ext uri="{BB962C8B-B14F-4D97-AF65-F5344CB8AC3E}">
        <p14:creationId xmlns:p14="http://schemas.microsoft.com/office/powerpoint/2010/main" val="27061528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36789" y="315068"/>
            <a:ext cx="9250415" cy="1100548"/>
          </a:xfrm>
          <a:prstGeom prst="rect">
            <a:avLst/>
          </a:prstGeom>
        </p:spPr>
        <p:txBody>
          <a:bodyPr vert="horz" wrap="square" lIns="0" tIns="0" rIns="0" bIns="0" rtlCol="0">
            <a:noAutofit/>
          </a:bodyPr>
          <a:lstStyle/>
          <a:p>
            <a:pPr marL="163828" algn="ctr"/>
            <a:r>
              <a:rPr lang="en-GB" sz="3600" b="1" spc="-30" dirty="0" smtClean="0">
                <a:solidFill>
                  <a:srgbClr val="002060"/>
                </a:solidFill>
                <a:latin typeface="Arial"/>
                <a:cs typeface="Arial"/>
              </a:rPr>
              <a:t>Activity  </a:t>
            </a:r>
            <a:endParaRPr sz="3600" dirty="0">
              <a:solidFill>
                <a:srgbClr val="002060"/>
              </a:solidFill>
              <a:latin typeface="Arial"/>
              <a:cs typeface="Arial"/>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247648" y="387350"/>
            <a:ext cx="2422601" cy="955984"/>
          </a:xfrm>
          <a:prstGeom prst="rect">
            <a:avLst/>
          </a:prstGeom>
        </p:spPr>
      </p:pic>
      <p:sp>
        <p:nvSpPr>
          <p:cNvPr id="7" name="Rectangle 6"/>
          <p:cNvSpPr/>
          <p:nvPr/>
        </p:nvSpPr>
        <p:spPr>
          <a:xfrm>
            <a:off x="266699" y="1275515"/>
            <a:ext cx="9874251" cy="6309869"/>
          </a:xfrm>
          <a:prstGeom prst="rect">
            <a:avLst/>
          </a:prstGeom>
        </p:spPr>
        <p:txBody>
          <a:bodyPr wrap="square">
            <a:spAutoFit/>
          </a:bodyPr>
          <a:lstStyle/>
          <a:p>
            <a:pPr marL="12700" marR="83185" algn="ctr">
              <a:lnSpc>
                <a:spcPct val="111100"/>
              </a:lnSpc>
              <a:buClr>
                <a:srgbClr val="231F20"/>
              </a:buClr>
              <a:tabLst>
                <a:tab pos="139699" algn="l"/>
              </a:tabLst>
            </a:pPr>
            <a:r>
              <a:rPr lang="en-GB" sz="2800" b="1" spc="-30" dirty="0" smtClean="0">
                <a:solidFill>
                  <a:srgbClr val="002060"/>
                </a:solidFill>
                <a:latin typeface="Arial"/>
                <a:cs typeface="Arial"/>
              </a:rPr>
              <a:t>Think of a case example where you might undertake a wellbeing assessment using the My World Triangle. Remember to consider whether it is appropriate and proportionate</a:t>
            </a:r>
          </a:p>
          <a:p>
            <a:pPr marL="12700" marR="83185">
              <a:lnSpc>
                <a:spcPct val="111100"/>
              </a:lnSpc>
              <a:buClr>
                <a:srgbClr val="231F20"/>
              </a:buClr>
              <a:tabLst>
                <a:tab pos="139699" algn="l"/>
              </a:tabLst>
            </a:pPr>
            <a:endParaRPr lang="en-GB" sz="2800" spc="-30" dirty="0">
              <a:solidFill>
                <a:srgbClr val="002060"/>
              </a:solidFill>
              <a:latin typeface="Arial"/>
              <a:cs typeface="Arial"/>
            </a:endParaRPr>
          </a:p>
          <a:p>
            <a:pPr marL="12700" marR="83185">
              <a:lnSpc>
                <a:spcPct val="111100"/>
              </a:lnSpc>
              <a:buClr>
                <a:srgbClr val="231F20"/>
              </a:buClr>
              <a:tabLst>
                <a:tab pos="139699" algn="l"/>
              </a:tabLst>
            </a:pPr>
            <a:r>
              <a:rPr lang="en-GB" sz="2800" spc="-30" dirty="0" smtClean="0">
                <a:solidFill>
                  <a:srgbClr val="002060"/>
                </a:solidFill>
                <a:latin typeface="Arial"/>
                <a:cs typeface="Arial"/>
              </a:rPr>
              <a:t>E.g.</a:t>
            </a:r>
          </a:p>
          <a:p>
            <a:pPr marL="469900" marR="83185" indent="-457200">
              <a:lnSpc>
                <a:spcPct val="111100"/>
              </a:lnSpc>
              <a:buClr>
                <a:srgbClr val="231F20"/>
              </a:buClr>
              <a:buFont typeface="Arial" panose="020B0604020202020204" pitchFamily="34" charset="0"/>
              <a:buChar char="•"/>
              <a:tabLst>
                <a:tab pos="139699" algn="l"/>
              </a:tabLst>
            </a:pPr>
            <a:r>
              <a:rPr lang="en-GB" sz="2800" spc="-30" dirty="0" smtClean="0">
                <a:solidFill>
                  <a:srgbClr val="002060"/>
                </a:solidFill>
                <a:latin typeface="Arial"/>
                <a:cs typeface="Arial"/>
              </a:rPr>
              <a:t>Child/young person who is experiencing difficulties at home which is impacting on their engagement in school</a:t>
            </a:r>
            <a:br>
              <a:rPr lang="en-GB" sz="2800" spc="-30" dirty="0" smtClean="0">
                <a:solidFill>
                  <a:srgbClr val="002060"/>
                </a:solidFill>
                <a:latin typeface="Arial"/>
                <a:cs typeface="Arial"/>
              </a:rPr>
            </a:br>
            <a:endParaRPr lang="en-GB" sz="2800" spc="-30" dirty="0" smtClean="0">
              <a:solidFill>
                <a:srgbClr val="002060"/>
              </a:solidFill>
              <a:latin typeface="Arial"/>
              <a:cs typeface="Arial"/>
            </a:endParaRPr>
          </a:p>
          <a:p>
            <a:pPr marL="469900" marR="83185" indent="-457200">
              <a:lnSpc>
                <a:spcPct val="111100"/>
              </a:lnSpc>
              <a:buClr>
                <a:srgbClr val="231F20"/>
              </a:buClr>
              <a:buFont typeface="Arial" panose="020B0604020202020204" pitchFamily="34" charset="0"/>
              <a:buChar char="•"/>
              <a:tabLst>
                <a:tab pos="139699" algn="l"/>
              </a:tabLst>
            </a:pPr>
            <a:r>
              <a:rPr lang="en-GB" sz="2800" spc="-30" dirty="0" smtClean="0">
                <a:solidFill>
                  <a:srgbClr val="002060"/>
                </a:solidFill>
                <a:latin typeface="Arial"/>
                <a:cs typeface="Arial"/>
              </a:rPr>
              <a:t>Child/young person who has experienced bereavement or loss that is impacting significantly on his/her ability to cope both at home and in school. </a:t>
            </a:r>
            <a:endParaRPr lang="en-GB" sz="2800" spc="-30" dirty="0">
              <a:solidFill>
                <a:srgbClr val="002060"/>
              </a:solidFill>
              <a:latin typeface="Arial"/>
              <a:cs typeface="Arial"/>
            </a:endParaRPr>
          </a:p>
          <a:p>
            <a:pPr marL="469900" marR="83185" indent="-457200">
              <a:lnSpc>
                <a:spcPct val="111100"/>
              </a:lnSpc>
              <a:buClr>
                <a:srgbClr val="231F20"/>
              </a:buClr>
              <a:buFont typeface="Arial" panose="020B0604020202020204" pitchFamily="34" charset="0"/>
              <a:buChar char="•"/>
              <a:tabLst>
                <a:tab pos="139699" algn="l"/>
              </a:tabLst>
            </a:pPr>
            <a:endParaRPr lang="en-GB" sz="2800" dirty="0">
              <a:solidFill>
                <a:srgbClr val="002060"/>
              </a:solidFill>
            </a:endParaRPr>
          </a:p>
        </p:txBody>
      </p:sp>
      <p:sp>
        <p:nvSpPr>
          <p:cNvPr id="4" name="Rounded Rectangle 3"/>
          <p:cNvSpPr/>
          <p:nvPr/>
        </p:nvSpPr>
        <p:spPr>
          <a:xfrm>
            <a:off x="252534" y="1275515"/>
            <a:ext cx="9683751" cy="2010569"/>
          </a:xfrm>
          <a:prstGeom prst="round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126438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ctrTitle"/>
          </p:nvPr>
        </p:nvSpPr>
        <p:spPr/>
        <p:txBody>
          <a:bodyPr/>
          <a:lstStyle/>
          <a:p>
            <a:endParaRPr lang="en-US" altLang="en-US" smtClean="0">
              <a:ea typeface="ＭＳ Ｐゴシック" pitchFamily="34" charset="-128"/>
            </a:endParaRPr>
          </a:p>
        </p:txBody>
      </p:sp>
      <p:sp>
        <p:nvSpPr>
          <p:cNvPr id="45059" name="Subtitle 2"/>
          <p:cNvSpPr>
            <a:spLocks noGrp="1"/>
          </p:cNvSpPr>
          <p:nvPr>
            <p:ph type="subTitle" idx="4294967295"/>
          </p:nvPr>
        </p:nvSpPr>
        <p:spPr>
          <a:xfrm>
            <a:off x="1522095" y="4325198"/>
            <a:ext cx="7103110" cy="1950579"/>
          </a:xfrm>
          <a:prstGeom prst="rect">
            <a:avLst/>
          </a:prstGeom>
        </p:spPr>
        <p:txBody>
          <a:bodyPr lIns="101598" tIns="50798" rIns="101598" bIns="50798"/>
          <a:lstStyle/>
          <a:p>
            <a:endParaRPr lang="en-US" altLang="en-US" smtClean="0">
              <a:ea typeface="ＭＳ Ｐゴシック" pitchFamily="34" charset="-128"/>
            </a:endParaRPr>
          </a:p>
        </p:txBody>
      </p:sp>
      <p:pic>
        <p:nvPicPr>
          <p:cNvPr id="450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47300" cy="763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Text Box 11"/>
          <p:cNvSpPr txBox="1">
            <a:spLocks noChangeArrowheads="1"/>
          </p:cNvSpPr>
          <p:nvPr/>
        </p:nvSpPr>
        <p:spPr bwMode="auto">
          <a:xfrm>
            <a:off x="199072" y="1812768"/>
            <a:ext cx="5331777" cy="4247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01598" tIns="50798" rIns="101598" bIns="50798">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50000"/>
              </a:spcBef>
              <a:buFontTx/>
              <a:buAutoNum type="arabicPeriod"/>
            </a:pPr>
            <a:r>
              <a:rPr lang="en-GB" altLang="en-US" sz="2400" b="1" dirty="0">
                <a:solidFill>
                  <a:srgbClr val="002060"/>
                </a:solidFill>
                <a:latin typeface="Arial" panose="020B0604020202020204" pitchFamily="34" charset="0"/>
                <a:cs typeface="Arial" panose="020B0604020202020204" pitchFamily="34" charset="0"/>
              </a:rPr>
              <a:t>Being healthy</a:t>
            </a:r>
          </a:p>
          <a:p>
            <a:pPr eaLnBrk="1" hangingPunct="1">
              <a:spcBef>
                <a:spcPct val="50000"/>
              </a:spcBef>
              <a:buFontTx/>
              <a:buAutoNum type="arabicPeriod"/>
            </a:pPr>
            <a:r>
              <a:rPr lang="en-GB" altLang="en-US" sz="2400" b="1" dirty="0">
                <a:solidFill>
                  <a:srgbClr val="002060"/>
                </a:solidFill>
                <a:latin typeface="Arial" panose="020B0604020202020204" pitchFamily="34" charset="0"/>
                <a:cs typeface="Arial" panose="020B0604020202020204" pitchFamily="34" charset="0"/>
              </a:rPr>
              <a:t>Learning and achieving</a:t>
            </a:r>
          </a:p>
          <a:p>
            <a:pPr eaLnBrk="1" hangingPunct="1">
              <a:spcBef>
                <a:spcPct val="50000"/>
              </a:spcBef>
              <a:buFontTx/>
              <a:buAutoNum type="arabicPeriod"/>
            </a:pPr>
            <a:r>
              <a:rPr lang="en-GB" altLang="en-US" sz="2400" b="1" dirty="0">
                <a:solidFill>
                  <a:srgbClr val="002060"/>
                </a:solidFill>
                <a:latin typeface="Arial" panose="020B0604020202020204" pitchFamily="34" charset="0"/>
                <a:cs typeface="Arial" panose="020B0604020202020204" pitchFamily="34" charset="0"/>
              </a:rPr>
              <a:t>Being able to communicate</a:t>
            </a:r>
          </a:p>
          <a:p>
            <a:pPr eaLnBrk="1" hangingPunct="1">
              <a:spcBef>
                <a:spcPct val="50000"/>
              </a:spcBef>
              <a:buFontTx/>
              <a:buAutoNum type="arabicPeriod"/>
            </a:pPr>
            <a:r>
              <a:rPr lang="en-GB" altLang="en-US" sz="2400" b="1" dirty="0">
                <a:solidFill>
                  <a:srgbClr val="002060"/>
                </a:solidFill>
                <a:latin typeface="Arial" panose="020B0604020202020204" pitchFamily="34" charset="0"/>
                <a:cs typeface="Arial" panose="020B0604020202020204" pitchFamily="34" charset="0"/>
              </a:rPr>
              <a:t>Confidence in who I am</a:t>
            </a:r>
          </a:p>
          <a:p>
            <a:pPr eaLnBrk="1" hangingPunct="1">
              <a:spcBef>
                <a:spcPct val="50000"/>
              </a:spcBef>
              <a:buFontTx/>
              <a:buAutoNum type="arabicPeriod"/>
            </a:pPr>
            <a:r>
              <a:rPr lang="en-GB" altLang="en-US" sz="2400" b="1" dirty="0">
                <a:solidFill>
                  <a:srgbClr val="002060"/>
                </a:solidFill>
                <a:latin typeface="Arial" panose="020B0604020202020204" pitchFamily="34" charset="0"/>
                <a:cs typeface="Arial" panose="020B0604020202020204" pitchFamily="34" charset="0"/>
              </a:rPr>
              <a:t>Learning to be responsible</a:t>
            </a:r>
          </a:p>
          <a:p>
            <a:pPr eaLnBrk="1" hangingPunct="1">
              <a:spcBef>
                <a:spcPct val="50000"/>
              </a:spcBef>
              <a:buFontTx/>
              <a:buAutoNum type="arabicPeriod"/>
            </a:pPr>
            <a:r>
              <a:rPr lang="en-GB" altLang="en-US" sz="2400" b="1" dirty="0">
                <a:solidFill>
                  <a:srgbClr val="002060"/>
                </a:solidFill>
                <a:latin typeface="Arial" panose="020B0604020202020204" pitchFamily="34" charset="0"/>
                <a:cs typeface="Arial" panose="020B0604020202020204" pitchFamily="34" charset="0"/>
              </a:rPr>
              <a:t>Becoming independent and looking after myself</a:t>
            </a:r>
          </a:p>
          <a:p>
            <a:pPr eaLnBrk="1" hangingPunct="1">
              <a:spcBef>
                <a:spcPct val="50000"/>
              </a:spcBef>
              <a:buFontTx/>
              <a:buAutoNum type="arabicPeriod"/>
            </a:pPr>
            <a:r>
              <a:rPr lang="en-GB" altLang="en-US" sz="2400" b="1" dirty="0">
                <a:solidFill>
                  <a:srgbClr val="002060"/>
                </a:solidFill>
                <a:latin typeface="Arial" panose="020B0604020202020204" pitchFamily="34" charset="0"/>
                <a:cs typeface="Arial" panose="020B0604020202020204" pitchFamily="34" charset="0"/>
              </a:rPr>
              <a:t>Enjoying family and friends</a:t>
            </a:r>
          </a:p>
        </p:txBody>
      </p:sp>
      <p:sp>
        <p:nvSpPr>
          <p:cNvPr id="47110" name="Text Box 7"/>
          <p:cNvSpPr txBox="1">
            <a:spLocks noChangeArrowheads="1"/>
          </p:cNvSpPr>
          <p:nvPr/>
        </p:nvSpPr>
        <p:spPr bwMode="auto">
          <a:xfrm>
            <a:off x="6511186" y="1812766"/>
            <a:ext cx="3197457" cy="34881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101598" tIns="50798" rIns="101598" bIns="50798">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50000"/>
              </a:spcBef>
              <a:buFontTx/>
              <a:buNone/>
            </a:pPr>
            <a:endParaRPr lang="en-GB" altLang="en-US" sz="1600" b="1" dirty="0">
              <a:latin typeface="Tahoma" pitchFamily="34" charset="0"/>
            </a:endParaRPr>
          </a:p>
        </p:txBody>
      </p:sp>
      <p:sp>
        <p:nvSpPr>
          <p:cNvPr id="9" name="Text Box 3"/>
          <p:cNvSpPr txBox="1">
            <a:spLocks noChangeArrowheads="1"/>
          </p:cNvSpPr>
          <p:nvPr/>
        </p:nvSpPr>
        <p:spPr bwMode="auto">
          <a:xfrm>
            <a:off x="480058" y="426618"/>
            <a:ext cx="9228583" cy="595031"/>
          </a:xfrm>
          <a:prstGeom prst="rect">
            <a:avLst/>
          </a:prstGeom>
          <a:noFill/>
          <a:ln w="9525">
            <a:noFill/>
            <a:miter lim="800000"/>
            <a:headEnd/>
            <a:tailEnd/>
          </a:ln>
          <a:effectLst/>
        </p:spPr>
        <p:txBody>
          <a:bodyPr wrap="square" lIns="101598" tIns="50798" rIns="101598" bIns="50798">
            <a:spAutoFit/>
          </a:bodyPr>
          <a:lstStyle/>
          <a:p>
            <a:pPr eaLnBrk="1" hangingPunct="1">
              <a:spcBef>
                <a:spcPct val="50000"/>
              </a:spcBef>
              <a:defRPr/>
            </a:pPr>
            <a:r>
              <a:rPr lang="en-GB" sz="2700" dirty="0">
                <a:solidFill>
                  <a:srgbClr val="002060"/>
                </a:solidFill>
                <a:latin typeface="Arial" panose="020B0604020202020204" pitchFamily="34" charset="0"/>
                <a:ea typeface="ＭＳ Ｐゴシック" charset="-128"/>
                <a:cs typeface="Arial" panose="020B0604020202020204" pitchFamily="34" charset="0"/>
              </a:rPr>
              <a:t>   </a:t>
            </a:r>
            <a:r>
              <a:rPr lang="en-GB" sz="3200" b="1" dirty="0">
                <a:solidFill>
                  <a:srgbClr val="002060"/>
                </a:solidFill>
                <a:latin typeface="Arial" panose="020B0604020202020204" pitchFamily="34" charset="0"/>
                <a:ea typeface="ＭＳ Ｐゴシック" charset="-128"/>
                <a:cs typeface="Arial" panose="020B0604020202020204" pitchFamily="34" charset="0"/>
              </a:rPr>
              <a:t>My World Triangle – How I grow and </a:t>
            </a:r>
            <a:r>
              <a:rPr lang="en-GB" sz="3200" b="1" dirty="0" smtClean="0">
                <a:solidFill>
                  <a:srgbClr val="002060"/>
                </a:solidFill>
                <a:latin typeface="Arial" panose="020B0604020202020204" pitchFamily="34" charset="0"/>
                <a:ea typeface="ＭＳ Ｐゴシック" charset="-128"/>
                <a:cs typeface="Arial" panose="020B0604020202020204" pitchFamily="34" charset="0"/>
              </a:rPr>
              <a:t>develop</a:t>
            </a:r>
          </a:p>
        </p:txBody>
      </p:sp>
      <p:sp>
        <p:nvSpPr>
          <p:cNvPr id="10" name="object 7"/>
          <p:cNvSpPr/>
          <p:nvPr/>
        </p:nvSpPr>
        <p:spPr>
          <a:xfrm>
            <a:off x="5518149" y="2320408"/>
            <a:ext cx="4386229" cy="3657600"/>
          </a:xfrm>
          <a:prstGeom prst="rect">
            <a:avLst/>
          </a:prstGeom>
          <a:blipFill>
            <a:blip r:embed="rId3" cstate="print"/>
            <a:stretch>
              <a:fillRect/>
            </a:stretch>
          </a:blipFill>
        </p:spPr>
        <p:txBody>
          <a:bodyPr wrap="square" lIns="0" tIns="0" rIns="0" bIns="0" rtlCol="0">
            <a:noAutofit/>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050" y="311150"/>
            <a:ext cx="9250415" cy="1405348"/>
          </a:xfrm>
        </p:spPr>
        <p:txBody>
          <a:bodyPr/>
          <a:lstStyle/>
          <a:p>
            <a:r>
              <a:rPr lang="en-GB" sz="2400" b="1" dirty="0" smtClean="0"/>
              <a:t>Learning Intentions (Session 1)</a:t>
            </a:r>
            <a:endParaRPr lang="en-GB" sz="2400" b="1" dirty="0"/>
          </a:p>
        </p:txBody>
      </p:sp>
      <p:sp>
        <p:nvSpPr>
          <p:cNvPr id="3" name="Text Placeholder 2"/>
          <p:cNvSpPr>
            <a:spLocks noGrp="1"/>
          </p:cNvSpPr>
          <p:nvPr>
            <p:ph type="body" idx="1"/>
          </p:nvPr>
        </p:nvSpPr>
        <p:spPr>
          <a:xfrm>
            <a:off x="273050" y="615950"/>
            <a:ext cx="9601200" cy="6477000"/>
          </a:xfrm>
        </p:spPr>
        <p:txBody>
          <a:bodyPr/>
          <a:lstStyle/>
          <a:p>
            <a:r>
              <a:rPr lang="en-GB" sz="2400" b="1" dirty="0" smtClean="0">
                <a:latin typeface="Arial" panose="020B0604020202020204" pitchFamily="34" charset="0"/>
                <a:cs typeface="Arial" panose="020B0604020202020204" pitchFamily="34" charset="0"/>
              </a:rPr>
              <a:t>Participants will:</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Have an overview of the key values underpinning the GIRFEC approach.</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Understand the centrality of culture, systems and practice in ensuring the success of GIRFEC across the entirety of their establishment.</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Undertake an overview of the National Practice Model with a specific focus on the Wellbeing Indicators.</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F</a:t>
            </a:r>
            <a:r>
              <a:rPr lang="en-GB" sz="2400" dirty="0" smtClean="0">
                <a:latin typeface="Arial" panose="020B0604020202020204" pitchFamily="34" charset="0"/>
                <a:cs typeface="Arial" panose="020B0604020202020204" pitchFamily="34" charset="0"/>
              </a:rPr>
              <a:t>ocus on the role of Observing and Recording</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Know the 5 key questions  that practitioners should ask before and during Wellbeing assessment.</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Have a holistic understanding of the array of methods to gather assessment information that can lead into a Wellbeing Assessment. </a:t>
            </a:r>
          </a:p>
          <a:p>
            <a:endParaRPr lang="en-GB" sz="2400" dirty="0" smtClean="0">
              <a:latin typeface="Arial" panose="020B0604020202020204" pitchFamily="34" charset="0"/>
              <a:cs typeface="Arial" panose="020B0604020202020204" pitchFamily="34" charset="0"/>
            </a:endParaRPr>
          </a:p>
          <a:p>
            <a:r>
              <a:rPr lang="en-GB" sz="2400" b="1" dirty="0" smtClean="0">
                <a:latin typeface="Arial" panose="020B0604020202020204" pitchFamily="34" charset="0"/>
                <a:cs typeface="Arial" panose="020B0604020202020204" pitchFamily="34" charset="0"/>
              </a:rPr>
              <a:t>Success Criteria (Session 1)</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As a result of the training in this session, participants will have successfully conducted a  high quality Wellbeing Assessment, focusing on the Wellbeing Indicators. This will be  fed back at the start of session 2 in an anonymised fashion.  .</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52146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Text Box 7"/>
          <p:cNvSpPr txBox="1">
            <a:spLocks noChangeArrowheads="1"/>
          </p:cNvSpPr>
          <p:nvPr/>
        </p:nvSpPr>
        <p:spPr bwMode="auto">
          <a:xfrm>
            <a:off x="6511186" y="1812766"/>
            <a:ext cx="3197457" cy="34881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101598" tIns="50798" rIns="101598" bIns="50798">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50000"/>
              </a:spcBef>
              <a:buFontTx/>
              <a:buNone/>
            </a:pPr>
            <a:endParaRPr lang="en-GB" altLang="en-US" sz="1600" b="1" dirty="0">
              <a:latin typeface="Tahoma" pitchFamily="34" charset="0"/>
            </a:endParaRPr>
          </a:p>
        </p:txBody>
      </p:sp>
      <p:sp>
        <p:nvSpPr>
          <p:cNvPr id="9" name="Text Box 3"/>
          <p:cNvSpPr txBox="1">
            <a:spLocks noChangeArrowheads="1"/>
          </p:cNvSpPr>
          <p:nvPr/>
        </p:nvSpPr>
        <p:spPr bwMode="auto">
          <a:xfrm>
            <a:off x="480058" y="214276"/>
            <a:ext cx="9228583" cy="1087475"/>
          </a:xfrm>
          <a:prstGeom prst="rect">
            <a:avLst/>
          </a:prstGeom>
          <a:noFill/>
          <a:ln w="9525">
            <a:noFill/>
            <a:miter lim="800000"/>
            <a:headEnd/>
            <a:tailEnd/>
          </a:ln>
          <a:effectLst/>
        </p:spPr>
        <p:txBody>
          <a:bodyPr wrap="square" lIns="101598" tIns="50798" rIns="101598" bIns="50798">
            <a:spAutoFit/>
          </a:bodyPr>
          <a:lstStyle/>
          <a:p>
            <a:pPr eaLnBrk="1" hangingPunct="1">
              <a:spcBef>
                <a:spcPct val="50000"/>
              </a:spcBef>
              <a:defRPr/>
            </a:pPr>
            <a:r>
              <a:rPr lang="en-GB" sz="3200" b="1" dirty="0">
                <a:solidFill>
                  <a:srgbClr val="002060"/>
                </a:solidFill>
                <a:latin typeface="Arial" panose="020B0604020202020204" pitchFamily="34" charset="0"/>
                <a:ea typeface="ＭＳ Ｐゴシック" charset="-128"/>
                <a:cs typeface="Arial" panose="020B0604020202020204" pitchFamily="34" charset="0"/>
              </a:rPr>
              <a:t>My World Triangle – What I need from people who look </a:t>
            </a:r>
            <a:r>
              <a:rPr lang="en-GB" sz="3200" b="1" dirty="0" smtClean="0">
                <a:solidFill>
                  <a:srgbClr val="002060"/>
                </a:solidFill>
                <a:latin typeface="Arial" panose="020B0604020202020204" pitchFamily="34" charset="0"/>
                <a:ea typeface="ＭＳ Ｐゴシック" charset="-128"/>
                <a:cs typeface="Arial" panose="020B0604020202020204" pitchFamily="34" charset="0"/>
              </a:rPr>
              <a:t>after me</a:t>
            </a:r>
            <a:endParaRPr lang="en-GB" sz="3200" b="1" dirty="0">
              <a:solidFill>
                <a:srgbClr val="002060"/>
              </a:solidFill>
              <a:latin typeface="Arial" panose="020B0604020202020204" pitchFamily="34" charset="0"/>
              <a:ea typeface="ＭＳ Ｐゴシック" charset="-128"/>
              <a:cs typeface="Arial" panose="020B0604020202020204" pitchFamily="34" charset="0"/>
            </a:endParaRPr>
          </a:p>
        </p:txBody>
      </p:sp>
      <p:sp>
        <p:nvSpPr>
          <p:cNvPr id="10" name="object 7"/>
          <p:cNvSpPr/>
          <p:nvPr/>
        </p:nvSpPr>
        <p:spPr>
          <a:xfrm>
            <a:off x="388947" y="2022096"/>
            <a:ext cx="4386229" cy="3657600"/>
          </a:xfrm>
          <a:prstGeom prst="rect">
            <a:avLst/>
          </a:prstGeom>
          <a:blipFill>
            <a:blip r:embed="rId3" cstate="print"/>
            <a:stretch>
              <a:fillRect/>
            </a:stretch>
          </a:blipFill>
        </p:spPr>
        <p:txBody>
          <a:bodyPr wrap="square" lIns="0" tIns="0" rIns="0" bIns="0" rtlCol="0">
            <a:noAutofit/>
          </a:bodyPr>
          <a:lstStyle/>
          <a:p>
            <a:endParaRPr/>
          </a:p>
        </p:txBody>
      </p:sp>
      <p:sp>
        <p:nvSpPr>
          <p:cNvPr id="3" name="Rectangle 2"/>
          <p:cNvSpPr/>
          <p:nvPr/>
        </p:nvSpPr>
        <p:spPr>
          <a:xfrm>
            <a:off x="4775175" y="1301751"/>
            <a:ext cx="5073650" cy="6124754"/>
          </a:xfrm>
          <a:prstGeom prst="rect">
            <a:avLst/>
          </a:prstGeom>
        </p:spPr>
        <p:txBody>
          <a:bodyPr lIns="91439" tIns="45720" rIns="91439" bIns="45720">
            <a:spAutoFit/>
          </a:bodyPr>
          <a:lstStyle/>
          <a:p>
            <a:pPr>
              <a:spcBef>
                <a:spcPct val="50000"/>
              </a:spcBef>
              <a:buFontTx/>
              <a:buAutoNum type="arabicPeriod"/>
            </a:pPr>
            <a:r>
              <a:rPr lang="en-GB" altLang="en-US" sz="2800" b="1" dirty="0">
                <a:solidFill>
                  <a:srgbClr val="002060"/>
                </a:solidFill>
                <a:latin typeface="Arial" panose="020B0604020202020204" pitchFamily="34" charset="0"/>
                <a:cs typeface="Arial" panose="020B0604020202020204" pitchFamily="34" charset="0"/>
              </a:rPr>
              <a:t>Guidance supporting me to make the right choices</a:t>
            </a:r>
          </a:p>
          <a:p>
            <a:pPr>
              <a:spcBef>
                <a:spcPct val="50000"/>
              </a:spcBef>
              <a:buFontTx/>
              <a:buAutoNum type="arabicPeriod"/>
            </a:pPr>
            <a:r>
              <a:rPr lang="en-GB" altLang="en-US" sz="2800" b="1" dirty="0">
                <a:solidFill>
                  <a:srgbClr val="002060"/>
                </a:solidFill>
                <a:latin typeface="Arial" panose="020B0604020202020204" pitchFamily="34" charset="0"/>
                <a:cs typeface="Arial" panose="020B0604020202020204" pitchFamily="34" charset="0"/>
              </a:rPr>
              <a:t>Knowing what’s going to happen and when</a:t>
            </a:r>
          </a:p>
          <a:p>
            <a:pPr>
              <a:spcBef>
                <a:spcPct val="50000"/>
              </a:spcBef>
              <a:buFontTx/>
              <a:buAutoNum type="arabicPeriod"/>
            </a:pPr>
            <a:r>
              <a:rPr lang="en-GB" altLang="en-US" sz="2800" b="1" dirty="0">
                <a:solidFill>
                  <a:srgbClr val="002060"/>
                </a:solidFill>
                <a:latin typeface="Arial" panose="020B0604020202020204" pitchFamily="34" charset="0"/>
                <a:cs typeface="Arial" panose="020B0604020202020204" pitchFamily="34" charset="0"/>
              </a:rPr>
              <a:t>Understanding my family’s history, background and beliefs</a:t>
            </a:r>
          </a:p>
          <a:p>
            <a:pPr>
              <a:spcBef>
                <a:spcPct val="50000"/>
              </a:spcBef>
              <a:buFontTx/>
              <a:buAutoNum type="arabicPeriod"/>
            </a:pPr>
            <a:r>
              <a:rPr lang="en-GB" altLang="en-US" sz="2800" b="1" dirty="0">
                <a:solidFill>
                  <a:srgbClr val="002060"/>
                </a:solidFill>
                <a:latin typeface="Arial" panose="020B0604020202020204" pitchFamily="34" charset="0"/>
                <a:cs typeface="Arial" panose="020B0604020202020204" pitchFamily="34" charset="0"/>
              </a:rPr>
              <a:t>Everyday care and help</a:t>
            </a:r>
          </a:p>
          <a:p>
            <a:pPr>
              <a:spcBef>
                <a:spcPct val="50000"/>
              </a:spcBef>
              <a:buFontTx/>
              <a:buAutoNum type="arabicPeriod"/>
            </a:pPr>
            <a:r>
              <a:rPr lang="en-GB" altLang="en-US" sz="2800" b="1" dirty="0">
                <a:solidFill>
                  <a:srgbClr val="002060"/>
                </a:solidFill>
                <a:latin typeface="Arial" panose="020B0604020202020204" pitchFamily="34" charset="0"/>
                <a:cs typeface="Arial" panose="020B0604020202020204" pitchFamily="34" charset="0"/>
              </a:rPr>
              <a:t>Keeping me safe</a:t>
            </a:r>
          </a:p>
          <a:p>
            <a:pPr>
              <a:spcBef>
                <a:spcPct val="50000"/>
              </a:spcBef>
              <a:buFontTx/>
              <a:buAutoNum type="arabicPeriod"/>
            </a:pPr>
            <a:r>
              <a:rPr lang="en-GB" altLang="en-US" sz="2800" b="1" dirty="0">
                <a:solidFill>
                  <a:srgbClr val="002060"/>
                </a:solidFill>
                <a:latin typeface="Arial" panose="020B0604020202020204" pitchFamily="34" charset="0"/>
                <a:cs typeface="Arial" panose="020B0604020202020204" pitchFamily="34" charset="0"/>
              </a:rPr>
              <a:t>Being there for me</a:t>
            </a:r>
          </a:p>
          <a:p>
            <a:pPr>
              <a:spcBef>
                <a:spcPct val="50000"/>
              </a:spcBef>
              <a:buFontTx/>
              <a:buAutoNum type="arabicPeriod"/>
            </a:pPr>
            <a:r>
              <a:rPr lang="en-GB" altLang="en-US" sz="2800" b="1" dirty="0">
                <a:solidFill>
                  <a:srgbClr val="002060"/>
                </a:solidFill>
                <a:latin typeface="Arial" panose="020B0604020202020204" pitchFamily="34" charset="0"/>
                <a:cs typeface="Arial" panose="020B0604020202020204" pitchFamily="34" charset="0"/>
              </a:rPr>
              <a:t>Play encouragement </a:t>
            </a:r>
            <a:endParaRPr lang="en-GB" sz="2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750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Text Box 7"/>
          <p:cNvSpPr txBox="1">
            <a:spLocks noChangeArrowheads="1"/>
          </p:cNvSpPr>
          <p:nvPr/>
        </p:nvSpPr>
        <p:spPr bwMode="auto">
          <a:xfrm>
            <a:off x="6511186" y="1812766"/>
            <a:ext cx="3197457" cy="34881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101598" tIns="50798" rIns="101598" bIns="50798">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50000"/>
              </a:spcBef>
              <a:buFontTx/>
              <a:buNone/>
            </a:pPr>
            <a:endParaRPr lang="en-GB" altLang="en-US" sz="1600" b="1" dirty="0">
              <a:latin typeface="Tahoma" pitchFamily="34" charset="0"/>
            </a:endParaRPr>
          </a:p>
        </p:txBody>
      </p:sp>
      <p:sp>
        <p:nvSpPr>
          <p:cNvPr id="9" name="Text Box 3"/>
          <p:cNvSpPr txBox="1">
            <a:spLocks noChangeArrowheads="1"/>
          </p:cNvSpPr>
          <p:nvPr/>
        </p:nvSpPr>
        <p:spPr bwMode="auto">
          <a:xfrm>
            <a:off x="480058" y="214276"/>
            <a:ext cx="9228583" cy="595031"/>
          </a:xfrm>
          <a:prstGeom prst="rect">
            <a:avLst/>
          </a:prstGeom>
          <a:noFill/>
          <a:ln w="9525">
            <a:noFill/>
            <a:miter lim="800000"/>
            <a:headEnd/>
            <a:tailEnd/>
          </a:ln>
          <a:effectLst/>
        </p:spPr>
        <p:txBody>
          <a:bodyPr wrap="square" lIns="101598" tIns="50798" rIns="101598" bIns="50798">
            <a:spAutoFit/>
          </a:bodyPr>
          <a:lstStyle/>
          <a:p>
            <a:pPr eaLnBrk="1" hangingPunct="1">
              <a:spcBef>
                <a:spcPct val="50000"/>
              </a:spcBef>
              <a:defRPr/>
            </a:pPr>
            <a:r>
              <a:rPr lang="en-GB" sz="3200" b="1" dirty="0">
                <a:solidFill>
                  <a:srgbClr val="002060"/>
                </a:solidFill>
                <a:latin typeface="Arial" panose="020B0604020202020204" pitchFamily="34" charset="0"/>
                <a:ea typeface="ＭＳ Ｐゴシック" charset="-128"/>
                <a:cs typeface="Arial" panose="020B0604020202020204" pitchFamily="34" charset="0"/>
              </a:rPr>
              <a:t>My World Triangle – My </a:t>
            </a:r>
            <a:r>
              <a:rPr lang="en-GB" sz="3200" b="1" dirty="0" smtClean="0">
                <a:solidFill>
                  <a:srgbClr val="002060"/>
                </a:solidFill>
                <a:latin typeface="Arial" panose="020B0604020202020204" pitchFamily="34" charset="0"/>
                <a:ea typeface="ＭＳ Ｐゴシック" charset="-128"/>
                <a:cs typeface="Arial" panose="020B0604020202020204" pitchFamily="34" charset="0"/>
              </a:rPr>
              <a:t>Wider World</a:t>
            </a:r>
            <a:endParaRPr lang="en-GB" sz="3200" b="1" dirty="0">
              <a:solidFill>
                <a:srgbClr val="002060"/>
              </a:solidFill>
              <a:latin typeface="Arial" panose="020B0604020202020204" pitchFamily="34" charset="0"/>
              <a:ea typeface="ＭＳ Ｐゴシック" charset="-128"/>
              <a:cs typeface="Arial" panose="020B0604020202020204" pitchFamily="34" charset="0"/>
            </a:endParaRPr>
          </a:p>
        </p:txBody>
      </p:sp>
      <p:sp>
        <p:nvSpPr>
          <p:cNvPr id="10" name="object 7"/>
          <p:cNvSpPr/>
          <p:nvPr/>
        </p:nvSpPr>
        <p:spPr>
          <a:xfrm>
            <a:off x="2901234" y="825184"/>
            <a:ext cx="4386229" cy="3657600"/>
          </a:xfrm>
          <a:prstGeom prst="rect">
            <a:avLst/>
          </a:prstGeom>
          <a:blipFill>
            <a:blip r:embed="rId3" cstate="print"/>
            <a:stretch>
              <a:fillRect/>
            </a:stretch>
          </a:blipFill>
        </p:spPr>
        <p:txBody>
          <a:bodyPr wrap="square" lIns="0" tIns="0" rIns="0" bIns="0" rtlCol="0">
            <a:noAutofit/>
          </a:bodyPr>
          <a:lstStyle/>
          <a:p>
            <a:endParaRPr/>
          </a:p>
        </p:txBody>
      </p:sp>
      <p:sp>
        <p:nvSpPr>
          <p:cNvPr id="2" name="Rectangle 1"/>
          <p:cNvSpPr/>
          <p:nvPr/>
        </p:nvSpPr>
        <p:spPr>
          <a:xfrm>
            <a:off x="178432" y="4730750"/>
            <a:ext cx="9831833" cy="2492990"/>
          </a:xfrm>
          <a:prstGeom prst="rect">
            <a:avLst/>
          </a:prstGeom>
        </p:spPr>
        <p:txBody>
          <a:bodyPr wrap="square" lIns="91439" tIns="45720" rIns="91439" bIns="45720">
            <a:spAutoFit/>
          </a:bodyPr>
          <a:lstStyle/>
          <a:p>
            <a:pPr>
              <a:spcBef>
                <a:spcPct val="50000"/>
              </a:spcBef>
              <a:buFontTx/>
              <a:buAutoNum type="arabicPeriod"/>
            </a:pPr>
            <a:r>
              <a:rPr lang="en-GB" altLang="en-US" sz="2400" b="1" dirty="0">
                <a:solidFill>
                  <a:srgbClr val="002060"/>
                </a:solidFill>
                <a:latin typeface="Arial" panose="020B0604020202020204" pitchFamily="34" charset="0"/>
                <a:cs typeface="Arial" panose="020B0604020202020204" pitchFamily="34" charset="0"/>
              </a:rPr>
              <a:t>School                                          5. Comfortable and safe housing</a:t>
            </a:r>
          </a:p>
          <a:p>
            <a:pPr>
              <a:spcBef>
                <a:spcPct val="50000"/>
              </a:spcBef>
              <a:buFontTx/>
              <a:buAutoNum type="arabicPeriod"/>
            </a:pPr>
            <a:r>
              <a:rPr lang="en-GB" altLang="en-US" sz="2400" b="1" dirty="0">
                <a:solidFill>
                  <a:srgbClr val="002060"/>
                </a:solidFill>
                <a:latin typeface="Arial" panose="020B0604020202020204" pitchFamily="34" charset="0"/>
                <a:cs typeface="Arial" panose="020B0604020202020204" pitchFamily="34" charset="0"/>
              </a:rPr>
              <a:t>Support from family and            6. Work opportunities for my </a:t>
            </a:r>
            <a:br>
              <a:rPr lang="en-GB" altLang="en-US" sz="2400" b="1" dirty="0">
                <a:solidFill>
                  <a:srgbClr val="002060"/>
                </a:solidFill>
                <a:latin typeface="Arial" panose="020B0604020202020204" pitchFamily="34" charset="0"/>
                <a:cs typeface="Arial" panose="020B0604020202020204" pitchFamily="34" charset="0"/>
              </a:rPr>
            </a:br>
            <a:r>
              <a:rPr lang="en-GB" altLang="en-US" sz="2400" b="1" dirty="0">
                <a:solidFill>
                  <a:srgbClr val="002060"/>
                </a:solidFill>
                <a:latin typeface="Arial" panose="020B0604020202020204" pitchFamily="34" charset="0"/>
                <a:cs typeface="Arial" panose="020B0604020202020204" pitchFamily="34" charset="0"/>
              </a:rPr>
              <a:t>   friends                                              family</a:t>
            </a:r>
          </a:p>
          <a:p>
            <a:pPr>
              <a:spcBef>
                <a:spcPct val="50000"/>
              </a:spcBef>
              <a:buFontTx/>
              <a:buAutoNum type="arabicPeriod"/>
            </a:pPr>
            <a:r>
              <a:rPr lang="en-GB" altLang="en-US" sz="2400" b="1" dirty="0">
                <a:solidFill>
                  <a:srgbClr val="002060"/>
                </a:solidFill>
                <a:latin typeface="Arial" panose="020B0604020202020204" pitchFamily="34" charset="0"/>
                <a:cs typeface="Arial" panose="020B0604020202020204" pitchFamily="34" charset="0"/>
              </a:rPr>
              <a:t>Local resources                          7.  Belonging</a:t>
            </a:r>
          </a:p>
          <a:p>
            <a:pPr>
              <a:spcBef>
                <a:spcPct val="50000"/>
              </a:spcBef>
              <a:buFontTx/>
              <a:buAutoNum type="arabicPeriod"/>
            </a:pPr>
            <a:r>
              <a:rPr lang="en-GB" altLang="en-US" sz="2400" b="1" dirty="0">
                <a:solidFill>
                  <a:srgbClr val="002060"/>
                </a:solidFill>
                <a:latin typeface="Arial" panose="020B0604020202020204" pitchFamily="34" charset="0"/>
                <a:cs typeface="Arial" panose="020B0604020202020204" pitchFamily="34" charset="0"/>
              </a:rPr>
              <a:t>Enough money</a:t>
            </a:r>
          </a:p>
        </p:txBody>
      </p:sp>
    </p:spTree>
    <p:extLst>
      <p:ext uri="{BB962C8B-B14F-4D97-AF65-F5344CB8AC3E}">
        <p14:creationId xmlns:p14="http://schemas.microsoft.com/office/powerpoint/2010/main" val="4018245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Text Box 7"/>
          <p:cNvSpPr txBox="1">
            <a:spLocks noChangeArrowheads="1"/>
          </p:cNvSpPr>
          <p:nvPr/>
        </p:nvSpPr>
        <p:spPr bwMode="auto">
          <a:xfrm>
            <a:off x="6734654" y="1271526"/>
            <a:ext cx="3197457" cy="425757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101598" tIns="50798" rIns="101598" bIns="50798">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50000"/>
              </a:spcBef>
              <a:buFontTx/>
              <a:buAutoNum type="arabicPeriod"/>
            </a:pPr>
            <a:r>
              <a:rPr lang="en-GB" altLang="en-US" sz="1800" b="1" dirty="0">
                <a:solidFill>
                  <a:srgbClr val="002060"/>
                </a:solidFill>
                <a:latin typeface="Arial" panose="020B0604020202020204" pitchFamily="34" charset="0"/>
                <a:cs typeface="Arial" panose="020B0604020202020204" pitchFamily="34" charset="0"/>
              </a:rPr>
              <a:t>Guidance supporting me to make the right choices</a:t>
            </a:r>
          </a:p>
          <a:p>
            <a:pPr>
              <a:spcBef>
                <a:spcPct val="50000"/>
              </a:spcBef>
              <a:buFontTx/>
              <a:buAutoNum type="arabicPeriod"/>
            </a:pPr>
            <a:r>
              <a:rPr lang="en-GB" altLang="en-US" sz="1800" b="1" dirty="0">
                <a:solidFill>
                  <a:srgbClr val="002060"/>
                </a:solidFill>
                <a:latin typeface="Arial" panose="020B0604020202020204" pitchFamily="34" charset="0"/>
                <a:cs typeface="Arial" panose="020B0604020202020204" pitchFamily="34" charset="0"/>
              </a:rPr>
              <a:t>Knowing what’s going to happen and when</a:t>
            </a:r>
          </a:p>
          <a:p>
            <a:pPr>
              <a:spcBef>
                <a:spcPct val="50000"/>
              </a:spcBef>
              <a:buFontTx/>
              <a:buAutoNum type="arabicPeriod"/>
            </a:pPr>
            <a:r>
              <a:rPr lang="en-GB" altLang="en-US" sz="1800" b="1" dirty="0">
                <a:solidFill>
                  <a:srgbClr val="002060"/>
                </a:solidFill>
                <a:latin typeface="Arial" panose="020B0604020202020204" pitchFamily="34" charset="0"/>
                <a:cs typeface="Arial" panose="020B0604020202020204" pitchFamily="34" charset="0"/>
              </a:rPr>
              <a:t>Understanding my family’s history, background and beliefs</a:t>
            </a:r>
          </a:p>
          <a:p>
            <a:pPr>
              <a:spcBef>
                <a:spcPct val="50000"/>
              </a:spcBef>
              <a:buFontTx/>
              <a:buAutoNum type="arabicPeriod"/>
            </a:pPr>
            <a:r>
              <a:rPr lang="en-GB" altLang="en-US" sz="1800" b="1" dirty="0">
                <a:solidFill>
                  <a:srgbClr val="002060"/>
                </a:solidFill>
                <a:latin typeface="Arial" panose="020B0604020202020204" pitchFamily="34" charset="0"/>
                <a:cs typeface="Arial" panose="020B0604020202020204" pitchFamily="34" charset="0"/>
              </a:rPr>
              <a:t>Everyday care and help</a:t>
            </a:r>
          </a:p>
          <a:p>
            <a:pPr>
              <a:spcBef>
                <a:spcPct val="50000"/>
              </a:spcBef>
              <a:buFontTx/>
              <a:buAutoNum type="arabicPeriod"/>
            </a:pPr>
            <a:r>
              <a:rPr lang="en-GB" altLang="en-US" sz="1800" b="1" dirty="0">
                <a:solidFill>
                  <a:srgbClr val="002060"/>
                </a:solidFill>
                <a:latin typeface="Arial" panose="020B0604020202020204" pitchFamily="34" charset="0"/>
                <a:cs typeface="Arial" panose="020B0604020202020204" pitchFamily="34" charset="0"/>
              </a:rPr>
              <a:t>Keeping me safe</a:t>
            </a:r>
          </a:p>
          <a:p>
            <a:pPr>
              <a:spcBef>
                <a:spcPct val="50000"/>
              </a:spcBef>
              <a:buFontTx/>
              <a:buAutoNum type="arabicPeriod"/>
            </a:pPr>
            <a:r>
              <a:rPr lang="en-GB" altLang="en-US" sz="1800" b="1" dirty="0">
                <a:solidFill>
                  <a:srgbClr val="002060"/>
                </a:solidFill>
                <a:latin typeface="Arial" panose="020B0604020202020204" pitchFamily="34" charset="0"/>
                <a:cs typeface="Arial" panose="020B0604020202020204" pitchFamily="34" charset="0"/>
              </a:rPr>
              <a:t>Being there for me</a:t>
            </a:r>
          </a:p>
          <a:p>
            <a:pPr>
              <a:spcBef>
                <a:spcPct val="50000"/>
              </a:spcBef>
              <a:buFontTx/>
              <a:buAutoNum type="arabicPeriod"/>
            </a:pPr>
            <a:r>
              <a:rPr lang="en-GB" altLang="en-US" sz="1800" b="1" dirty="0">
                <a:solidFill>
                  <a:srgbClr val="002060"/>
                </a:solidFill>
                <a:latin typeface="Arial" panose="020B0604020202020204" pitchFamily="34" charset="0"/>
                <a:cs typeface="Arial" panose="020B0604020202020204" pitchFamily="34" charset="0"/>
              </a:rPr>
              <a:t>Play encouragement </a:t>
            </a:r>
            <a:endParaRPr lang="en-GB" sz="1800" b="1" dirty="0">
              <a:solidFill>
                <a:srgbClr val="002060"/>
              </a:solidFill>
              <a:latin typeface="Arial" panose="020B0604020202020204" pitchFamily="34" charset="0"/>
              <a:cs typeface="Arial" panose="020B0604020202020204" pitchFamily="34" charset="0"/>
            </a:endParaRPr>
          </a:p>
        </p:txBody>
      </p:sp>
      <p:sp>
        <p:nvSpPr>
          <p:cNvPr id="9" name="Text Box 3"/>
          <p:cNvSpPr txBox="1">
            <a:spLocks noChangeArrowheads="1"/>
          </p:cNvSpPr>
          <p:nvPr/>
        </p:nvSpPr>
        <p:spPr bwMode="auto">
          <a:xfrm>
            <a:off x="480058" y="214276"/>
            <a:ext cx="9228583" cy="595033"/>
          </a:xfrm>
          <a:prstGeom prst="rect">
            <a:avLst/>
          </a:prstGeom>
          <a:noFill/>
          <a:ln w="9525">
            <a:noFill/>
            <a:miter lim="800000"/>
            <a:headEnd/>
            <a:tailEnd/>
          </a:ln>
          <a:effectLst/>
        </p:spPr>
        <p:txBody>
          <a:bodyPr wrap="square" lIns="101598" tIns="50798" rIns="101598" bIns="50798">
            <a:spAutoFit/>
          </a:bodyPr>
          <a:lstStyle/>
          <a:p>
            <a:pPr eaLnBrk="1" hangingPunct="1">
              <a:spcBef>
                <a:spcPct val="50000"/>
              </a:spcBef>
              <a:defRPr/>
            </a:pPr>
            <a:r>
              <a:rPr lang="en-GB" sz="3200" b="1" dirty="0">
                <a:solidFill>
                  <a:srgbClr val="002060"/>
                </a:solidFill>
                <a:latin typeface="Arial" panose="020B0604020202020204" pitchFamily="34" charset="0"/>
                <a:ea typeface="ＭＳ Ｐゴシック" charset="-128"/>
                <a:cs typeface="Arial" panose="020B0604020202020204" pitchFamily="34" charset="0"/>
              </a:rPr>
              <a:t>My World </a:t>
            </a:r>
            <a:r>
              <a:rPr lang="en-GB" sz="3200" b="1" dirty="0" smtClean="0">
                <a:solidFill>
                  <a:srgbClr val="002060"/>
                </a:solidFill>
                <a:latin typeface="Arial" panose="020B0604020202020204" pitchFamily="34" charset="0"/>
                <a:ea typeface="ＭＳ Ｐゴシック" charset="-128"/>
                <a:cs typeface="Arial" panose="020B0604020202020204" pitchFamily="34" charset="0"/>
              </a:rPr>
              <a:t>Triangle</a:t>
            </a:r>
            <a:endParaRPr lang="en-GB" sz="3200" b="1" dirty="0">
              <a:solidFill>
                <a:srgbClr val="002060"/>
              </a:solidFill>
              <a:latin typeface="Arial" panose="020B0604020202020204" pitchFamily="34" charset="0"/>
              <a:ea typeface="ＭＳ Ｐゴシック" charset="-128"/>
              <a:cs typeface="Arial" panose="020B0604020202020204" pitchFamily="34" charset="0"/>
            </a:endParaRPr>
          </a:p>
        </p:txBody>
      </p:sp>
      <p:sp>
        <p:nvSpPr>
          <p:cNvPr id="10" name="object 7"/>
          <p:cNvSpPr/>
          <p:nvPr/>
        </p:nvSpPr>
        <p:spPr>
          <a:xfrm>
            <a:off x="3454041" y="2152506"/>
            <a:ext cx="3280613" cy="3035444"/>
          </a:xfrm>
          <a:prstGeom prst="rect">
            <a:avLst/>
          </a:prstGeom>
          <a:blipFill>
            <a:blip r:embed="rId3" cstate="print"/>
            <a:stretch>
              <a:fillRect/>
            </a:stretch>
          </a:blipFill>
        </p:spPr>
        <p:txBody>
          <a:bodyPr wrap="square" lIns="0" tIns="0" rIns="0" bIns="0" rtlCol="0">
            <a:noAutofit/>
          </a:bodyPr>
          <a:lstStyle/>
          <a:p>
            <a:endParaRPr/>
          </a:p>
        </p:txBody>
      </p:sp>
      <p:sp>
        <p:nvSpPr>
          <p:cNvPr id="2" name="Rectangle 1"/>
          <p:cNvSpPr/>
          <p:nvPr/>
        </p:nvSpPr>
        <p:spPr>
          <a:xfrm>
            <a:off x="178432" y="5873750"/>
            <a:ext cx="9831833" cy="1477328"/>
          </a:xfrm>
          <a:prstGeom prst="rect">
            <a:avLst/>
          </a:prstGeom>
        </p:spPr>
        <p:txBody>
          <a:bodyPr wrap="square" lIns="91439" tIns="45720" rIns="91439" bIns="45720">
            <a:spAutoFit/>
          </a:bodyPr>
          <a:lstStyle/>
          <a:p>
            <a:pPr>
              <a:spcBef>
                <a:spcPct val="50000"/>
              </a:spcBef>
              <a:buFontTx/>
              <a:buAutoNum type="arabicPeriod"/>
            </a:pPr>
            <a:r>
              <a:rPr lang="en-GB" altLang="en-US" b="1" dirty="0">
                <a:solidFill>
                  <a:srgbClr val="002060"/>
                </a:solidFill>
                <a:latin typeface="Arial" panose="020B0604020202020204" pitchFamily="34" charset="0"/>
                <a:cs typeface="Arial" panose="020B0604020202020204" pitchFamily="34" charset="0"/>
              </a:rPr>
              <a:t>School                                         </a:t>
            </a:r>
            <a:r>
              <a:rPr lang="en-GB" altLang="en-US" b="1" dirty="0" smtClean="0">
                <a:solidFill>
                  <a:srgbClr val="002060"/>
                </a:solidFill>
                <a:latin typeface="Arial" panose="020B0604020202020204" pitchFamily="34" charset="0"/>
                <a:cs typeface="Arial" panose="020B0604020202020204" pitchFamily="34" charset="0"/>
              </a:rPr>
              <a:t>                            </a:t>
            </a:r>
            <a:r>
              <a:rPr lang="en-GB" altLang="en-US" b="1" dirty="0">
                <a:solidFill>
                  <a:srgbClr val="002060"/>
                </a:solidFill>
                <a:latin typeface="Arial" panose="020B0604020202020204" pitchFamily="34" charset="0"/>
                <a:cs typeface="Arial" panose="020B0604020202020204" pitchFamily="34" charset="0"/>
              </a:rPr>
              <a:t>5. Comfortable and safe housing</a:t>
            </a:r>
          </a:p>
          <a:p>
            <a:pPr>
              <a:spcBef>
                <a:spcPct val="50000"/>
              </a:spcBef>
              <a:buFontTx/>
              <a:buAutoNum type="arabicPeriod"/>
            </a:pPr>
            <a:r>
              <a:rPr lang="en-GB" altLang="en-US" b="1" dirty="0">
                <a:solidFill>
                  <a:srgbClr val="002060"/>
                </a:solidFill>
                <a:latin typeface="Arial" panose="020B0604020202020204" pitchFamily="34" charset="0"/>
                <a:cs typeface="Arial" panose="020B0604020202020204" pitchFamily="34" charset="0"/>
              </a:rPr>
              <a:t>Support from family and  </a:t>
            </a:r>
            <a:r>
              <a:rPr lang="en-GB" altLang="en-US" b="1" dirty="0" smtClean="0">
                <a:solidFill>
                  <a:srgbClr val="002060"/>
                </a:solidFill>
                <a:latin typeface="Arial" panose="020B0604020202020204" pitchFamily="34" charset="0"/>
                <a:cs typeface="Arial" panose="020B0604020202020204" pitchFamily="34" charset="0"/>
              </a:rPr>
              <a:t>friends                          6</a:t>
            </a:r>
            <a:r>
              <a:rPr lang="en-GB" altLang="en-US" b="1" dirty="0">
                <a:solidFill>
                  <a:srgbClr val="002060"/>
                </a:solidFill>
                <a:latin typeface="Arial" panose="020B0604020202020204" pitchFamily="34" charset="0"/>
                <a:cs typeface="Arial" panose="020B0604020202020204" pitchFamily="34" charset="0"/>
              </a:rPr>
              <a:t>. Work opportunities for my </a:t>
            </a:r>
            <a:r>
              <a:rPr lang="en-GB" altLang="en-US" b="1" dirty="0" smtClean="0">
                <a:solidFill>
                  <a:srgbClr val="002060"/>
                </a:solidFill>
                <a:latin typeface="Arial" panose="020B0604020202020204" pitchFamily="34" charset="0"/>
                <a:cs typeface="Arial" panose="020B0604020202020204" pitchFamily="34" charset="0"/>
              </a:rPr>
              <a:t>family</a:t>
            </a:r>
            <a:r>
              <a:rPr lang="en-GB" altLang="en-US" b="1" dirty="0">
                <a:solidFill>
                  <a:srgbClr val="002060"/>
                </a:solidFill>
                <a:latin typeface="Arial" panose="020B0604020202020204" pitchFamily="34" charset="0"/>
                <a:cs typeface="Arial" panose="020B0604020202020204" pitchFamily="34" charset="0"/>
              </a:rPr>
              <a:t/>
            </a:r>
            <a:br>
              <a:rPr lang="en-GB" altLang="en-US" b="1" dirty="0">
                <a:solidFill>
                  <a:srgbClr val="002060"/>
                </a:solidFill>
                <a:latin typeface="Arial" panose="020B0604020202020204" pitchFamily="34" charset="0"/>
                <a:cs typeface="Arial" panose="020B0604020202020204" pitchFamily="34" charset="0"/>
              </a:rPr>
            </a:br>
            <a:r>
              <a:rPr lang="en-GB" altLang="en-US" b="1" dirty="0" smtClean="0">
                <a:solidFill>
                  <a:srgbClr val="002060"/>
                </a:solidFill>
                <a:latin typeface="Arial" panose="020B0604020202020204" pitchFamily="34" charset="0"/>
                <a:cs typeface="Arial" panose="020B0604020202020204" pitchFamily="34" charset="0"/>
              </a:rPr>
              <a:t>3.Local </a:t>
            </a:r>
            <a:r>
              <a:rPr lang="en-GB" altLang="en-US" b="1" dirty="0">
                <a:solidFill>
                  <a:srgbClr val="002060"/>
                </a:solidFill>
                <a:latin typeface="Arial" panose="020B0604020202020204" pitchFamily="34" charset="0"/>
                <a:cs typeface="Arial" panose="020B0604020202020204" pitchFamily="34" charset="0"/>
              </a:rPr>
              <a:t>resources                         </a:t>
            </a:r>
            <a:r>
              <a:rPr lang="en-GB" altLang="en-US" b="1" dirty="0" smtClean="0">
                <a:solidFill>
                  <a:srgbClr val="002060"/>
                </a:solidFill>
                <a:latin typeface="Arial" panose="020B0604020202020204" pitchFamily="34" charset="0"/>
                <a:cs typeface="Arial" panose="020B0604020202020204" pitchFamily="34" charset="0"/>
              </a:rPr>
              <a:t>                             </a:t>
            </a:r>
            <a:r>
              <a:rPr lang="en-GB" altLang="en-US" b="1" dirty="0">
                <a:solidFill>
                  <a:srgbClr val="002060"/>
                </a:solidFill>
                <a:latin typeface="Arial" panose="020B0604020202020204" pitchFamily="34" charset="0"/>
                <a:cs typeface="Arial" panose="020B0604020202020204" pitchFamily="34" charset="0"/>
              </a:rPr>
              <a:t>7.  Belonging</a:t>
            </a:r>
          </a:p>
          <a:p>
            <a:pPr>
              <a:spcBef>
                <a:spcPct val="50000"/>
              </a:spcBef>
            </a:pPr>
            <a:r>
              <a:rPr lang="en-GB" altLang="en-US" b="1" dirty="0" smtClean="0">
                <a:solidFill>
                  <a:srgbClr val="002060"/>
                </a:solidFill>
                <a:latin typeface="Arial" panose="020B0604020202020204" pitchFamily="34" charset="0"/>
                <a:cs typeface="Arial" panose="020B0604020202020204" pitchFamily="34" charset="0"/>
              </a:rPr>
              <a:t>4. Enough </a:t>
            </a:r>
            <a:r>
              <a:rPr lang="en-GB" altLang="en-US" b="1" dirty="0">
                <a:solidFill>
                  <a:srgbClr val="002060"/>
                </a:solidFill>
                <a:latin typeface="Arial" panose="020B0604020202020204" pitchFamily="34" charset="0"/>
                <a:cs typeface="Arial" panose="020B0604020202020204" pitchFamily="34" charset="0"/>
              </a:rPr>
              <a:t>money</a:t>
            </a:r>
          </a:p>
        </p:txBody>
      </p:sp>
      <p:sp>
        <p:nvSpPr>
          <p:cNvPr id="3" name="Rectangle 2"/>
          <p:cNvSpPr/>
          <p:nvPr/>
        </p:nvSpPr>
        <p:spPr>
          <a:xfrm>
            <a:off x="396276" y="1415153"/>
            <a:ext cx="3057765" cy="3970318"/>
          </a:xfrm>
          <a:prstGeom prst="rect">
            <a:avLst/>
          </a:prstGeom>
        </p:spPr>
        <p:txBody>
          <a:bodyPr wrap="square">
            <a:spAutoFit/>
          </a:bodyPr>
          <a:lstStyle/>
          <a:p>
            <a:pPr>
              <a:spcBef>
                <a:spcPct val="50000"/>
              </a:spcBef>
              <a:buFontTx/>
              <a:buAutoNum type="arabicPeriod"/>
            </a:pPr>
            <a:r>
              <a:rPr lang="en-GB" altLang="en-US" b="1" dirty="0">
                <a:solidFill>
                  <a:srgbClr val="002060"/>
                </a:solidFill>
                <a:latin typeface="Arial" panose="020B0604020202020204" pitchFamily="34" charset="0"/>
                <a:cs typeface="Arial" panose="020B0604020202020204" pitchFamily="34" charset="0"/>
              </a:rPr>
              <a:t>Being healthy</a:t>
            </a:r>
          </a:p>
          <a:p>
            <a:pPr>
              <a:spcBef>
                <a:spcPct val="50000"/>
              </a:spcBef>
              <a:buFontTx/>
              <a:buAutoNum type="arabicPeriod"/>
            </a:pPr>
            <a:r>
              <a:rPr lang="en-GB" altLang="en-US" b="1" dirty="0">
                <a:solidFill>
                  <a:srgbClr val="002060"/>
                </a:solidFill>
                <a:latin typeface="Arial" panose="020B0604020202020204" pitchFamily="34" charset="0"/>
                <a:cs typeface="Arial" panose="020B0604020202020204" pitchFamily="34" charset="0"/>
              </a:rPr>
              <a:t>Learning and achieving</a:t>
            </a:r>
          </a:p>
          <a:p>
            <a:pPr>
              <a:spcBef>
                <a:spcPct val="50000"/>
              </a:spcBef>
              <a:buFontTx/>
              <a:buAutoNum type="arabicPeriod"/>
            </a:pPr>
            <a:r>
              <a:rPr lang="en-GB" altLang="en-US" b="1" dirty="0">
                <a:solidFill>
                  <a:srgbClr val="002060"/>
                </a:solidFill>
                <a:latin typeface="Arial" panose="020B0604020202020204" pitchFamily="34" charset="0"/>
                <a:cs typeface="Arial" panose="020B0604020202020204" pitchFamily="34" charset="0"/>
              </a:rPr>
              <a:t>Being able to communicate</a:t>
            </a:r>
          </a:p>
          <a:p>
            <a:pPr>
              <a:spcBef>
                <a:spcPct val="50000"/>
              </a:spcBef>
              <a:buFontTx/>
              <a:buAutoNum type="arabicPeriod"/>
            </a:pPr>
            <a:r>
              <a:rPr lang="en-GB" altLang="en-US" b="1" dirty="0">
                <a:solidFill>
                  <a:srgbClr val="002060"/>
                </a:solidFill>
                <a:latin typeface="Arial" panose="020B0604020202020204" pitchFamily="34" charset="0"/>
                <a:cs typeface="Arial" panose="020B0604020202020204" pitchFamily="34" charset="0"/>
              </a:rPr>
              <a:t>Confidence in who I am</a:t>
            </a:r>
          </a:p>
          <a:p>
            <a:pPr>
              <a:spcBef>
                <a:spcPct val="50000"/>
              </a:spcBef>
              <a:buFontTx/>
              <a:buAutoNum type="arabicPeriod"/>
            </a:pPr>
            <a:r>
              <a:rPr lang="en-GB" altLang="en-US" b="1" dirty="0">
                <a:solidFill>
                  <a:srgbClr val="002060"/>
                </a:solidFill>
                <a:latin typeface="Arial" panose="020B0604020202020204" pitchFamily="34" charset="0"/>
                <a:cs typeface="Arial" panose="020B0604020202020204" pitchFamily="34" charset="0"/>
              </a:rPr>
              <a:t>Learning to be responsible</a:t>
            </a:r>
          </a:p>
          <a:p>
            <a:pPr>
              <a:spcBef>
                <a:spcPct val="50000"/>
              </a:spcBef>
              <a:buFontTx/>
              <a:buAutoNum type="arabicPeriod"/>
            </a:pPr>
            <a:r>
              <a:rPr lang="en-GB" altLang="en-US" b="1" dirty="0">
                <a:solidFill>
                  <a:srgbClr val="002060"/>
                </a:solidFill>
                <a:latin typeface="Arial" panose="020B0604020202020204" pitchFamily="34" charset="0"/>
                <a:cs typeface="Arial" panose="020B0604020202020204" pitchFamily="34" charset="0"/>
              </a:rPr>
              <a:t>Becoming independent and looking after myself</a:t>
            </a:r>
          </a:p>
          <a:p>
            <a:pPr>
              <a:spcBef>
                <a:spcPct val="50000"/>
              </a:spcBef>
              <a:buFontTx/>
              <a:buAutoNum type="arabicPeriod"/>
            </a:pPr>
            <a:r>
              <a:rPr lang="en-GB" altLang="en-US" b="1" dirty="0">
                <a:solidFill>
                  <a:srgbClr val="002060"/>
                </a:solidFill>
                <a:latin typeface="Arial" panose="020B0604020202020204" pitchFamily="34" charset="0"/>
                <a:cs typeface="Arial" panose="020B0604020202020204" pitchFamily="34" charset="0"/>
              </a:rPr>
              <a:t>Enjoying family and friends</a:t>
            </a:r>
          </a:p>
        </p:txBody>
      </p:sp>
    </p:spTree>
    <p:extLst>
      <p:ext uri="{BB962C8B-B14F-4D97-AF65-F5344CB8AC3E}">
        <p14:creationId xmlns:p14="http://schemas.microsoft.com/office/powerpoint/2010/main" val="850227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33245" y="234950"/>
            <a:ext cx="9250415" cy="1100548"/>
          </a:xfrm>
          <a:prstGeom prst="rect">
            <a:avLst/>
          </a:prstGeom>
        </p:spPr>
        <p:txBody>
          <a:bodyPr vert="horz" wrap="square" lIns="0" tIns="0" rIns="0" bIns="0" rtlCol="0">
            <a:noAutofit/>
          </a:bodyPr>
          <a:lstStyle/>
          <a:p>
            <a:pPr marL="163828"/>
            <a:r>
              <a:rPr lang="en-GB" sz="3600" b="1" dirty="0" smtClean="0">
                <a:latin typeface="Arial"/>
                <a:cs typeface="Arial"/>
              </a:rPr>
              <a:t>Activity - Wellbeing Assessment </a:t>
            </a:r>
            <a:endParaRPr sz="3600" b="1" dirty="0">
              <a:latin typeface="Arial"/>
              <a:cs typeface="Arial"/>
            </a:endParaRPr>
          </a:p>
        </p:txBody>
      </p:sp>
      <p:sp>
        <p:nvSpPr>
          <p:cNvPr id="11" name="object 11"/>
          <p:cNvSpPr/>
          <p:nvPr/>
        </p:nvSpPr>
        <p:spPr>
          <a:xfrm>
            <a:off x="7976405" y="3743648"/>
            <a:ext cx="1534289" cy="3425722"/>
          </a:xfrm>
          <a:prstGeom prst="rect">
            <a:avLst/>
          </a:prstGeom>
          <a:blipFill>
            <a:blip r:embed="rId3" cstate="print"/>
            <a:stretch>
              <a:fillRect/>
            </a:stretch>
          </a:blipFill>
        </p:spPr>
        <p:txBody>
          <a:bodyPr wrap="square" lIns="0" tIns="0" rIns="0" bIns="0" rtlCol="0">
            <a:noAutofit/>
          </a:bodyPr>
          <a:lstStyle/>
          <a:p>
            <a:endParaRPr/>
          </a:p>
        </p:txBody>
      </p:sp>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7664451" y="234950"/>
            <a:ext cx="2158199" cy="955984"/>
          </a:xfrm>
          <a:prstGeom prst="rect">
            <a:avLst/>
          </a:prstGeom>
        </p:spPr>
      </p:pic>
      <p:sp>
        <p:nvSpPr>
          <p:cNvPr id="2" name="TextBox 1"/>
          <p:cNvSpPr txBox="1"/>
          <p:nvPr/>
        </p:nvSpPr>
        <p:spPr>
          <a:xfrm>
            <a:off x="340345" y="1281185"/>
            <a:ext cx="9138739" cy="5016758"/>
          </a:xfrm>
          <a:prstGeom prst="rect">
            <a:avLst/>
          </a:prstGeom>
          <a:noFill/>
        </p:spPr>
        <p:txBody>
          <a:bodyPr wrap="square" rtlCol="0">
            <a:spAutoFit/>
          </a:bodyPr>
          <a:lstStyle/>
          <a:p>
            <a:r>
              <a:rPr lang="en-GB" sz="3200" dirty="0" smtClean="0"/>
              <a:t>In </a:t>
            </a:r>
            <a:r>
              <a:rPr lang="en-GB" sz="3200" dirty="0"/>
              <a:t>groups, </a:t>
            </a:r>
            <a:r>
              <a:rPr lang="en-GB" sz="3200" dirty="0" smtClean="0"/>
              <a:t>use </a:t>
            </a:r>
            <a:r>
              <a:rPr lang="en-GB" sz="3200" dirty="0"/>
              <a:t>the practice example </a:t>
            </a:r>
            <a:r>
              <a:rPr lang="en-GB" sz="3200" dirty="0" smtClean="0"/>
              <a:t>and the Wellbeing Triangle Assessment </a:t>
            </a:r>
            <a:r>
              <a:rPr lang="en-GB" sz="3200" dirty="0" err="1"/>
              <a:t>proforma</a:t>
            </a:r>
            <a:r>
              <a:rPr lang="en-GB" sz="3200" dirty="0"/>
              <a:t> </a:t>
            </a:r>
            <a:r>
              <a:rPr lang="en-GB" sz="3200" dirty="0" smtClean="0"/>
              <a:t>to structure information within the My World Triangle.  </a:t>
            </a:r>
          </a:p>
          <a:p>
            <a:endParaRPr lang="en-GB" sz="3200" dirty="0"/>
          </a:p>
          <a:p>
            <a:r>
              <a:rPr lang="en-GB" sz="3200" dirty="0" smtClean="0"/>
              <a:t>Use:</a:t>
            </a:r>
          </a:p>
          <a:p>
            <a:pPr marL="457200" indent="-457200">
              <a:buFont typeface="Arial" panose="020B0604020202020204" pitchFamily="34" charset="0"/>
              <a:buChar char="•"/>
            </a:pPr>
            <a:r>
              <a:rPr lang="en-GB" sz="3200" b="1" dirty="0" smtClean="0">
                <a:solidFill>
                  <a:srgbClr val="00B050"/>
                </a:solidFill>
              </a:rPr>
              <a:t>green </a:t>
            </a:r>
            <a:r>
              <a:rPr lang="en-GB" sz="3200" dirty="0" smtClean="0"/>
              <a:t>post-its to write on any </a:t>
            </a:r>
            <a:r>
              <a:rPr lang="en-GB" sz="3200" b="1" dirty="0" smtClean="0">
                <a:solidFill>
                  <a:srgbClr val="00B050"/>
                </a:solidFill>
              </a:rPr>
              <a:t>strength based</a:t>
            </a:r>
            <a:r>
              <a:rPr lang="en-GB" sz="3200" dirty="0" smtClean="0">
                <a:solidFill>
                  <a:srgbClr val="002060"/>
                </a:solidFill>
              </a:rPr>
              <a:t> </a:t>
            </a:r>
            <a:r>
              <a:rPr lang="en-GB" sz="3200" dirty="0" smtClean="0"/>
              <a:t>information</a:t>
            </a:r>
          </a:p>
          <a:p>
            <a:pPr marL="457200" indent="-457200">
              <a:buFont typeface="Arial" panose="020B0604020202020204" pitchFamily="34" charset="0"/>
              <a:buChar char="•"/>
            </a:pPr>
            <a:r>
              <a:rPr lang="en-GB" sz="3200" b="1" dirty="0" smtClean="0">
                <a:solidFill>
                  <a:srgbClr val="FF0066"/>
                </a:solidFill>
              </a:rPr>
              <a:t>Pink </a:t>
            </a:r>
            <a:r>
              <a:rPr lang="en-GB" sz="3200" b="1" dirty="0" smtClean="0"/>
              <a:t>post-its for any needs / pressures</a:t>
            </a:r>
          </a:p>
          <a:p>
            <a:pPr marL="457200" indent="-457200">
              <a:buFont typeface="Arial" panose="020B0604020202020204" pitchFamily="34" charset="0"/>
              <a:buChar char="•"/>
            </a:pPr>
            <a:r>
              <a:rPr lang="en-GB" sz="3200" b="1" dirty="0" smtClean="0">
                <a:solidFill>
                  <a:srgbClr val="FFCC00"/>
                </a:solidFill>
              </a:rPr>
              <a:t>yellow</a:t>
            </a:r>
            <a:r>
              <a:rPr lang="en-GB" sz="3200" dirty="0" smtClean="0">
                <a:solidFill>
                  <a:srgbClr val="FFC000"/>
                </a:solidFill>
              </a:rPr>
              <a:t> </a:t>
            </a:r>
            <a:r>
              <a:rPr lang="en-GB" sz="3200" dirty="0" smtClean="0"/>
              <a:t>post-its for any information you still </a:t>
            </a:r>
            <a:br>
              <a:rPr lang="en-GB" sz="3200" dirty="0" smtClean="0"/>
            </a:br>
            <a:r>
              <a:rPr lang="en-GB" sz="3200" dirty="0" smtClean="0"/>
              <a:t>need to complete your assessment.</a:t>
            </a:r>
            <a:endParaRPr lang="en-GB" sz="3200" dirty="0"/>
          </a:p>
        </p:txBody>
      </p:sp>
    </p:spTree>
    <p:extLst>
      <p:ext uri="{BB962C8B-B14F-4D97-AF65-F5344CB8AC3E}">
        <p14:creationId xmlns:p14="http://schemas.microsoft.com/office/powerpoint/2010/main" val="18345362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 Box 3"/>
          <p:cNvSpPr txBox="1">
            <a:spLocks noChangeArrowheads="1"/>
          </p:cNvSpPr>
          <p:nvPr/>
        </p:nvSpPr>
        <p:spPr bwMode="auto">
          <a:xfrm>
            <a:off x="958850" y="2139950"/>
            <a:ext cx="8382000" cy="1764582"/>
          </a:xfrm>
          <a:prstGeom prst="rect">
            <a:avLst/>
          </a:prstGeom>
          <a:noFill/>
          <a:ln w="9525">
            <a:noFill/>
            <a:miter lim="800000"/>
            <a:headEnd/>
            <a:tailEnd/>
          </a:ln>
          <a:effectLst/>
        </p:spPr>
        <p:txBody>
          <a:bodyPr wrap="square" lIns="101598" tIns="50798" rIns="101598" bIns="50798">
            <a:spAutoFit/>
          </a:bodyPr>
          <a:lstStyle/>
          <a:p>
            <a:pPr algn="ctr" eaLnBrk="1" hangingPunct="1">
              <a:spcBef>
                <a:spcPct val="50000"/>
              </a:spcBef>
              <a:defRPr/>
            </a:pPr>
            <a:r>
              <a:rPr lang="en-GB" sz="5400" b="1" i="0" dirty="0">
                <a:solidFill>
                  <a:srgbClr val="0070C0"/>
                </a:solidFill>
                <a:latin typeface="Arial" panose="020B0604020202020204" pitchFamily="34" charset="0"/>
                <a:ea typeface="ＭＳ Ｐゴシック" charset="-128"/>
                <a:cs typeface="Arial" panose="020B0604020202020204" pitchFamily="34" charset="0"/>
              </a:rPr>
              <a:t>  </a:t>
            </a:r>
            <a:r>
              <a:rPr lang="en-GB" sz="5400" b="1" i="0" dirty="0" smtClean="0">
                <a:solidFill>
                  <a:srgbClr val="0070C0"/>
                </a:solidFill>
                <a:latin typeface="Arial" panose="020B0604020202020204" pitchFamily="34" charset="0"/>
                <a:ea typeface="ＭＳ Ｐゴシック" charset="-128"/>
                <a:cs typeface="Arial" panose="020B0604020202020204" pitchFamily="34" charset="0"/>
              </a:rPr>
              <a:t>How do we make sense of this information ?</a:t>
            </a:r>
            <a:r>
              <a:rPr lang="en-GB" sz="5400" b="1" dirty="0" smtClean="0">
                <a:solidFill>
                  <a:srgbClr val="0070C0"/>
                </a:solidFill>
                <a:latin typeface="Arial" panose="020B0604020202020204" pitchFamily="34" charset="0"/>
                <a:ea typeface="ＭＳ Ｐゴシック" charset="-128"/>
                <a:cs typeface="Arial" panose="020B0604020202020204" pitchFamily="34" charset="0"/>
              </a:rPr>
              <a:t> </a:t>
            </a:r>
            <a:endParaRPr lang="en-GB" sz="5400" b="1" dirty="0">
              <a:solidFill>
                <a:srgbClr val="0070C0"/>
              </a:solidFill>
              <a:latin typeface="Arial" panose="020B0604020202020204" pitchFamily="34" charset="0"/>
              <a:ea typeface="ＭＳ Ｐゴシック" charset="-128"/>
              <a:cs typeface="Arial" panose="020B0604020202020204" pitchFamily="34" charset="0"/>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664451" y="234950"/>
            <a:ext cx="2158199" cy="955984"/>
          </a:xfrm>
          <a:prstGeom prst="rect">
            <a:avLst/>
          </a:prstGeom>
        </p:spPr>
      </p:pic>
      <p:pic>
        <p:nvPicPr>
          <p:cNvPr id="1026" name="Picture 2" descr="C:\Users\nashm\AppData\Local\Microsoft\Windows\Temporary Internet Files\Content.IE5\J185XCRB\question mark[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4450" y="4197350"/>
            <a:ext cx="2590800" cy="2655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415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 Box 3"/>
          <p:cNvSpPr txBox="1">
            <a:spLocks noChangeArrowheads="1"/>
          </p:cNvSpPr>
          <p:nvPr/>
        </p:nvSpPr>
        <p:spPr bwMode="auto">
          <a:xfrm>
            <a:off x="501650" y="311150"/>
            <a:ext cx="6477000" cy="718141"/>
          </a:xfrm>
          <a:prstGeom prst="rect">
            <a:avLst/>
          </a:prstGeom>
          <a:noFill/>
          <a:ln w="9525">
            <a:noFill/>
            <a:miter lim="800000"/>
            <a:headEnd/>
            <a:tailEnd/>
          </a:ln>
          <a:effectLst/>
        </p:spPr>
        <p:txBody>
          <a:bodyPr wrap="square" lIns="101598" tIns="50798" rIns="101598" bIns="50798">
            <a:spAutoFit/>
          </a:bodyPr>
          <a:lstStyle/>
          <a:p>
            <a:pPr eaLnBrk="1" hangingPunct="1">
              <a:spcBef>
                <a:spcPct val="50000"/>
              </a:spcBef>
              <a:defRPr/>
            </a:pPr>
            <a:r>
              <a:rPr lang="en-GB" sz="4000" b="1" i="0" dirty="0">
                <a:latin typeface="Arial" panose="020B0604020202020204" pitchFamily="34" charset="0"/>
                <a:ea typeface="ＭＳ Ｐゴシック" charset="-128"/>
                <a:cs typeface="Arial" panose="020B0604020202020204" pitchFamily="34" charset="0"/>
              </a:rPr>
              <a:t>   </a:t>
            </a:r>
            <a:r>
              <a:rPr lang="en-GB" sz="4000" b="1" dirty="0">
                <a:solidFill>
                  <a:srgbClr val="002060"/>
                </a:solidFill>
                <a:latin typeface="Arial" panose="020B0604020202020204" pitchFamily="34" charset="0"/>
                <a:ea typeface="ＭＳ Ｐゴシック" charset="-128"/>
                <a:cs typeface="Arial" panose="020B0604020202020204" pitchFamily="34" charset="0"/>
              </a:rPr>
              <a:t>What is Analysis? </a:t>
            </a:r>
          </a:p>
        </p:txBody>
      </p:sp>
      <p:sp>
        <p:nvSpPr>
          <p:cNvPr id="50181" name="Text Box 4"/>
          <p:cNvSpPr txBox="1">
            <a:spLocks noChangeArrowheads="1"/>
          </p:cNvSpPr>
          <p:nvPr/>
        </p:nvSpPr>
        <p:spPr bwMode="auto">
          <a:xfrm>
            <a:off x="359385" y="1301749"/>
            <a:ext cx="8981466" cy="53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01598" tIns="50798" rIns="101598" bIns="50798">
            <a:spAutoFit/>
          </a:bodyPr>
          <a:lstStyle>
            <a:lvl1pPr marL="365125" indent="-365125">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50000"/>
              </a:spcBef>
              <a:buFontTx/>
              <a:buNone/>
            </a:pPr>
            <a:r>
              <a:rPr lang="en-GB" altLang="en-US" sz="2400" b="1" dirty="0"/>
              <a:t>Analysis must:</a:t>
            </a:r>
          </a:p>
          <a:p>
            <a:pPr eaLnBrk="1" hangingPunct="1">
              <a:spcBef>
                <a:spcPct val="50000"/>
              </a:spcBef>
            </a:pPr>
            <a:r>
              <a:rPr lang="en-GB" altLang="en-US" sz="2400" b="1" dirty="0">
                <a:solidFill>
                  <a:srgbClr val="0070C0"/>
                </a:solidFill>
              </a:rPr>
              <a:t>Clarify</a:t>
            </a:r>
            <a:r>
              <a:rPr lang="en-GB" altLang="en-US" sz="2400" b="1" dirty="0">
                <a:solidFill>
                  <a:srgbClr val="FF0000"/>
                </a:solidFill>
              </a:rPr>
              <a:t> </a:t>
            </a:r>
            <a:r>
              <a:rPr lang="en-GB" altLang="en-US" sz="2400" b="1" dirty="0"/>
              <a:t>the balance between the strengths and pressures in the child/young person’s life </a:t>
            </a:r>
          </a:p>
          <a:p>
            <a:pPr eaLnBrk="1" hangingPunct="1">
              <a:spcBef>
                <a:spcPct val="50000"/>
              </a:spcBef>
            </a:pPr>
            <a:r>
              <a:rPr lang="en-GB" altLang="en-US" sz="2400" b="1" dirty="0">
                <a:solidFill>
                  <a:srgbClr val="0070C0"/>
                </a:solidFill>
              </a:rPr>
              <a:t>Appraise</a:t>
            </a:r>
            <a:r>
              <a:rPr lang="en-GB" altLang="en-US" sz="2400" b="1" dirty="0"/>
              <a:t> all of the information past and present</a:t>
            </a:r>
            <a:endParaRPr lang="en-GB" altLang="en-US" sz="2400" dirty="0"/>
          </a:p>
          <a:p>
            <a:pPr eaLnBrk="1" hangingPunct="1">
              <a:spcBef>
                <a:spcPct val="50000"/>
              </a:spcBef>
            </a:pPr>
            <a:r>
              <a:rPr lang="en-GB" altLang="en-US" sz="2400" b="1" dirty="0">
                <a:solidFill>
                  <a:srgbClr val="0070C0"/>
                </a:solidFill>
              </a:rPr>
              <a:t>Evaluate</a:t>
            </a:r>
            <a:r>
              <a:rPr lang="en-GB" altLang="en-US" sz="2400" b="1" dirty="0"/>
              <a:t> the impact of the child/young person’s situation on their wellbeing</a:t>
            </a:r>
            <a:endParaRPr lang="en-GB" altLang="en-US" sz="2400" dirty="0"/>
          </a:p>
          <a:p>
            <a:pPr eaLnBrk="1" hangingPunct="1">
              <a:spcBef>
                <a:spcPct val="50000"/>
              </a:spcBef>
            </a:pPr>
            <a:r>
              <a:rPr lang="en-GB" altLang="en-US" sz="2400" b="1" dirty="0">
                <a:solidFill>
                  <a:srgbClr val="0070C0"/>
                </a:solidFill>
              </a:rPr>
              <a:t>Articulate</a:t>
            </a:r>
            <a:r>
              <a:rPr lang="en-GB" altLang="en-US" sz="2400" b="1" dirty="0"/>
              <a:t> the immediate or emerging risks to the child/young person</a:t>
            </a:r>
            <a:endParaRPr lang="en-GB" altLang="en-US" sz="2400" dirty="0"/>
          </a:p>
          <a:p>
            <a:pPr eaLnBrk="1" hangingPunct="1">
              <a:spcBef>
                <a:spcPct val="50000"/>
              </a:spcBef>
            </a:pPr>
            <a:r>
              <a:rPr lang="en-GB" altLang="en-US" sz="2400" b="1" dirty="0">
                <a:solidFill>
                  <a:srgbClr val="0070C0"/>
                </a:solidFill>
              </a:rPr>
              <a:t>Establish</a:t>
            </a:r>
            <a:r>
              <a:rPr lang="en-GB" altLang="en-US" sz="2400" b="1" dirty="0"/>
              <a:t> what needs to change</a:t>
            </a:r>
          </a:p>
          <a:p>
            <a:pPr eaLnBrk="1" hangingPunct="1">
              <a:spcBef>
                <a:spcPct val="50000"/>
              </a:spcBef>
            </a:pPr>
            <a:r>
              <a:rPr lang="en-GB" altLang="en-US" sz="2400" b="1" dirty="0">
                <a:solidFill>
                  <a:srgbClr val="0070C0"/>
                </a:solidFill>
              </a:rPr>
              <a:t>Highlight</a:t>
            </a:r>
            <a:r>
              <a:rPr lang="en-GB" altLang="en-US" sz="2400" b="1" dirty="0"/>
              <a:t> any differences in understanding or views about the child’s situation and what  needs to change</a:t>
            </a:r>
            <a:endParaRPr lang="en-GB" altLang="en-US" sz="2400"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664451" y="234950"/>
            <a:ext cx="2158199" cy="9559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 Box 3"/>
          <p:cNvSpPr txBox="1">
            <a:spLocks noChangeArrowheads="1"/>
          </p:cNvSpPr>
          <p:nvPr/>
        </p:nvSpPr>
        <p:spPr bwMode="auto">
          <a:xfrm>
            <a:off x="312911" y="167460"/>
            <a:ext cx="7550578" cy="718141"/>
          </a:xfrm>
          <a:prstGeom prst="rect">
            <a:avLst/>
          </a:prstGeom>
          <a:noFill/>
          <a:ln w="9525">
            <a:noFill/>
            <a:miter lim="800000"/>
            <a:headEnd/>
            <a:tailEnd/>
          </a:ln>
          <a:effectLst/>
        </p:spPr>
        <p:txBody>
          <a:bodyPr lIns="101598" tIns="50798" rIns="101598" bIns="50798">
            <a:spAutoFit/>
          </a:bodyPr>
          <a:lstStyle/>
          <a:p>
            <a:pPr eaLnBrk="1" hangingPunct="1">
              <a:spcBef>
                <a:spcPct val="50000"/>
              </a:spcBef>
              <a:defRPr/>
            </a:pPr>
            <a:r>
              <a:rPr lang="en-GB" sz="4000" b="1" dirty="0">
                <a:solidFill>
                  <a:srgbClr val="002060"/>
                </a:solidFill>
                <a:latin typeface="Arial" panose="020B0604020202020204" pitchFamily="34" charset="0"/>
                <a:ea typeface="ＭＳ Ｐゴシック" charset="-128"/>
                <a:cs typeface="Arial" panose="020B0604020202020204" pitchFamily="34" charset="0"/>
              </a:rPr>
              <a:t>What is an outcome?</a:t>
            </a:r>
          </a:p>
        </p:txBody>
      </p:sp>
      <p:sp>
        <p:nvSpPr>
          <p:cNvPr id="51205" name="Text Box 4"/>
          <p:cNvSpPr txBox="1">
            <a:spLocks noChangeArrowheads="1"/>
          </p:cNvSpPr>
          <p:nvPr/>
        </p:nvSpPr>
        <p:spPr bwMode="auto">
          <a:xfrm>
            <a:off x="336917" y="1612958"/>
            <a:ext cx="9383989" cy="5943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01598" tIns="50798" rIns="101598" bIns="50798">
            <a:spAutoFit/>
          </a:bodyPr>
          <a:lstStyle>
            <a:lvl1pPr marL="365125" indent="-365125">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50000"/>
              </a:spcBef>
            </a:pPr>
            <a:r>
              <a:rPr lang="en-GB" altLang="en-US" sz="2400" b="1" dirty="0"/>
              <a:t>Specific to each of the wellbeing indicators – </a:t>
            </a:r>
            <a:r>
              <a:rPr lang="en-GB" altLang="en-US" sz="2400" dirty="0"/>
              <a:t>it is not necessary to identify one or more outcomes under each wellbeing indicator, it is a question of identifying what needs to change then using wellbeing as the structure</a:t>
            </a:r>
          </a:p>
          <a:p>
            <a:pPr eaLnBrk="1" hangingPunct="1">
              <a:spcBef>
                <a:spcPct val="50000"/>
              </a:spcBef>
            </a:pPr>
            <a:r>
              <a:rPr lang="en-GB" altLang="en-US" sz="2400" b="1" dirty="0"/>
              <a:t>Specific to the difficulties identified in assessment – </a:t>
            </a:r>
            <a:r>
              <a:rPr lang="en-GB" altLang="en-US" sz="2400" dirty="0"/>
              <a:t>if a difficulty is identified as lack of physical and emotional safety within the home, then there should be a related outcome such as improved physical and emotional safety in the home</a:t>
            </a:r>
          </a:p>
          <a:p>
            <a:pPr eaLnBrk="1" hangingPunct="1">
              <a:spcBef>
                <a:spcPct val="50000"/>
              </a:spcBef>
            </a:pPr>
            <a:r>
              <a:rPr lang="en-GB" altLang="en-US" sz="2400" b="1" dirty="0"/>
              <a:t>Specific to the individual child/young person</a:t>
            </a:r>
            <a:r>
              <a:rPr lang="en-GB" altLang="en-US" sz="2400" dirty="0"/>
              <a:t>  - a child’s outcome is specific to them rather than the adults who care for them. For example, the desired outcome under nurture, may be improved attachment to the baby’s primary carer whilst the action could be to improve the mother’s mental health</a:t>
            </a:r>
          </a:p>
          <a:p>
            <a:pPr eaLnBrk="1" hangingPunct="1">
              <a:spcBef>
                <a:spcPct val="50000"/>
              </a:spcBef>
            </a:pPr>
            <a:r>
              <a:rPr lang="en-GB" altLang="en-US" sz="2400" b="1" dirty="0"/>
              <a:t>Specify whether short, medium or long term outcome</a:t>
            </a:r>
          </a:p>
        </p:txBody>
      </p:sp>
      <p:sp>
        <p:nvSpPr>
          <p:cNvPr id="51206" name="Rectangle 5"/>
          <p:cNvSpPr>
            <a:spLocks noChangeArrowheads="1"/>
          </p:cNvSpPr>
          <p:nvPr/>
        </p:nvSpPr>
        <p:spPr bwMode="auto">
          <a:xfrm>
            <a:off x="714425" y="1094511"/>
            <a:ext cx="8378892" cy="41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101598" tIns="50798" rIns="101598" bIns="50798">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000" b="1" dirty="0"/>
              <a:t>An outcome means … the </a:t>
            </a:r>
            <a:r>
              <a:rPr lang="en-GB" altLang="en-US" sz="2000" b="1" dirty="0" smtClean="0"/>
              <a:t> </a:t>
            </a:r>
            <a:r>
              <a:rPr lang="en-GB" altLang="en-US" sz="2000" b="1" dirty="0"/>
              <a:t>effect or consequence of help received</a:t>
            </a: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7664451" y="214608"/>
            <a:ext cx="2158199" cy="9559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0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1488" y="478969"/>
            <a:ext cx="9250415" cy="1100548"/>
          </a:xfrm>
          <a:prstGeom prst="rect">
            <a:avLst/>
          </a:prstGeom>
        </p:spPr>
        <p:txBody>
          <a:bodyPr vert="horz" wrap="square" lIns="0" tIns="0" rIns="0" bIns="0" rtlCol="0">
            <a:noAutofit/>
          </a:bodyPr>
          <a:lstStyle/>
          <a:p>
            <a:pPr marL="163828"/>
            <a:r>
              <a:rPr lang="en-GB" sz="3600" b="1" spc="-30" dirty="0" smtClean="0">
                <a:solidFill>
                  <a:srgbClr val="002060"/>
                </a:solidFill>
                <a:latin typeface="Arial"/>
                <a:cs typeface="Arial"/>
              </a:rPr>
              <a:t>Activity – </a:t>
            </a:r>
            <a:br>
              <a:rPr lang="en-GB" sz="3600" b="1" spc="-30" dirty="0" smtClean="0">
                <a:solidFill>
                  <a:srgbClr val="002060"/>
                </a:solidFill>
                <a:latin typeface="Arial"/>
                <a:cs typeface="Arial"/>
              </a:rPr>
            </a:br>
            <a:r>
              <a:rPr lang="en-GB" sz="3600" b="1" spc="-30" dirty="0" smtClean="0">
                <a:solidFill>
                  <a:srgbClr val="002060"/>
                </a:solidFill>
                <a:latin typeface="Arial"/>
                <a:cs typeface="Arial"/>
              </a:rPr>
              <a:t>My World Triangle Assessment</a:t>
            </a:r>
            <a:endParaRPr sz="3200" dirty="0">
              <a:solidFill>
                <a:srgbClr val="002060"/>
              </a:solidFill>
              <a:latin typeface="Arial"/>
              <a:cs typeface="Arial"/>
            </a:endParaRPr>
          </a:p>
        </p:txBody>
      </p:sp>
      <p:sp>
        <p:nvSpPr>
          <p:cNvPr id="4" name="object 4"/>
          <p:cNvSpPr/>
          <p:nvPr/>
        </p:nvSpPr>
        <p:spPr>
          <a:xfrm>
            <a:off x="2254250" y="2682525"/>
            <a:ext cx="4571301" cy="4571288"/>
          </a:xfrm>
          <a:custGeom>
            <a:avLst/>
            <a:gdLst/>
            <a:ahLst/>
            <a:cxnLst/>
            <a:rect l="l" t="t" r="r" b="b"/>
            <a:pathLst>
              <a:path w="4571301" h="4571288">
                <a:moveTo>
                  <a:pt x="2285657" y="0"/>
                </a:moveTo>
                <a:lnTo>
                  <a:pt x="2098198" y="7576"/>
                </a:lnTo>
                <a:lnTo>
                  <a:pt x="1914912" y="29915"/>
                </a:lnTo>
                <a:lnTo>
                  <a:pt x="1736388" y="66426"/>
                </a:lnTo>
                <a:lnTo>
                  <a:pt x="1563214" y="116523"/>
                </a:lnTo>
                <a:lnTo>
                  <a:pt x="1395978" y="179616"/>
                </a:lnTo>
                <a:lnTo>
                  <a:pt x="1235267" y="255118"/>
                </a:lnTo>
                <a:lnTo>
                  <a:pt x="1081672" y="342441"/>
                </a:lnTo>
                <a:lnTo>
                  <a:pt x="935779" y="440996"/>
                </a:lnTo>
                <a:lnTo>
                  <a:pt x="798177" y="550194"/>
                </a:lnTo>
                <a:lnTo>
                  <a:pt x="669455" y="669448"/>
                </a:lnTo>
                <a:lnTo>
                  <a:pt x="550199" y="798170"/>
                </a:lnTo>
                <a:lnTo>
                  <a:pt x="441000" y="935771"/>
                </a:lnTo>
                <a:lnTo>
                  <a:pt x="342445" y="1081663"/>
                </a:lnTo>
                <a:lnTo>
                  <a:pt x="255121" y="1235258"/>
                </a:lnTo>
                <a:lnTo>
                  <a:pt x="179618" y="1395967"/>
                </a:lnTo>
                <a:lnTo>
                  <a:pt x="116524" y="1563202"/>
                </a:lnTo>
                <a:lnTo>
                  <a:pt x="66427" y="1736376"/>
                </a:lnTo>
                <a:lnTo>
                  <a:pt x="29915" y="1914900"/>
                </a:lnTo>
                <a:lnTo>
                  <a:pt x="7576" y="2098185"/>
                </a:lnTo>
                <a:lnTo>
                  <a:pt x="0" y="2285644"/>
                </a:lnTo>
                <a:lnTo>
                  <a:pt x="7576" y="2473103"/>
                </a:lnTo>
                <a:lnTo>
                  <a:pt x="29915" y="2656388"/>
                </a:lnTo>
                <a:lnTo>
                  <a:pt x="66427" y="2834912"/>
                </a:lnTo>
                <a:lnTo>
                  <a:pt x="116524" y="3008085"/>
                </a:lnTo>
                <a:lnTo>
                  <a:pt x="179618" y="3175321"/>
                </a:lnTo>
                <a:lnTo>
                  <a:pt x="255121" y="3336030"/>
                </a:lnTo>
                <a:lnTo>
                  <a:pt x="342445" y="3489625"/>
                </a:lnTo>
                <a:lnTo>
                  <a:pt x="441000" y="3635517"/>
                </a:lnTo>
                <a:lnTo>
                  <a:pt x="550199" y="3773118"/>
                </a:lnTo>
                <a:lnTo>
                  <a:pt x="669455" y="3901840"/>
                </a:lnTo>
                <a:lnTo>
                  <a:pt x="798177" y="4021094"/>
                </a:lnTo>
                <a:lnTo>
                  <a:pt x="935779" y="4130292"/>
                </a:lnTo>
                <a:lnTo>
                  <a:pt x="1081672" y="4228847"/>
                </a:lnTo>
                <a:lnTo>
                  <a:pt x="1235267" y="4316169"/>
                </a:lnTo>
                <a:lnTo>
                  <a:pt x="1395978" y="4391671"/>
                </a:lnTo>
                <a:lnTo>
                  <a:pt x="1563214" y="4454765"/>
                </a:lnTo>
                <a:lnTo>
                  <a:pt x="1736388" y="4504862"/>
                </a:lnTo>
                <a:lnTo>
                  <a:pt x="1914912" y="4541373"/>
                </a:lnTo>
                <a:lnTo>
                  <a:pt x="2098198" y="4563711"/>
                </a:lnTo>
                <a:lnTo>
                  <a:pt x="2285657" y="4571288"/>
                </a:lnTo>
                <a:lnTo>
                  <a:pt x="2473115" y="4563711"/>
                </a:lnTo>
                <a:lnTo>
                  <a:pt x="2656401" y="4541373"/>
                </a:lnTo>
                <a:lnTo>
                  <a:pt x="2834924" y="4504862"/>
                </a:lnTo>
                <a:lnTo>
                  <a:pt x="3008098" y="4454765"/>
                </a:lnTo>
                <a:lnTo>
                  <a:pt x="3175334" y="4391671"/>
                </a:lnTo>
                <a:lnTo>
                  <a:pt x="3336043" y="4316169"/>
                </a:lnTo>
                <a:lnTo>
                  <a:pt x="3489638" y="4228847"/>
                </a:lnTo>
                <a:lnTo>
                  <a:pt x="3635530" y="4130292"/>
                </a:lnTo>
                <a:lnTo>
                  <a:pt x="3773131" y="4021094"/>
                </a:lnTo>
                <a:lnTo>
                  <a:pt x="3901852" y="3901840"/>
                </a:lnTo>
                <a:lnTo>
                  <a:pt x="4021106" y="3773118"/>
                </a:lnTo>
                <a:lnTo>
                  <a:pt x="4130305" y="3635517"/>
                </a:lnTo>
                <a:lnTo>
                  <a:pt x="4228860" y="3489625"/>
                </a:lnTo>
                <a:lnTo>
                  <a:pt x="4316182" y="3336030"/>
                </a:lnTo>
                <a:lnTo>
                  <a:pt x="4391684" y="3175321"/>
                </a:lnTo>
                <a:lnTo>
                  <a:pt x="4454778" y="3008085"/>
                </a:lnTo>
                <a:lnTo>
                  <a:pt x="4504874" y="2834912"/>
                </a:lnTo>
                <a:lnTo>
                  <a:pt x="4541386" y="2656388"/>
                </a:lnTo>
                <a:lnTo>
                  <a:pt x="4563724" y="2473103"/>
                </a:lnTo>
                <a:lnTo>
                  <a:pt x="4571301" y="2285644"/>
                </a:lnTo>
                <a:lnTo>
                  <a:pt x="4563724" y="2098185"/>
                </a:lnTo>
                <a:lnTo>
                  <a:pt x="4541386" y="1914900"/>
                </a:lnTo>
                <a:lnTo>
                  <a:pt x="4504874" y="1736376"/>
                </a:lnTo>
                <a:lnTo>
                  <a:pt x="4454778" y="1563202"/>
                </a:lnTo>
                <a:lnTo>
                  <a:pt x="4391684" y="1395967"/>
                </a:lnTo>
                <a:lnTo>
                  <a:pt x="4316182" y="1235258"/>
                </a:lnTo>
                <a:lnTo>
                  <a:pt x="4228860" y="1081663"/>
                </a:lnTo>
                <a:lnTo>
                  <a:pt x="4130305" y="935771"/>
                </a:lnTo>
                <a:lnTo>
                  <a:pt x="4021106" y="798170"/>
                </a:lnTo>
                <a:lnTo>
                  <a:pt x="3901852" y="669448"/>
                </a:lnTo>
                <a:lnTo>
                  <a:pt x="3773131" y="550194"/>
                </a:lnTo>
                <a:lnTo>
                  <a:pt x="3635530" y="440996"/>
                </a:lnTo>
                <a:lnTo>
                  <a:pt x="3489638" y="342441"/>
                </a:lnTo>
                <a:lnTo>
                  <a:pt x="3336043" y="255118"/>
                </a:lnTo>
                <a:lnTo>
                  <a:pt x="3175334" y="179616"/>
                </a:lnTo>
                <a:lnTo>
                  <a:pt x="3008098" y="116523"/>
                </a:lnTo>
                <a:lnTo>
                  <a:pt x="2834924" y="66426"/>
                </a:lnTo>
                <a:lnTo>
                  <a:pt x="2656401" y="29915"/>
                </a:lnTo>
                <a:lnTo>
                  <a:pt x="2473115" y="7576"/>
                </a:lnTo>
                <a:lnTo>
                  <a:pt x="2285657" y="0"/>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439714" y="4062158"/>
            <a:ext cx="3469049" cy="3200400"/>
          </a:xfrm>
          <a:prstGeom prst="rect">
            <a:avLst/>
          </a:prstGeom>
          <a:blipFill>
            <a:blip r:embed="rId3" cstate="print"/>
            <a:stretch>
              <a:fillRect/>
            </a:stretch>
          </a:blipFill>
        </p:spPr>
        <p:txBody>
          <a:bodyPr wrap="square" lIns="0" tIns="0" rIns="0" bIns="0" rtlCol="0">
            <a:noAutofit/>
          </a:bodyPr>
          <a:lstStyle/>
          <a:p>
            <a:endParaRPr/>
          </a:p>
        </p:txBody>
      </p:sp>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7512050" y="387350"/>
            <a:ext cx="2422601" cy="955984"/>
          </a:xfrm>
          <a:prstGeom prst="rect">
            <a:avLst/>
          </a:prstGeom>
        </p:spPr>
      </p:pic>
      <p:sp>
        <p:nvSpPr>
          <p:cNvPr id="7" name="Rectangle 6"/>
          <p:cNvSpPr/>
          <p:nvPr/>
        </p:nvSpPr>
        <p:spPr>
          <a:xfrm>
            <a:off x="299915" y="1805362"/>
            <a:ext cx="9287119" cy="3970318"/>
          </a:xfrm>
          <a:prstGeom prst="rect">
            <a:avLst/>
          </a:prstGeom>
        </p:spPr>
        <p:txBody>
          <a:bodyPr wrap="square">
            <a:spAutoFit/>
          </a:bodyPr>
          <a:lstStyle/>
          <a:p>
            <a:endParaRPr lang="en-GB" sz="3600" dirty="0"/>
          </a:p>
          <a:p>
            <a:endParaRPr lang="en-GB" sz="3600" dirty="0" smtClean="0"/>
          </a:p>
          <a:p>
            <a:r>
              <a:rPr lang="en-GB" sz="3600" dirty="0" smtClean="0"/>
              <a:t>In 2s,  use  the My World Triangle </a:t>
            </a:r>
            <a:br>
              <a:rPr lang="en-GB" sz="3600" dirty="0" smtClean="0"/>
            </a:br>
            <a:r>
              <a:rPr lang="en-GB" sz="3600" dirty="0" smtClean="0"/>
              <a:t>Assessment </a:t>
            </a:r>
            <a:r>
              <a:rPr lang="en-GB" sz="3600" dirty="0" err="1" smtClean="0"/>
              <a:t>proforma</a:t>
            </a:r>
            <a:r>
              <a:rPr lang="en-GB" sz="3600" dirty="0" smtClean="0"/>
              <a:t> and the </a:t>
            </a:r>
            <a:br>
              <a:rPr lang="en-GB" sz="3600" dirty="0" smtClean="0"/>
            </a:br>
            <a:r>
              <a:rPr lang="en-GB" sz="3600" dirty="0" smtClean="0"/>
              <a:t>practice example to complete </a:t>
            </a:r>
            <a:br>
              <a:rPr lang="en-GB" sz="3600" dirty="0" smtClean="0"/>
            </a:br>
            <a:r>
              <a:rPr lang="en-GB" sz="3600" dirty="0" smtClean="0"/>
              <a:t>the </a:t>
            </a:r>
            <a:r>
              <a:rPr lang="en-GB" sz="3600" dirty="0" err="1" smtClean="0"/>
              <a:t>proforma</a:t>
            </a:r>
            <a:r>
              <a:rPr lang="en-GB" sz="3600" dirty="0" smtClean="0"/>
              <a:t>.</a:t>
            </a:r>
            <a:endParaRPr lang="en-GB" sz="3600" i="1" dirty="0" smtClean="0"/>
          </a:p>
          <a:p>
            <a:endParaRPr lang="en-GB" sz="3600" dirty="0"/>
          </a:p>
        </p:txBody>
      </p:sp>
    </p:spTree>
    <p:extLst>
      <p:ext uri="{BB962C8B-B14F-4D97-AF65-F5344CB8AC3E}">
        <p14:creationId xmlns:p14="http://schemas.microsoft.com/office/powerpoint/2010/main" val="135974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 Box 3"/>
          <p:cNvSpPr txBox="1">
            <a:spLocks noChangeArrowheads="1"/>
          </p:cNvSpPr>
          <p:nvPr/>
        </p:nvSpPr>
        <p:spPr bwMode="auto">
          <a:xfrm>
            <a:off x="359384" y="553385"/>
            <a:ext cx="4594472" cy="718143"/>
          </a:xfrm>
          <a:prstGeom prst="rect">
            <a:avLst/>
          </a:prstGeom>
          <a:noFill/>
          <a:ln w="9525">
            <a:noFill/>
            <a:miter lim="800000"/>
            <a:headEnd/>
            <a:tailEnd/>
          </a:ln>
          <a:effectLst/>
        </p:spPr>
        <p:txBody>
          <a:bodyPr lIns="101598" tIns="50798" rIns="101598" bIns="50798">
            <a:spAutoFit/>
          </a:bodyPr>
          <a:lstStyle/>
          <a:p>
            <a:pPr eaLnBrk="1" hangingPunct="1">
              <a:spcBef>
                <a:spcPct val="50000"/>
              </a:spcBef>
              <a:defRPr/>
            </a:pPr>
            <a:r>
              <a:rPr lang="en-GB" i="0" dirty="0">
                <a:ea typeface="ＭＳ Ｐゴシック" charset="-128"/>
              </a:rPr>
              <a:t> </a:t>
            </a:r>
            <a:r>
              <a:rPr lang="en-GB" sz="4000" b="1" dirty="0">
                <a:solidFill>
                  <a:srgbClr val="002060"/>
                </a:solidFill>
                <a:latin typeface="Arial" panose="020B0604020202020204" pitchFamily="34" charset="0"/>
                <a:ea typeface="ＭＳ Ｐゴシック" charset="-128"/>
                <a:cs typeface="Arial" panose="020B0604020202020204" pitchFamily="34" charset="0"/>
              </a:rPr>
              <a:t>Homework Task</a:t>
            </a:r>
            <a:endParaRPr lang="en-GB" sz="3600" b="1" dirty="0">
              <a:solidFill>
                <a:srgbClr val="002060"/>
              </a:solidFill>
              <a:ea typeface="ＭＳ Ｐゴシック" charset="-128"/>
            </a:endParaRPr>
          </a:p>
        </p:txBody>
      </p:sp>
      <p:sp>
        <p:nvSpPr>
          <p:cNvPr id="39941" name="Text Box 5"/>
          <p:cNvSpPr txBox="1">
            <a:spLocks noChangeArrowheads="1"/>
          </p:cNvSpPr>
          <p:nvPr/>
        </p:nvSpPr>
        <p:spPr bwMode="auto">
          <a:xfrm>
            <a:off x="359385" y="1733261"/>
            <a:ext cx="9463265" cy="6196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01598" tIns="50798" rIns="101598" bIns="50798">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r>
              <a:rPr lang="en-GB" altLang="en-US" dirty="0" smtClean="0">
                <a:solidFill>
                  <a:srgbClr val="002060"/>
                </a:solidFill>
              </a:rPr>
              <a:t>Select </a:t>
            </a:r>
            <a:r>
              <a:rPr lang="en-GB" altLang="en-US" dirty="0">
                <a:solidFill>
                  <a:srgbClr val="002060"/>
                </a:solidFill>
              </a:rPr>
              <a:t>a child you have been working with recently and whom you know fairly well. </a:t>
            </a:r>
          </a:p>
          <a:p>
            <a:pPr eaLnBrk="1" hangingPunct="1">
              <a:spcBef>
                <a:spcPct val="0"/>
              </a:spcBef>
              <a:buFontTx/>
              <a:buNone/>
            </a:pPr>
            <a:endParaRPr lang="en-GB" altLang="en-US" dirty="0">
              <a:solidFill>
                <a:srgbClr val="002060"/>
              </a:solidFill>
            </a:endParaRPr>
          </a:p>
          <a:p>
            <a:pPr eaLnBrk="1" hangingPunct="1">
              <a:spcBef>
                <a:spcPct val="0"/>
              </a:spcBef>
              <a:buFontTx/>
              <a:buNone/>
            </a:pPr>
            <a:r>
              <a:rPr lang="en-GB" altLang="en-US" dirty="0">
                <a:solidFill>
                  <a:srgbClr val="002060"/>
                </a:solidFill>
              </a:rPr>
              <a:t>Before the next </a:t>
            </a:r>
            <a:r>
              <a:rPr lang="en-GB" altLang="en-US" dirty="0" smtClean="0">
                <a:solidFill>
                  <a:srgbClr val="002060"/>
                </a:solidFill>
              </a:rPr>
              <a:t>session complete a My World Triangle assessment for this child and record it on the My World Assessment </a:t>
            </a:r>
            <a:r>
              <a:rPr lang="en-GB" altLang="en-US" dirty="0" err="1" smtClean="0">
                <a:solidFill>
                  <a:srgbClr val="002060"/>
                </a:solidFill>
              </a:rPr>
              <a:t>proforma</a:t>
            </a:r>
            <a:r>
              <a:rPr lang="en-GB" altLang="en-US" dirty="0" smtClean="0">
                <a:solidFill>
                  <a:srgbClr val="002060"/>
                </a:solidFill>
              </a:rPr>
              <a:t> </a:t>
            </a:r>
            <a:r>
              <a:rPr lang="en-GB" altLang="en-US" dirty="0">
                <a:solidFill>
                  <a:srgbClr val="002060"/>
                </a:solidFill>
              </a:rPr>
              <a:t>provided </a:t>
            </a:r>
            <a:r>
              <a:rPr lang="en-GB" altLang="en-US" dirty="0" smtClean="0">
                <a:solidFill>
                  <a:srgbClr val="002060"/>
                </a:solidFill>
              </a:rPr>
              <a:t>in </a:t>
            </a:r>
            <a:r>
              <a:rPr lang="en-GB" altLang="en-US" dirty="0">
                <a:solidFill>
                  <a:srgbClr val="002060"/>
                </a:solidFill>
              </a:rPr>
              <a:t>your pack. </a:t>
            </a:r>
            <a:endParaRPr lang="en-GB" altLang="en-US" dirty="0" smtClean="0">
              <a:solidFill>
                <a:srgbClr val="002060"/>
              </a:solidFill>
            </a:endParaRPr>
          </a:p>
          <a:p>
            <a:pPr eaLnBrk="1" hangingPunct="1">
              <a:spcBef>
                <a:spcPct val="0"/>
              </a:spcBef>
              <a:buFontTx/>
              <a:buNone/>
            </a:pPr>
            <a:endParaRPr lang="en-GB" altLang="en-US" dirty="0">
              <a:solidFill>
                <a:srgbClr val="002060"/>
              </a:solidFill>
            </a:endParaRPr>
          </a:p>
          <a:p>
            <a:pPr eaLnBrk="1" hangingPunct="1">
              <a:spcBef>
                <a:spcPct val="0"/>
              </a:spcBef>
              <a:buFontTx/>
              <a:buNone/>
            </a:pPr>
            <a:r>
              <a:rPr lang="en-GB" altLang="en-US" dirty="0" smtClean="0">
                <a:solidFill>
                  <a:srgbClr val="002060"/>
                </a:solidFill>
              </a:rPr>
              <a:t>Be prepared to discuss this at the</a:t>
            </a:r>
            <a:br>
              <a:rPr lang="en-GB" altLang="en-US" dirty="0" smtClean="0">
                <a:solidFill>
                  <a:srgbClr val="002060"/>
                </a:solidFill>
              </a:rPr>
            </a:br>
            <a:r>
              <a:rPr lang="en-GB" altLang="en-US" dirty="0" smtClean="0">
                <a:solidFill>
                  <a:srgbClr val="002060"/>
                </a:solidFill>
              </a:rPr>
              <a:t>next session.</a:t>
            </a:r>
            <a:endParaRPr lang="en-GB" altLang="en-US" dirty="0">
              <a:solidFill>
                <a:srgbClr val="002060"/>
              </a:solidFill>
            </a:endParaRPr>
          </a:p>
          <a:p>
            <a:pPr eaLnBrk="1" hangingPunct="1">
              <a:spcBef>
                <a:spcPct val="0"/>
              </a:spcBef>
              <a:buFontTx/>
              <a:buNone/>
            </a:pPr>
            <a:r>
              <a:rPr lang="en-GB" altLang="en-US" sz="2800" dirty="0"/>
              <a:t/>
            </a:r>
            <a:br>
              <a:rPr lang="en-GB" altLang="en-US" sz="2800" dirty="0"/>
            </a:br>
            <a:endParaRPr lang="en-GB" altLang="en-US" sz="2800" dirty="0"/>
          </a:p>
          <a:p>
            <a:pPr eaLnBrk="1" hangingPunct="1">
              <a:spcBef>
                <a:spcPct val="0"/>
              </a:spcBef>
              <a:buFontTx/>
              <a:buNone/>
            </a:pPr>
            <a:endParaRPr lang="en-GB" altLang="en-US" sz="2000" dirty="0"/>
          </a:p>
        </p:txBody>
      </p:sp>
      <p:pic>
        <p:nvPicPr>
          <p:cNvPr id="3994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3450" y="5264151"/>
            <a:ext cx="2080056" cy="1687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7664451" y="214608"/>
            <a:ext cx="2158199" cy="9559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5450" y="469284"/>
            <a:ext cx="9296400" cy="523220"/>
          </a:xfrm>
          <a:prstGeom prst="rect">
            <a:avLst/>
          </a:prstGeom>
          <a:noFill/>
        </p:spPr>
        <p:txBody>
          <a:bodyPr wrap="square" rtlCol="0">
            <a:spAutoFit/>
          </a:bodyPr>
          <a:lstStyle/>
          <a:p>
            <a:r>
              <a:rPr lang="en-GB" sz="2800" b="1" dirty="0">
                <a:solidFill>
                  <a:prstClr val="black"/>
                </a:solidFill>
              </a:rPr>
              <a:t>Learning Intentions (Session 2)</a:t>
            </a:r>
            <a:endParaRPr lang="en-GB" dirty="0">
              <a:solidFill>
                <a:prstClr val="black"/>
              </a:solidFill>
            </a:endParaRPr>
          </a:p>
        </p:txBody>
      </p:sp>
      <p:sp>
        <p:nvSpPr>
          <p:cNvPr id="4" name="TextBox 3"/>
          <p:cNvSpPr txBox="1"/>
          <p:nvPr/>
        </p:nvSpPr>
        <p:spPr>
          <a:xfrm>
            <a:off x="425450" y="992504"/>
            <a:ext cx="9296400" cy="461665"/>
          </a:xfrm>
          <a:prstGeom prst="rect">
            <a:avLst/>
          </a:prstGeom>
          <a:noFill/>
        </p:spPr>
        <p:txBody>
          <a:bodyPr wrap="square" rtlCol="0">
            <a:spAutoFit/>
          </a:bodyPr>
          <a:lstStyle/>
          <a:p>
            <a:r>
              <a:rPr lang="en-GB" sz="2400" dirty="0">
                <a:solidFill>
                  <a:prstClr val="black"/>
                </a:solidFill>
              </a:rPr>
              <a:t>Participants will:</a:t>
            </a:r>
          </a:p>
        </p:txBody>
      </p:sp>
      <p:sp>
        <p:nvSpPr>
          <p:cNvPr id="5" name="TextBox 4"/>
          <p:cNvSpPr txBox="1"/>
          <p:nvPr/>
        </p:nvSpPr>
        <p:spPr>
          <a:xfrm>
            <a:off x="425450" y="1835150"/>
            <a:ext cx="9296400" cy="5262979"/>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prstClr val="black"/>
                </a:solidFill>
              </a:rPr>
              <a:t>Have fed back on the Wellbeing Assessment task from Session </a:t>
            </a:r>
            <a:r>
              <a:rPr lang="en-GB" sz="2400" dirty="0" smtClean="0">
                <a:solidFill>
                  <a:prstClr val="black"/>
                </a:solidFill>
              </a:rPr>
              <a:t>1</a:t>
            </a:r>
          </a:p>
          <a:p>
            <a:pPr marL="285750" indent="-285750">
              <a:buFont typeface="Arial" panose="020B0604020202020204" pitchFamily="34" charset="0"/>
              <a:buChar char="•"/>
            </a:pPr>
            <a:r>
              <a:rPr lang="en-GB" sz="2400" dirty="0">
                <a:solidFill>
                  <a:prstClr val="black"/>
                </a:solidFill>
              </a:rPr>
              <a:t>Understand that the move from using the Wellbeing Indicators to the use of the My </a:t>
            </a:r>
            <a:r>
              <a:rPr lang="en-GB" sz="2400" dirty="0" smtClean="0">
                <a:solidFill>
                  <a:prstClr val="black"/>
                </a:solidFill>
              </a:rPr>
              <a:t>World</a:t>
            </a:r>
          </a:p>
          <a:p>
            <a:pPr marL="285750" indent="-285750">
              <a:buFont typeface="Arial" panose="020B0604020202020204" pitchFamily="34" charset="0"/>
              <a:buChar char="•"/>
            </a:pPr>
            <a:r>
              <a:rPr lang="en-GB" sz="2400" dirty="0" smtClean="0">
                <a:solidFill>
                  <a:prstClr val="black"/>
                </a:solidFill>
              </a:rPr>
              <a:t>Know </a:t>
            </a:r>
            <a:r>
              <a:rPr lang="en-GB" sz="2400" dirty="0">
                <a:solidFill>
                  <a:prstClr val="black"/>
                </a:solidFill>
              </a:rPr>
              <a:t>the three component parts of the My World Triangle (i.e. How I Grow and </a:t>
            </a:r>
            <a:r>
              <a:rPr lang="en-GB" sz="2400" dirty="0" smtClean="0">
                <a:solidFill>
                  <a:prstClr val="black"/>
                </a:solidFill>
              </a:rPr>
              <a:t>Develop, </a:t>
            </a:r>
            <a:r>
              <a:rPr lang="en-GB" sz="2400" dirty="0">
                <a:solidFill>
                  <a:prstClr val="black"/>
                </a:solidFill>
              </a:rPr>
              <a:t>What I Need from People who Look after Me and How I Grow &amp; Develop</a:t>
            </a:r>
            <a:r>
              <a:rPr lang="en-GB" sz="2400" dirty="0" smtClean="0">
                <a:solidFill>
                  <a:prstClr val="black"/>
                </a:solidFill>
              </a:rPr>
              <a:t>)</a:t>
            </a:r>
          </a:p>
          <a:p>
            <a:pPr marL="285750" indent="-285750">
              <a:buFont typeface="Arial" panose="020B0604020202020204" pitchFamily="34" charset="0"/>
              <a:buChar char="•"/>
            </a:pPr>
            <a:r>
              <a:rPr lang="en-GB" sz="2400" dirty="0" smtClean="0">
                <a:solidFill>
                  <a:prstClr val="black"/>
                </a:solidFill>
              </a:rPr>
              <a:t>Have analysed assessment information and turned this into outcomes.</a:t>
            </a:r>
          </a:p>
          <a:p>
            <a:endParaRPr lang="en-GB" sz="2400" dirty="0">
              <a:solidFill>
                <a:prstClr val="black"/>
              </a:solidFill>
            </a:endParaRPr>
          </a:p>
          <a:p>
            <a:r>
              <a:rPr lang="en-GB" sz="2400" b="1" dirty="0" smtClean="0">
                <a:solidFill>
                  <a:prstClr val="black"/>
                </a:solidFill>
              </a:rPr>
              <a:t>Success Criteria (Session 2)</a:t>
            </a:r>
          </a:p>
          <a:p>
            <a:endParaRPr lang="en-GB" sz="2400" dirty="0" smtClean="0">
              <a:solidFill>
                <a:prstClr val="black"/>
              </a:solidFill>
            </a:endParaRPr>
          </a:p>
          <a:p>
            <a:r>
              <a:rPr lang="en-GB" sz="2400" dirty="0" smtClean="0">
                <a:solidFill>
                  <a:prstClr val="black"/>
                </a:solidFill>
              </a:rPr>
              <a:t>Participants will have successfully completed an assessment, based on the My World Triangle, and be ready to feed back on this in Session 3 in an anonymised fashion.  </a:t>
            </a:r>
          </a:p>
          <a:p>
            <a:pPr marL="285750" indent="-285750">
              <a:buFont typeface="Arial" panose="020B0604020202020204" pitchFamily="34" charset="0"/>
              <a:buChar char="•"/>
            </a:pPr>
            <a:endParaRPr lang="en-GB" sz="2400" dirty="0">
              <a:solidFill>
                <a:prstClr val="black"/>
              </a:solidFill>
            </a:endParaRPr>
          </a:p>
        </p:txBody>
      </p:sp>
    </p:spTree>
    <p:extLst>
      <p:ext uri="{BB962C8B-B14F-4D97-AF65-F5344CB8AC3E}">
        <p14:creationId xmlns:p14="http://schemas.microsoft.com/office/powerpoint/2010/main" val="761166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3501" y="63501"/>
            <a:ext cx="10032199" cy="7494193"/>
          </a:xfrm>
          <a:custGeom>
            <a:avLst/>
            <a:gdLst/>
            <a:ahLst/>
            <a:cxnLst/>
            <a:rect l="l" t="t" r="r" b="b"/>
            <a:pathLst>
              <a:path w="10032199" h="7494193">
                <a:moveTo>
                  <a:pt x="0" y="7494193"/>
                </a:moveTo>
                <a:lnTo>
                  <a:pt x="10032199" y="7494193"/>
                </a:lnTo>
                <a:lnTo>
                  <a:pt x="10032199" y="0"/>
                </a:lnTo>
                <a:lnTo>
                  <a:pt x="0" y="0"/>
                </a:lnTo>
                <a:lnTo>
                  <a:pt x="0" y="7494193"/>
                </a:lnTo>
                <a:close/>
              </a:path>
            </a:pathLst>
          </a:custGeom>
          <a:ln w="127000">
            <a:solidFill>
              <a:srgbClr val="6DCFF6"/>
            </a:solidFill>
          </a:ln>
        </p:spPr>
        <p:txBody>
          <a:bodyPr wrap="square" lIns="0" tIns="0" rIns="0" bIns="0" rtlCol="0">
            <a:noAutofit/>
          </a:bodyPr>
          <a:lstStyle/>
          <a:p>
            <a:endParaRPr dirty="0"/>
          </a:p>
        </p:txBody>
      </p:sp>
      <p:sp>
        <p:nvSpPr>
          <p:cNvPr id="5" name="object 5"/>
          <p:cNvSpPr/>
          <p:nvPr/>
        </p:nvSpPr>
        <p:spPr>
          <a:xfrm>
            <a:off x="63501" y="63475"/>
            <a:ext cx="10032199" cy="7494193"/>
          </a:xfrm>
          <a:custGeom>
            <a:avLst/>
            <a:gdLst/>
            <a:ahLst/>
            <a:cxnLst/>
            <a:rect l="l" t="t" r="r" b="b"/>
            <a:pathLst>
              <a:path w="10032199" h="7494193">
                <a:moveTo>
                  <a:pt x="0" y="7494193"/>
                </a:moveTo>
                <a:lnTo>
                  <a:pt x="10032199" y="7494193"/>
                </a:lnTo>
                <a:lnTo>
                  <a:pt x="10032199" y="0"/>
                </a:lnTo>
                <a:lnTo>
                  <a:pt x="0" y="0"/>
                </a:lnTo>
                <a:lnTo>
                  <a:pt x="0" y="7494193"/>
                </a:lnTo>
                <a:close/>
              </a:path>
            </a:pathLst>
          </a:custGeom>
          <a:ln w="127000">
            <a:solidFill>
              <a:srgbClr val="B2D235"/>
            </a:solidFill>
          </a:ln>
        </p:spPr>
        <p:txBody>
          <a:bodyPr wrap="square" lIns="0" tIns="0" rIns="0" bIns="0" rtlCol="0">
            <a:noAutofit/>
          </a:bodyPr>
          <a:lstStyle/>
          <a:p>
            <a:endParaRPr dirty="0"/>
          </a:p>
        </p:txBody>
      </p:sp>
      <p:sp>
        <p:nvSpPr>
          <p:cNvPr id="7" name="object 7"/>
          <p:cNvSpPr txBox="1"/>
          <p:nvPr/>
        </p:nvSpPr>
        <p:spPr>
          <a:xfrm>
            <a:off x="286294" y="311150"/>
            <a:ext cx="9471751" cy="6832592"/>
          </a:xfrm>
          <a:prstGeom prst="rect">
            <a:avLst/>
          </a:prstGeom>
        </p:spPr>
        <p:txBody>
          <a:bodyPr vert="horz" wrap="square" lIns="0" tIns="0" rIns="0" bIns="0" rtlCol="0">
            <a:noAutofit/>
          </a:bodyPr>
          <a:lstStyle/>
          <a:p>
            <a:pPr marL="12700">
              <a:tabLst>
                <a:tab pos="1079489" algn="l"/>
              </a:tabLst>
            </a:pPr>
            <a:r>
              <a:rPr lang="en-GB" sz="3600" b="1" spc="-80" dirty="0" smtClean="0">
                <a:solidFill>
                  <a:srgbClr val="231F20"/>
                </a:solidFill>
                <a:latin typeface="Arial"/>
                <a:cs typeface="Arial"/>
              </a:rPr>
              <a:t>Acknowledgements</a:t>
            </a:r>
            <a:r>
              <a:rPr lang="en-GB" sz="3600" b="1" spc="-80" dirty="0">
                <a:solidFill>
                  <a:srgbClr val="231F20"/>
                </a:solidFill>
                <a:latin typeface="Arial"/>
                <a:cs typeface="Arial"/>
              </a:rPr>
              <a:t/>
            </a:r>
            <a:br>
              <a:rPr lang="en-GB" sz="3600" b="1" spc="-80" dirty="0">
                <a:solidFill>
                  <a:srgbClr val="231F20"/>
                </a:solidFill>
                <a:latin typeface="Arial"/>
                <a:cs typeface="Arial"/>
              </a:rPr>
            </a:br>
            <a:endParaRPr lang="en-GB" sz="3600" b="1" spc="-80" dirty="0">
              <a:solidFill>
                <a:srgbClr val="231F20"/>
              </a:solidFill>
              <a:latin typeface="Arial"/>
              <a:cs typeface="Arial"/>
            </a:endParaRPr>
          </a:p>
          <a:p>
            <a:pPr marL="12700">
              <a:tabLst>
                <a:tab pos="1079489" algn="l"/>
              </a:tabLst>
            </a:pPr>
            <a:r>
              <a:rPr lang="en-GB" sz="3600" dirty="0" smtClean="0"/>
              <a:t>Training materials and resources were adapted from :</a:t>
            </a:r>
          </a:p>
          <a:p>
            <a:pPr marL="584194" indent="-571494">
              <a:buFont typeface="Arial" panose="020B0604020202020204" pitchFamily="34" charset="0"/>
              <a:buChar char="•"/>
              <a:tabLst>
                <a:tab pos="1079489" algn="l"/>
              </a:tabLst>
            </a:pPr>
            <a:r>
              <a:rPr lang="en-GB" sz="3600" dirty="0" smtClean="0"/>
              <a:t>North and South Lanarkshire Council</a:t>
            </a:r>
          </a:p>
          <a:p>
            <a:pPr marL="584194" indent="-571494">
              <a:buFont typeface="Arial" panose="020B0604020202020204" pitchFamily="34" charset="0"/>
              <a:buChar char="•"/>
              <a:tabLst>
                <a:tab pos="1079489" algn="l"/>
              </a:tabLst>
            </a:pPr>
            <a:r>
              <a:rPr lang="en-GB" sz="3600" dirty="0" smtClean="0"/>
              <a:t>Angus Council</a:t>
            </a:r>
          </a:p>
          <a:p>
            <a:pPr marL="584194" indent="-571494">
              <a:buFont typeface="Arial" panose="020B0604020202020204" pitchFamily="34" charset="0"/>
              <a:buChar char="•"/>
              <a:tabLst>
                <a:tab pos="1079489" algn="l"/>
              </a:tabLst>
            </a:pPr>
            <a:r>
              <a:rPr lang="en-GB" sz="3600" dirty="0" smtClean="0"/>
              <a:t>Highland Council</a:t>
            </a:r>
          </a:p>
          <a:p>
            <a:pPr marL="584200" indent="-571500">
              <a:buFont typeface="Arial" panose="020B0604020202020204" pitchFamily="34" charset="0"/>
              <a:buChar char="•"/>
              <a:tabLst>
                <a:tab pos="1079489" algn="l"/>
              </a:tabLst>
            </a:pPr>
            <a:r>
              <a:rPr lang="en-GB" sz="3600" dirty="0" smtClean="0"/>
              <a:t>Greater Glasgow and Clyde Health Board </a:t>
            </a:r>
            <a:r>
              <a:rPr lang="en-GB" sz="3600" dirty="0"/>
              <a:t/>
            </a:r>
            <a:br>
              <a:rPr lang="en-GB" sz="3600" dirty="0"/>
            </a:br>
            <a:r>
              <a:rPr lang="en-GB" sz="3600" b="1" spc="-80" dirty="0">
                <a:solidFill>
                  <a:srgbClr val="231F20"/>
                </a:solidFill>
                <a:latin typeface="Arial"/>
                <a:cs typeface="Arial"/>
              </a:rPr>
              <a:t/>
            </a:r>
            <a:br>
              <a:rPr lang="en-GB" sz="3600" b="1" spc="-80" dirty="0">
                <a:solidFill>
                  <a:srgbClr val="231F20"/>
                </a:solidFill>
                <a:latin typeface="Arial"/>
                <a:cs typeface="Arial"/>
              </a:rPr>
            </a:br>
            <a:endParaRPr lang="en-GB" sz="3600" b="1" spc="-80" dirty="0">
              <a:solidFill>
                <a:srgbClr val="231F20"/>
              </a:solidFill>
              <a:latin typeface="Arial"/>
              <a:cs typeface="Arial"/>
            </a:endParaRPr>
          </a:p>
          <a:p>
            <a:pPr marL="12700">
              <a:tabLst>
                <a:tab pos="1079489" algn="l"/>
              </a:tabLst>
            </a:pPr>
            <a:endParaRPr sz="3600" dirty="0">
              <a:latin typeface="Arial"/>
              <a:cs typeface="Arial"/>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7740650" y="440819"/>
            <a:ext cx="1993265" cy="902834"/>
          </a:xfrm>
          <a:prstGeom prst="rect">
            <a:avLst/>
          </a:prstGeom>
        </p:spPr>
      </p:pic>
    </p:spTree>
    <p:extLst>
      <p:ext uri="{BB962C8B-B14F-4D97-AF65-F5344CB8AC3E}">
        <p14:creationId xmlns:p14="http://schemas.microsoft.com/office/powerpoint/2010/main" val="6214524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60000" y="2195983"/>
            <a:ext cx="8787376" cy="5330545"/>
          </a:xfrm>
          <a:prstGeom prst="rect">
            <a:avLst/>
          </a:prstGeom>
          <a:blipFill>
            <a:blip r:embed="rId3" cstate="print"/>
            <a:stretch>
              <a:fillRect/>
            </a:stretch>
          </a:blipFill>
        </p:spPr>
        <p:txBody>
          <a:bodyPr wrap="square" lIns="0" tIns="0" rIns="0" bIns="0" rtlCol="0">
            <a:noAutofit/>
          </a:bodyPr>
          <a:lstStyle/>
          <a:p>
            <a:endParaRPr/>
          </a:p>
        </p:txBody>
      </p:sp>
      <p:sp>
        <p:nvSpPr>
          <p:cNvPr id="3" name="object 3"/>
          <p:cNvSpPr txBox="1"/>
          <p:nvPr/>
        </p:nvSpPr>
        <p:spPr>
          <a:xfrm>
            <a:off x="349251" y="1218888"/>
            <a:ext cx="8534400" cy="2597462"/>
          </a:xfrm>
          <a:prstGeom prst="rect">
            <a:avLst/>
          </a:prstGeom>
        </p:spPr>
        <p:txBody>
          <a:bodyPr vert="horz" wrap="square" lIns="0" tIns="0" rIns="0" bIns="0" rtlCol="0">
            <a:noAutofit/>
          </a:bodyPr>
          <a:lstStyle/>
          <a:p>
            <a:pPr marL="12700" marR="12700">
              <a:lnSpc>
                <a:spcPct val="66700"/>
              </a:lnSpc>
              <a:tabLst>
                <a:tab pos="1861801" algn="l"/>
                <a:tab pos="2623794" algn="l"/>
              </a:tabLst>
            </a:pPr>
            <a:r>
              <a:rPr lang="en-GB" sz="6000" spc="-120" dirty="0">
                <a:solidFill>
                  <a:srgbClr val="231F20"/>
                </a:solidFill>
                <a:latin typeface="Arial"/>
                <a:cs typeface="Arial"/>
              </a:rPr>
              <a:t>Wellbeing Assessment Training </a:t>
            </a:r>
            <a:r>
              <a:rPr lang="en-GB" sz="6000" spc="-120" dirty="0" smtClean="0">
                <a:solidFill>
                  <a:srgbClr val="231F20"/>
                </a:solidFill>
                <a:latin typeface="Arial"/>
                <a:cs typeface="Arial"/>
              </a:rPr>
              <a:t>– Session 3</a:t>
            </a:r>
            <a:endParaRPr lang="en-GB" sz="6000" spc="-120" dirty="0">
              <a:solidFill>
                <a:srgbClr val="231F20"/>
              </a:solidFill>
              <a:latin typeface="Arial"/>
              <a:cs typeface="Arial"/>
            </a:endParaRPr>
          </a:p>
          <a:p>
            <a:pPr marL="12700" marR="12700">
              <a:lnSpc>
                <a:spcPct val="66700"/>
              </a:lnSpc>
              <a:tabLst>
                <a:tab pos="1861801" algn="l"/>
                <a:tab pos="2623794" algn="l"/>
              </a:tabLst>
            </a:pPr>
            <a:endParaRPr lang="en-GB" sz="6000" spc="-120" dirty="0">
              <a:solidFill>
                <a:srgbClr val="231F20"/>
              </a:solidFill>
              <a:latin typeface="Arial"/>
              <a:cs typeface="Arial"/>
            </a:endParaRPr>
          </a:p>
          <a:p>
            <a:pPr marL="12700" marR="12700">
              <a:lnSpc>
                <a:spcPct val="66700"/>
              </a:lnSpc>
              <a:tabLst>
                <a:tab pos="1861801" algn="l"/>
                <a:tab pos="2623794" algn="l"/>
              </a:tabLst>
            </a:pPr>
            <a:r>
              <a:rPr lang="en-GB" sz="4000" dirty="0">
                <a:latin typeface="Arial"/>
                <a:cs typeface="Arial"/>
              </a:rPr>
              <a:t>Single Agency - Education</a:t>
            </a:r>
            <a:endParaRPr sz="4000" dirty="0">
              <a:latin typeface="Arial"/>
              <a:cs typeface="Arial"/>
            </a:endParaRPr>
          </a:p>
        </p:txBody>
      </p:sp>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7664451" y="387351"/>
            <a:ext cx="2069465" cy="831538"/>
          </a:xfrm>
          <a:prstGeom prst="rect">
            <a:avLst/>
          </a:prstGeom>
        </p:spPr>
      </p:pic>
    </p:spTree>
    <p:extLst>
      <p:ext uri="{BB962C8B-B14F-4D97-AF65-F5344CB8AC3E}">
        <p14:creationId xmlns:p14="http://schemas.microsoft.com/office/powerpoint/2010/main" val="25785478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36789" y="202797"/>
            <a:ext cx="9250415" cy="1140537"/>
          </a:xfrm>
          <a:prstGeom prst="rect">
            <a:avLst/>
          </a:prstGeom>
        </p:spPr>
        <p:txBody>
          <a:bodyPr vert="horz" wrap="square" lIns="0" tIns="0" rIns="0" bIns="0" rtlCol="0">
            <a:noAutofit/>
          </a:bodyPr>
          <a:lstStyle/>
          <a:p>
            <a:pPr marL="163828"/>
            <a:r>
              <a:rPr lang="en-GB" sz="3200" b="1" spc="-30" dirty="0" smtClean="0">
                <a:solidFill>
                  <a:srgbClr val="002060"/>
                </a:solidFill>
                <a:latin typeface="Arial"/>
                <a:cs typeface="Arial"/>
              </a:rPr>
              <a:t>What we covered in Sessions 1 &amp; 2 </a:t>
            </a:r>
            <a:endParaRPr sz="3200" dirty="0">
              <a:solidFill>
                <a:srgbClr val="002060"/>
              </a:solidFill>
              <a:latin typeface="Arial"/>
              <a:cs typeface="Arial"/>
            </a:endParaRPr>
          </a:p>
        </p:txBody>
      </p:sp>
      <p:sp>
        <p:nvSpPr>
          <p:cNvPr id="4" name="object 4"/>
          <p:cNvSpPr/>
          <p:nvPr/>
        </p:nvSpPr>
        <p:spPr>
          <a:xfrm>
            <a:off x="2676347" y="2262352"/>
            <a:ext cx="4571301" cy="4571288"/>
          </a:xfrm>
          <a:custGeom>
            <a:avLst/>
            <a:gdLst/>
            <a:ahLst/>
            <a:cxnLst/>
            <a:rect l="l" t="t" r="r" b="b"/>
            <a:pathLst>
              <a:path w="4571301" h="4571288">
                <a:moveTo>
                  <a:pt x="2285657" y="0"/>
                </a:moveTo>
                <a:lnTo>
                  <a:pt x="2098198" y="7576"/>
                </a:lnTo>
                <a:lnTo>
                  <a:pt x="1914912" y="29915"/>
                </a:lnTo>
                <a:lnTo>
                  <a:pt x="1736388" y="66426"/>
                </a:lnTo>
                <a:lnTo>
                  <a:pt x="1563214" y="116523"/>
                </a:lnTo>
                <a:lnTo>
                  <a:pt x="1395978" y="179616"/>
                </a:lnTo>
                <a:lnTo>
                  <a:pt x="1235267" y="255118"/>
                </a:lnTo>
                <a:lnTo>
                  <a:pt x="1081672" y="342441"/>
                </a:lnTo>
                <a:lnTo>
                  <a:pt x="935779" y="440996"/>
                </a:lnTo>
                <a:lnTo>
                  <a:pt x="798177" y="550194"/>
                </a:lnTo>
                <a:lnTo>
                  <a:pt x="669455" y="669448"/>
                </a:lnTo>
                <a:lnTo>
                  <a:pt x="550199" y="798170"/>
                </a:lnTo>
                <a:lnTo>
                  <a:pt x="441000" y="935771"/>
                </a:lnTo>
                <a:lnTo>
                  <a:pt x="342445" y="1081663"/>
                </a:lnTo>
                <a:lnTo>
                  <a:pt x="255121" y="1235258"/>
                </a:lnTo>
                <a:lnTo>
                  <a:pt x="179618" y="1395967"/>
                </a:lnTo>
                <a:lnTo>
                  <a:pt x="116524" y="1563202"/>
                </a:lnTo>
                <a:lnTo>
                  <a:pt x="66427" y="1736376"/>
                </a:lnTo>
                <a:lnTo>
                  <a:pt x="29915" y="1914900"/>
                </a:lnTo>
                <a:lnTo>
                  <a:pt x="7576" y="2098185"/>
                </a:lnTo>
                <a:lnTo>
                  <a:pt x="0" y="2285644"/>
                </a:lnTo>
                <a:lnTo>
                  <a:pt x="7576" y="2473103"/>
                </a:lnTo>
                <a:lnTo>
                  <a:pt x="29915" y="2656388"/>
                </a:lnTo>
                <a:lnTo>
                  <a:pt x="66427" y="2834912"/>
                </a:lnTo>
                <a:lnTo>
                  <a:pt x="116524" y="3008085"/>
                </a:lnTo>
                <a:lnTo>
                  <a:pt x="179618" y="3175321"/>
                </a:lnTo>
                <a:lnTo>
                  <a:pt x="255121" y="3336030"/>
                </a:lnTo>
                <a:lnTo>
                  <a:pt x="342445" y="3489625"/>
                </a:lnTo>
                <a:lnTo>
                  <a:pt x="441000" y="3635517"/>
                </a:lnTo>
                <a:lnTo>
                  <a:pt x="550199" y="3773118"/>
                </a:lnTo>
                <a:lnTo>
                  <a:pt x="669455" y="3901840"/>
                </a:lnTo>
                <a:lnTo>
                  <a:pt x="798177" y="4021094"/>
                </a:lnTo>
                <a:lnTo>
                  <a:pt x="935779" y="4130292"/>
                </a:lnTo>
                <a:lnTo>
                  <a:pt x="1081672" y="4228847"/>
                </a:lnTo>
                <a:lnTo>
                  <a:pt x="1235267" y="4316169"/>
                </a:lnTo>
                <a:lnTo>
                  <a:pt x="1395978" y="4391671"/>
                </a:lnTo>
                <a:lnTo>
                  <a:pt x="1563214" y="4454765"/>
                </a:lnTo>
                <a:lnTo>
                  <a:pt x="1736388" y="4504862"/>
                </a:lnTo>
                <a:lnTo>
                  <a:pt x="1914912" y="4541373"/>
                </a:lnTo>
                <a:lnTo>
                  <a:pt x="2098198" y="4563711"/>
                </a:lnTo>
                <a:lnTo>
                  <a:pt x="2285657" y="4571288"/>
                </a:lnTo>
                <a:lnTo>
                  <a:pt x="2473115" y="4563711"/>
                </a:lnTo>
                <a:lnTo>
                  <a:pt x="2656401" y="4541373"/>
                </a:lnTo>
                <a:lnTo>
                  <a:pt x="2834924" y="4504862"/>
                </a:lnTo>
                <a:lnTo>
                  <a:pt x="3008098" y="4454765"/>
                </a:lnTo>
                <a:lnTo>
                  <a:pt x="3175334" y="4391671"/>
                </a:lnTo>
                <a:lnTo>
                  <a:pt x="3336043" y="4316169"/>
                </a:lnTo>
                <a:lnTo>
                  <a:pt x="3489638" y="4228847"/>
                </a:lnTo>
                <a:lnTo>
                  <a:pt x="3635530" y="4130292"/>
                </a:lnTo>
                <a:lnTo>
                  <a:pt x="3773131" y="4021094"/>
                </a:lnTo>
                <a:lnTo>
                  <a:pt x="3901852" y="3901840"/>
                </a:lnTo>
                <a:lnTo>
                  <a:pt x="4021106" y="3773118"/>
                </a:lnTo>
                <a:lnTo>
                  <a:pt x="4130305" y="3635517"/>
                </a:lnTo>
                <a:lnTo>
                  <a:pt x="4228860" y="3489625"/>
                </a:lnTo>
                <a:lnTo>
                  <a:pt x="4316182" y="3336030"/>
                </a:lnTo>
                <a:lnTo>
                  <a:pt x="4391684" y="3175321"/>
                </a:lnTo>
                <a:lnTo>
                  <a:pt x="4454778" y="3008085"/>
                </a:lnTo>
                <a:lnTo>
                  <a:pt x="4504874" y="2834912"/>
                </a:lnTo>
                <a:lnTo>
                  <a:pt x="4541386" y="2656388"/>
                </a:lnTo>
                <a:lnTo>
                  <a:pt x="4563724" y="2473103"/>
                </a:lnTo>
                <a:lnTo>
                  <a:pt x="4571301" y="2285644"/>
                </a:lnTo>
                <a:lnTo>
                  <a:pt x="4563724" y="2098185"/>
                </a:lnTo>
                <a:lnTo>
                  <a:pt x="4541386" y="1914900"/>
                </a:lnTo>
                <a:lnTo>
                  <a:pt x="4504874" y="1736376"/>
                </a:lnTo>
                <a:lnTo>
                  <a:pt x="4454778" y="1563202"/>
                </a:lnTo>
                <a:lnTo>
                  <a:pt x="4391684" y="1395967"/>
                </a:lnTo>
                <a:lnTo>
                  <a:pt x="4316182" y="1235258"/>
                </a:lnTo>
                <a:lnTo>
                  <a:pt x="4228860" y="1081663"/>
                </a:lnTo>
                <a:lnTo>
                  <a:pt x="4130305" y="935771"/>
                </a:lnTo>
                <a:lnTo>
                  <a:pt x="4021106" y="798170"/>
                </a:lnTo>
                <a:lnTo>
                  <a:pt x="3901852" y="669448"/>
                </a:lnTo>
                <a:lnTo>
                  <a:pt x="3773131" y="550194"/>
                </a:lnTo>
                <a:lnTo>
                  <a:pt x="3635530" y="440996"/>
                </a:lnTo>
                <a:lnTo>
                  <a:pt x="3489638" y="342441"/>
                </a:lnTo>
                <a:lnTo>
                  <a:pt x="3336043" y="255118"/>
                </a:lnTo>
                <a:lnTo>
                  <a:pt x="3175334" y="179616"/>
                </a:lnTo>
                <a:lnTo>
                  <a:pt x="3008098" y="116523"/>
                </a:lnTo>
                <a:lnTo>
                  <a:pt x="2834924" y="66426"/>
                </a:lnTo>
                <a:lnTo>
                  <a:pt x="2656401" y="29915"/>
                </a:lnTo>
                <a:lnTo>
                  <a:pt x="2473115" y="7576"/>
                </a:lnTo>
                <a:lnTo>
                  <a:pt x="2285657" y="0"/>
                </a:lnTo>
                <a:close/>
              </a:path>
            </a:pathLst>
          </a:custGeom>
          <a:solidFill>
            <a:srgbClr val="FFFFFF"/>
          </a:solidFill>
        </p:spPr>
        <p:txBody>
          <a:bodyPr wrap="square" lIns="0" tIns="0" rIns="0" bIns="0" rtlCol="0">
            <a:noAutofit/>
          </a:bodyPr>
          <a:lstStyle/>
          <a:p>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247648" y="387350"/>
            <a:ext cx="2422601" cy="955984"/>
          </a:xfrm>
          <a:prstGeom prst="rect">
            <a:avLst/>
          </a:prstGeom>
        </p:spPr>
      </p:pic>
      <p:sp>
        <p:nvSpPr>
          <p:cNvPr id="7" name="Rectangle 6"/>
          <p:cNvSpPr/>
          <p:nvPr/>
        </p:nvSpPr>
        <p:spPr>
          <a:xfrm>
            <a:off x="507765" y="948773"/>
            <a:ext cx="9195211" cy="7198445"/>
          </a:xfrm>
          <a:prstGeom prst="rect">
            <a:avLst/>
          </a:prstGeom>
        </p:spPr>
        <p:txBody>
          <a:bodyPr wrap="square">
            <a:spAutoFit/>
          </a:bodyPr>
          <a:lstStyle/>
          <a:p>
            <a:pPr marL="12700" marR="83185">
              <a:lnSpc>
                <a:spcPct val="111100"/>
              </a:lnSpc>
              <a:buClr>
                <a:srgbClr val="231F20"/>
              </a:buClr>
              <a:tabLst>
                <a:tab pos="139699" algn="l"/>
              </a:tabLst>
            </a:pPr>
            <a:r>
              <a:rPr lang="en-GB" sz="3200" spc="-30" dirty="0" smtClean="0">
                <a:solidFill>
                  <a:schemeClr val="tx2"/>
                </a:solidFill>
                <a:latin typeface="Arial"/>
                <a:cs typeface="Arial"/>
              </a:rPr>
              <a:t>An overview of:</a:t>
            </a:r>
          </a:p>
          <a:p>
            <a:pPr marL="12700" marR="83185">
              <a:lnSpc>
                <a:spcPct val="111100"/>
              </a:lnSpc>
              <a:buClr>
                <a:srgbClr val="231F20"/>
              </a:buClr>
              <a:tabLst>
                <a:tab pos="139699" algn="l"/>
              </a:tabLst>
            </a:pPr>
            <a:endParaRPr lang="en-GB" sz="3200" spc="-30" dirty="0" smtClean="0">
              <a:solidFill>
                <a:schemeClr val="tx2"/>
              </a:solidFill>
              <a:latin typeface="Arial"/>
              <a:cs typeface="Arial"/>
            </a:endParaRPr>
          </a:p>
          <a:p>
            <a:pPr marL="469900" marR="83185" indent="-457200">
              <a:lnSpc>
                <a:spcPct val="111100"/>
              </a:lnSpc>
              <a:buClr>
                <a:srgbClr val="231F20"/>
              </a:buClr>
              <a:buFont typeface="Arial" panose="020B0604020202020204" pitchFamily="34" charset="0"/>
              <a:buChar char="•"/>
              <a:tabLst>
                <a:tab pos="139699" algn="l"/>
              </a:tabLst>
            </a:pPr>
            <a:r>
              <a:rPr lang="en-GB" sz="3200" spc="-30" dirty="0" smtClean="0">
                <a:solidFill>
                  <a:schemeClr val="tx2"/>
                </a:solidFill>
                <a:latin typeface="Arial"/>
                <a:cs typeface="Arial"/>
              </a:rPr>
              <a:t>The Getting </a:t>
            </a:r>
            <a:r>
              <a:rPr lang="en-GB" sz="3200" spc="-30" dirty="0">
                <a:solidFill>
                  <a:schemeClr val="tx2"/>
                </a:solidFill>
                <a:latin typeface="Arial"/>
                <a:cs typeface="Arial"/>
              </a:rPr>
              <a:t>it Right for Every Child Practice </a:t>
            </a:r>
            <a:r>
              <a:rPr lang="en-GB" sz="3200" spc="-30" dirty="0" smtClean="0">
                <a:solidFill>
                  <a:schemeClr val="tx2"/>
                </a:solidFill>
                <a:latin typeface="Arial"/>
                <a:cs typeface="Arial"/>
              </a:rPr>
              <a:t>Model</a:t>
            </a:r>
            <a:br>
              <a:rPr lang="en-GB" sz="3200" spc="-30" dirty="0" smtClean="0">
                <a:solidFill>
                  <a:schemeClr val="tx2"/>
                </a:solidFill>
                <a:latin typeface="Arial"/>
                <a:cs typeface="Arial"/>
              </a:rPr>
            </a:br>
            <a:endParaRPr lang="en-GB" sz="3200" spc="-30" dirty="0">
              <a:solidFill>
                <a:schemeClr val="tx2"/>
              </a:solidFill>
              <a:latin typeface="Arial"/>
              <a:cs typeface="Arial"/>
            </a:endParaRPr>
          </a:p>
          <a:p>
            <a:pPr marL="469900" marR="83185" indent="-457200">
              <a:lnSpc>
                <a:spcPct val="111100"/>
              </a:lnSpc>
              <a:buClr>
                <a:srgbClr val="231F20"/>
              </a:buClr>
              <a:buFont typeface="Arial" panose="020B0604020202020204" pitchFamily="34" charset="0"/>
              <a:buChar char="•"/>
              <a:tabLst>
                <a:tab pos="139699" algn="l"/>
              </a:tabLst>
            </a:pPr>
            <a:r>
              <a:rPr lang="en-GB" sz="3200" spc="-30" dirty="0" smtClean="0">
                <a:solidFill>
                  <a:schemeClr val="tx2"/>
                </a:solidFill>
                <a:latin typeface="Arial"/>
                <a:cs typeface="Arial"/>
              </a:rPr>
              <a:t>Using the GIRFEC Wellbeing Indicators for information gathering</a:t>
            </a:r>
            <a:br>
              <a:rPr lang="en-GB" sz="3200" spc="-30" dirty="0" smtClean="0">
                <a:solidFill>
                  <a:schemeClr val="tx2"/>
                </a:solidFill>
                <a:latin typeface="Arial"/>
                <a:cs typeface="Arial"/>
              </a:rPr>
            </a:br>
            <a:endParaRPr lang="en-GB" sz="3200" spc="-30" dirty="0" smtClean="0">
              <a:solidFill>
                <a:schemeClr val="tx2"/>
              </a:solidFill>
              <a:latin typeface="Arial"/>
              <a:cs typeface="Arial"/>
            </a:endParaRPr>
          </a:p>
          <a:p>
            <a:pPr marL="469900" marR="83185" indent="-457200">
              <a:lnSpc>
                <a:spcPct val="111100"/>
              </a:lnSpc>
              <a:buClr>
                <a:srgbClr val="231F20"/>
              </a:buClr>
              <a:buFont typeface="Arial" panose="020B0604020202020204" pitchFamily="34" charset="0"/>
              <a:buChar char="•"/>
              <a:tabLst>
                <a:tab pos="139699" algn="l"/>
              </a:tabLst>
            </a:pPr>
            <a:r>
              <a:rPr lang="en-GB" sz="3200" spc="-30" dirty="0" smtClean="0">
                <a:solidFill>
                  <a:schemeClr val="tx2"/>
                </a:solidFill>
                <a:latin typeface="Arial"/>
                <a:cs typeface="Arial"/>
              </a:rPr>
              <a:t>To </a:t>
            </a:r>
            <a:r>
              <a:rPr lang="en-GB" sz="3200" spc="-30" dirty="0">
                <a:solidFill>
                  <a:schemeClr val="tx2"/>
                </a:solidFill>
                <a:latin typeface="Arial"/>
                <a:cs typeface="Arial"/>
              </a:rPr>
              <a:t>use the My World Assessment Triangle as a framework for gathering and analysing information</a:t>
            </a:r>
            <a:endParaRPr lang="en-GB" sz="3200" spc="-30" dirty="0" smtClean="0">
              <a:solidFill>
                <a:schemeClr val="tx2"/>
              </a:solidFill>
              <a:latin typeface="Arial"/>
              <a:cs typeface="Arial"/>
            </a:endParaRPr>
          </a:p>
          <a:p>
            <a:pPr marL="12700" marR="83185">
              <a:lnSpc>
                <a:spcPct val="111100"/>
              </a:lnSpc>
              <a:buClr>
                <a:srgbClr val="231F20"/>
              </a:buClr>
              <a:tabLst>
                <a:tab pos="139699" algn="l"/>
              </a:tabLst>
            </a:pPr>
            <a:r>
              <a:rPr lang="en-GB" sz="3200" spc="-30" dirty="0" smtClean="0">
                <a:solidFill>
                  <a:srgbClr val="231F20"/>
                </a:solidFill>
                <a:latin typeface="Arial"/>
                <a:cs typeface="Arial"/>
              </a:rPr>
              <a:t/>
            </a:r>
            <a:br>
              <a:rPr lang="en-GB" sz="3200" spc="-30" dirty="0" smtClean="0">
                <a:solidFill>
                  <a:srgbClr val="231F20"/>
                </a:solidFill>
                <a:latin typeface="Arial"/>
                <a:cs typeface="Arial"/>
              </a:rPr>
            </a:br>
            <a:endParaRPr lang="en-GB" sz="3200" dirty="0"/>
          </a:p>
        </p:txBody>
      </p:sp>
    </p:spTree>
    <p:extLst>
      <p:ext uri="{BB962C8B-B14F-4D97-AF65-F5344CB8AC3E}">
        <p14:creationId xmlns:p14="http://schemas.microsoft.com/office/powerpoint/2010/main" val="34098264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050" y="615950"/>
            <a:ext cx="9508040" cy="1219200"/>
          </a:xfrm>
        </p:spPr>
        <p:txBody>
          <a:bodyPr/>
          <a:lstStyle/>
          <a:p>
            <a:r>
              <a:rPr lang="en-GB" sz="3600" b="1" dirty="0" smtClean="0">
                <a:latin typeface="Arial" panose="020B0604020202020204" pitchFamily="34" charset="0"/>
                <a:cs typeface="Arial" panose="020B0604020202020204" pitchFamily="34" charset="0"/>
              </a:rPr>
              <a:t>Learning Intentions (Session 3)</a:t>
            </a:r>
            <a:r>
              <a:rPr lang="en-GB" sz="2400" b="1" dirty="0" smtClean="0"/>
              <a:t/>
            </a:r>
            <a:br>
              <a:rPr lang="en-GB" sz="2400" b="1" dirty="0" smtClean="0"/>
            </a:br>
            <a:r>
              <a:rPr lang="en-GB" sz="2400" b="1" dirty="0"/>
              <a:t/>
            </a:r>
            <a:br>
              <a:rPr lang="en-GB" sz="2400" b="1" dirty="0"/>
            </a:br>
            <a:r>
              <a:rPr lang="en-GB" sz="2400" dirty="0" smtClean="0">
                <a:latin typeface="Arial" panose="020B0604020202020204" pitchFamily="34" charset="0"/>
                <a:cs typeface="Arial" panose="020B0604020202020204" pitchFamily="34" charset="0"/>
              </a:rPr>
              <a:t>Participants will:</a:t>
            </a:r>
            <a:r>
              <a:rPr lang="en-GB" dirty="0" smtClean="0"/>
              <a:t/>
            </a:r>
            <a:br>
              <a:rPr lang="en-GB" dirty="0" smtClean="0"/>
            </a:br>
            <a:r>
              <a:rPr lang="en-GB" sz="2400" b="1" dirty="0" smtClean="0"/>
              <a:t/>
            </a:r>
            <a:br>
              <a:rPr lang="en-GB" sz="2400" b="1" dirty="0" smtClean="0"/>
            </a:br>
            <a:endParaRPr lang="en-GB" sz="2400" b="1" dirty="0"/>
          </a:p>
        </p:txBody>
      </p:sp>
      <p:sp>
        <p:nvSpPr>
          <p:cNvPr id="4" name="TextBox 3"/>
          <p:cNvSpPr txBox="1"/>
          <p:nvPr/>
        </p:nvSpPr>
        <p:spPr>
          <a:xfrm>
            <a:off x="253023" y="2216150"/>
            <a:ext cx="9448800" cy="1477328"/>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Have shared their use of the My World Triangle with </a:t>
            </a:r>
            <a:r>
              <a:rPr lang="en-GB" sz="2400" dirty="0" smtClean="0">
                <a:latin typeface="Arial" panose="020B0604020202020204" pitchFamily="34" charset="0"/>
                <a:cs typeface="Arial" panose="020B0604020202020204" pitchFamily="34" charset="0"/>
              </a:rPr>
              <a:t>peers.</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Understand </a:t>
            </a:r>
            <a:r>
              <a:rPr lang="en-GB" sz="2400" dirty="0">
                <a:latin typeface="Arial" panose="020B0604020202020204" pitchFamily="34" charset="0"/>
                <a:cs typeface="Arial" panose="020B0604020202020204" pitchFamily="34" charset="0"/>
              </a:rPr>
              <a:t>the Resilience Matrix and where this fits with the other component parts of the National Practice Model.</a:t>
            </a:r>
            <a:r>
              <a:rPr lang="en-GB" dirty="0"/>
              <a:t/>
            </a:r>
            <a:br>
              <a:rPr lang="en-GB" dirty="0"/>
            </a:br>
            <a:endParaRPr lang="en-GB" dirty="0"/>
          </a:p>
        </p:txBody>
      </p:sp>
      <p:sp>
        <p:nvSpPr>
          <p:cNvPr id="5" name="TextBox 4"/>
          <p:cNvSpPr txBox="1"/>
          <p:nvPr/>
        </p:nvSpPr>
        <p:spPr>
          <a:xfrm>
            <a:off x="227135" y="4044950"/>
            <a:ext cx="9448800" cy="646331"/>
          </a:xfrm>
          <a:prstGeom prst="rect">
            <a:avLst/>
          </a:prstGeom>
          <a:noFill/>
        </p:spPr>
        <p:txBody>
          <a:bodyPr wrap="square" rtlCol="0">
            <a:spAutoFit/>
          </a:bodyPr>
          <a:lstStyle/>
          <a:p>
            <a:r>
              <a:rPr lang="en-GB" sz="3600" b="1" dirty="0"/>
              <a:t>Success Criteria (Session 3)</a:t>
            </a:r>
            <a:endParaRPr lang="en-GB" sz="3600" dirty="0"/>
          </a:p>
        </p:txBody>
      </p:sp>
      <p:sp>
        <p:nvSpPr>
          <p:cNvPr id="6" name="TextBox 5"/>
          <p:cNvSpPr txBox="1"/>
          <p:nvPr/>
        </p:nvSpPr>
        <p:spPr>
          <a:xfrm>
            <a:off x="253023" y="5035550"/>
            <a:ext cx="9448800" cy="1846659"/>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Success will have been achieved when staff have drafted a plan to embed </a:t>
            </a:r>
            <a:r>
              <a:rPr lang="en-GB" sz="2400" dirty="0" smtClean="0">
                <a:latin typeface="Arial" panose="020B0604020202020204" pitchFamily="34" charset="0"/>
                <a:cs typeface="Arial" panose="020B0604020202020204" pitchFamily="34" charset="0"/>
              </a:rPr>
              <a:t>Wellbeing Assessment</a:t>
            </a:r>
            <a:r>
              <a:rPr lang="en-GB" sz="2400" dirty="0">
                <a:latin typeface="Arial" panose="020B0604020202020204" pitchFamily="34" charset="0"/>
                <a:cs typeface="Arial" panose="020B0604020202020204" pitchFamily="34" charset="0"/>
              </a:rPr>
              <a:t>, involving the three component parts of the National practice Model, into the workings of their establishment. </a:t>
            </a:r>
            <a:r>
              <a:rPr lang="en-GB" sz="2400" b="1" dirty="0"/>
              <a:t/>
            </a:r>
            <a:br>
              <a:rPr lang="en-GB" sz="2400" b="1" dirty="0"/>
            </a:br>
            <a:endParaRPr lang="en-GB" dirty="0"/>
          </a:p>
        </p:txBody>
      </p:sp>
    </p:spTree>
    <p:extLst>
      <p:ext uri="{BB962C8B-B14F-4D97-AF65-F5344CB8AC3E}">
        <p14:creationId xmlns:p14="http://schemas.microsoft.com/office/powerpoint/2010/main" val="40356629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36789" y="315068"/>
            <a:ext cx="9250415" cy="1100548"/>
          </a:xfrm>
          <a:prstGeom prst="rect">
            <a:avLst/>
          </a:prstGeom>
        </p:spPr>
        <p:txBody>
          <a:bodyPr vert="horz" wrap="square" lIns="0" tIns="0" rIns="0" bIns="0" rtlCol="0">
            <a:noAutofit/>
          </a:bodyPr>
          <a:lstStyle/>
          <a:p>
            <a:pPr marL="163828"/>
            <a:r>
              <a:rPr lang="en-GB" sz="3600" b="1" spc="-30" dirty="0" smtClean="0">
                <a:solidFill>
                  <a:srgbClr val="002060"/>
                </a:solidFill>
                <a:latin typeface="Arial"/>
                <a:cs typeface="Arial"/>
              </a:rPr>
              <a:t>Feedback - Homework </a:t>
            </a:r>
            <a:endParaRPr sz="3600" dirty="0">
              <a:solidFill>
                <a:srgbClr val="002060"/>
              </a:solidFill>
              <a:latin typeface="Arial"/>
              <a:cs typeface="Arial"/>
            </a:endParaRPr>
          </a:p>
        </p:txBody>
      </p:sp>
      <p:sp>
        <p:nvSpPr>
          <p:cNvPr id="4" name="object 4"/>
          <p:cNvSpPr/>
          <p:nvPr/>
        </p:nvSpPr>
        <p:spPr>
          <a:xfrm>
            <a:off x="2676347" y="2262352"/>
            <a:ext cx="4571301" cy="4571288"/>
          </a:xfrm>
          <a:custGeom>
            <a:avLst/>
            <a:gdLst/>
            <a:ahLst/>
            <a:cxnLst/>
            <a:rect l="l" t="t" r="r" b="b"/>
            <a:pathLst>
              <a:path w="4571301" h="4571288">
                <a:moveTo>
                  <a:pt x="2285657" y="0"/>
                </a:moveTo>
                <a:lnTo>
                  <a:pt x="2098198" y="7576"/>
                </a:lnTo>
                <a:lnTo>
                  <a:pt x="1914912" y="29915"/>
                </a:lnTo>
                <a:lnTo>
                  <a:pt x="1736388" y="66426"/>
                </a:lnTo>
                <a:lnTo>
                  <a:pt x="1563214" y="116523"/>
                </a:lnTo>
                <a:lnTo>
                  <a:pt x="1395978" y="179616"/>
                </a:lnTo>
                <a:lnTo>
                  <a:pt x="1235267" y="255118"/>
                </a:lnTo>
                <a:lnTo>
                  <a:pt x="1081672" y="342441"/>
                </a:lnTo>
                <a:lnTo>
                  <a:pt x="935779" y="440996"/>
                </a:lnTo>
                <a:lnTo>
                  <a:pt x="798177" y="550194"/>
                </a:lnTo>
                <a:lnTo>
                  <a:pt x="669455" y="669448"/>
                </a:lnTo>
                <a:lnTo>
                  <a:pt x="550199" y="798170"/>
                </a:lnTo>
                <a:lnTo>
                  <a:pt x="441000" y="935771"/>
                </a:lnTo>
                <a:lnTo>
                  <a:pt x="342445" y="1081663"/>
                </a:lnTo>
                <a:lnTo>
                  <a:pt x="255121" y="1235258"/>
                </a:lnTo>
                <a:lnTo>
                  <a:pt x="179618" y="1395967"/>
                </a:lnTo>
                <a:lnTo>
                  <a:pt x="116524" y="1563202"/>
                </a:lnTo>
                <a:lnTo>
                  <a:pt x="66427" y="1736376"/>
                </a:lnTo>
                <a:lnTo>
                  <a:pt x="29915" y="1914900"/>
                </a:lnTo>
                <a:lnTo>
                  <a:pt x="7576" y="2098185"/>
                </a:lnTo>
                <a:lnTo>
                  <a:pt x="0" y="2285644"/>
                </a:lnTo>
                <a:lnTo>
                  <a:pt x="7576" y="2473103"/>
                </a:lnTo>
                <a:lnTo>
                  <a:pt x="29915" y="2656388"/>
                </a:lnTo>
                <a:lnTo>
                  <a:pt x="66427" y="2834912"/>
                </a:lnTo>
                <a:lnTo>
                  <a:pt x="116524" y="3008085"/>
                </a:lnTo>
                <a:lnTo>
                  <a:pt x="179618" y="3175321"/>
                </a:lnTo>
                <a:lnTo>
                  <a:pt x="255121" y="3336030"/>
                </a:lnTo>
                <a:lnTo>
                  <a:pt x="342445" y="3489625"/>
                </a:lnTo>
                <a:lnTo>
                  <a:pt x="441000" y="3635517"/>
                </a:lnTo>
                <a:lnTo>
                  <a:pt x="550199" y="3773118"/>
                </a:lnTo>
                <a:lnTo>
                  <a:pt x="669455" y="3901840"/>
                </a:lnTo>
                <a:lnTo>
                  <a:pt x="798177" y="4021094"/>
                </a:lnTo>
                <a:lnTo>
                  <a:pt x="935779" y="4130292"/>
                </a:lnTo>
                <a:lnTo>
                  <a:pt x="1081672" y="4228847"/>
                </a:lnTo>
                <a:lnTo>
                  <a:pt x="1235267" y="4316169"/>
                </a:lnTo>
                <a:lnTo>
                  <a:pt x="1395978" y="4391671"/>
                </a:lnTo>
                <a:lnTo>
                  <a:pt x="1563214" y="4454765"/>
                </a:lnTo>
                <a:lnTo>
                  <a:pt x="1736388" y="4504862"/>
                </a:lnTo>
                <a:lnTo>
                  <a:pt x="1914912" y="4541373"/>
                </a:lnTo>
                <a:lnTo>
                  <a:pt x="2098198" y="4563711"/>
                </a:lnTo>
                <a:lnTo>
                  <a:pt x="2285657" y="4571288"/>
                </a:lnTo>
                <a:lnTo>
                  <a:pt x="2473115" y="4563711"/>
                </a:lnTo>
                <a:lnTo>
                  <a:pt x="2656401" y="4541373"/>
                </a:lnTo>
                <a:lnTo>
                  <a:pt x="2834924" y="4504862"/>
                </a:lnTo>
                <a:lnTo>
                  <a:pt x="3008098" y="4454765"/>
                </a:lnTo>
                <a:lnTo>
                  <a:pt x="3175334" y="4391671"/>
                </a:lnTo>
                <a:lnTo>
                  <a:pt x="3336043" y="4316169"/>
                </a:lnTo>
                <a:lnTo>
                  <a:pt x="3489638" y="4228847"/>
                </a:lnTo>
                <a:lnTo>
                  <a:pt x="3635530" y="4130292"/>
                </a:lnTo>
                <a:lnTo>
                  <a:pt x="3773131" y="4021094"/>
                </a:lnTo>
                <a:lnTo>
                  <a:pt x="3901852" y="3901840"/>
                </a:lnTo>
                <a:lnTo>
                  <a:pt x="4021106" y="3773118"/>
                </a:lnTo>
                <a:lnTo>
                  <a:pt x="4130305" y="3635517"/>
                </a:lnTo>
                <a:lnTo>
                  <a:pt x="4228860" y="3489625"/>
                </a:lnTo>
                <a:lnTo>
                  <a:pt x="4316182" y="3336030"/>
                </a:lnTo>
                <a:lnTo>
                  <a:pt x="4391684" y="3175321"/>
                </a:lnTo>
                <a:lnTo>
                  <a:pt x="4454778" y="3008085"/>
                </a:lnTo>
                <a:lnTo>
                  <a:pt x="4504874" y="2834912"/>
                </a:lnTo>
                <a:lnTo>
                  <a:pt x="4541386" y="2656388"/>
                </a:lnTo>
                <a:lnTo>
                  <a:pt x="4563724" y="2473103"/>
                </a:lnTo>
                <a:lnTo>
                  <a:pt x="4571301" y="2285644"/>
                </a:lnTo>
                <a:lnTo>
                  <a:pt x="4563724" y="2098185"/>
                </a:lnTo>
                <a:lnTo>
                  <a:pt x="4541386" y="1914900"/>
                </a:lnTo>
                <a:lnTo>
                  <a:pt x="4504874" y="1736376"/>
                </a:lnTo>
                <a:lnTo>
                  <a:pt x="4454778" y="1563202"/>
                </a:lnTo>
                <a:lnTo>
                  <a:pt x="4391684" y="1395967"/>
                </a:lnTo>
                <a:lnTo>
                  <a:pt x="4316182" y="1235258"/>
                </a:lnTo>
                <a:lnTo>
                  <a:pt x="4228860" y="1081663"/>
                </a:lnTo>
                <a:lnTo>
                  <a:pt x="4130305" y="935771"/>
                </a:lnTo>
                <a:lnTo>
                  <a:pt x="4021106" y="798170"/>
                </a:lnTo>
                <a:lnTo>
                  <a:pt x="3901852" y="669448"/>
                </a:lnTo>
                <a:lnTo>
                  <a:pt x="3773131" y="550194"/>
                </a:lnTo>
                <a:lnTo>
                  <a:pt x="3635530" y="440996"/>
                </a:lnTo>
                <a:lnTo>
                  <a:pt x="3489638" y="342441"/>
                </a:lnTo>
                <a:lnTo>
                  <a:pt x="3336043" y="255118"/>
                </a:lnTo>
                <a:lnTo>
                  <a:pt x="3175334" y="179616"/>
                </a:lnTo>
                <a:lnTo>
                  <a:pt x="3008098" y="116523"/>
                </a:lnTo>
                <a:lnTo>
                  <a:pt x="2834924" y="66426"/>
                </a:lnTo>
                <a:lnTo>
                  <a:pt x="2656401" y="29915"/>
                </a:lnTo>
                <a:lnTo>
                  <a:pt x="2473115" y="7576"/>
                </a:lnTo>
                <a:lnTo>
                  <a:pt x="2285657" y="0"/>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064250" y="2520950"/>
            <a:ext cx="3469049" cy="3200400"/>
          </a:xfrm>
          <a:prstGeom prst="rect">
            <a:avLst/>
          </a:prstGeom>
          <a:blipFill>
            <a:blip r:embed="rId3" cstate="print"/>
            <a:stretch>
              <a:fillRect/>
            </a:stretch>
          </a:blipFill>
        </p:spPr>
        <p:txBody>
          <a:bodyPr wrap="square" lIns="0" tIns="0" rIns="0" bIns="0" rtlCol="0">
            <a:noAutofit/>
          </a:bodyPr>
          <a:lstStyle/>
          <a:p>
            <a:endParaRPr/>
          </a:p>
        </p:txBody>
      </p:sp>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7247648" y="387350"/>
            <a:ext cx="2422601" cy="955984"/>
          </a:xfrm>
          <a:prstGeom prst="rect">
            <a:avLst/>
          </a:prstGeom>
        </p:spPr>
      </p:pic>
      <p:sp>
        <p:nvSpPr>
          <p:cNvPr id="2" name="TextBox 1"/>
          <p:cNvSpPr txBox="1"/>
          <p:nvPr/>
        </p:nvSpPr>
        <p:spPr>
          <a:xfrm>
            <a:off x="501650" y="1369615"/>
            <a:ext cx="5562600" cy="6247864"/>
          </a:xfrm>
          <a:prstGeom prst="rect">
            <a:avLst/>
          </a:prstGeom>
          <a:noFill/>
        </p:spPr>
        <p:txBody>
          <a:bodyPr wrap="square" rtlCol="0">
            <a:spAutoFit/>
          </a:bodyPr>
          <a:lstStyle/>
          <a:p>
            <a:r>
              <a:rPr lang="en-GB" sz="4000" dirty="0" smtClean="0"/>
              <a:t>In groups, discuss the My World Triangle wellbeing assessment that you have completed since the last session.</a:t>
            </a:r>
          </a:p>
          <a:p>
            <a:endParaRPr lang="en-GB" sz="4000" dirty="0" smtClean="0"/>
          </a:p>
          <a:p>
            <a:r>
              <a:rPr lang="en-GB" sz="4000" dirty="0" smtClean="0"/>
              <a:t>Use the flipchart paper for feedback to the larger group.</a:t>
            </a:r>
            <a:endParaRPr lang="en-GB" sz="4000" dirty="0"/>
          </a:p>
          <a:p>
            <a:endParaRPr lang="en-GB" sz="4000" dirty="0" smtClean="0"/>
          </a:p>
        </p:txBody>
      </p:sp>
    </p:spTree>
    <p:extLst>
      <p:ext uri="{BB962C8B-B14F-4D97-AF65-F5344CB8AC3E}">
        <p14:creationId xmlns:p14="http://schemas.microsoft.com/office/powerpoint/2010/main" val="25081778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0" rIns="0" bIns="0" rtlCol="0">
            <a:noAutofit/>
          </a:bodyPr>
          <a:lstStyle/>
          <a:p>
            <a:pPr marL="252726"/>
            <a:r>
              <a:rPr sz="2400" b="1" dirty="0">
                <a:solidFill>
                  <a:srgbClr val="231F20"/>
                </a:solidFill>
                <a:latin typeface="Arial"/>
                <a:cs typeface="Arial"/>
              </a:rPr>
              <a:t>The National </a:t>
            </a:r>
            <a:r>
              <a:rPr sz="2400" b="1" spc="10" dirty="0">
                <a:solidFill>
                  <a:srgbClr val="231F20"/>
                </a:solidFill>
                <a:latin typeface="Arial"/>
                <a:cs typeface="Arial"/>
              </a:rPr>
              <a:t>Practice </a:t>
            </a:r>
            <a:r>
              <a:rPr sz="2400" b="1" spc="26" dirty="0">
                <a:solidFill>
                  <a:srgbClr val="231F20"/>
                </a:solidFill>
                <a:latin typeface="Arial"/>
                <a:cs typeface="Arial"/>
              </a:rPr>
              <a:t>Model</a:t>
            </a:r>
            <a:endParaRPr sz="2400">
              <a:latin typeface="Arial"/>
              <a:cs typeface="Arial"/>
            </a:endParaRPr>
          </a:p>
        </p:txBody>
      </p:sp>
      <p:sp>
        <p:nvSpPr>
          <p:cNvPr id="4" name="object 4"/>
          <p:cNvSpPr/>
          <p:nvPr/>
        </p:nvSpPr>
        <p:spPr>
          <a:xfrm>
            <a:off x="926611" y="2898767"/>
            <a:ext cx="2622041" cy="2622029"/>
          </a:xfrm>
          <a:custGeom>
            <a:avLst/>
            <a:gdLst/>
            <a:ahLst/>
            <a:cxnLst/>
            <a:rect l="l" t="t" r="r" b="b"/>
            <a:pathLst>
              <a:path w="2622041" h="2622029">
                <a:moveTo>
                  <a:pt x="1311021" y="0"/>
                </a:moveTo>
                <a:lnTo>
                  <a:pt x="1203497" y="4345"/>
                </a:lnTo>
                <a:lnTo>
                  <a:pt x="1098367" y="17158"/>
                </a:lnTo>
                <a:lnTo>
                  <a:pt x="995968" y="38101"/>
                </a:lnTo>
                <a:lnTo>
                  <a:pt x="896638" y="66835"/>
                </a:lnTo>
                <a:lnTo>
                  <a:pt x="800714" y="103025"/>
                </a:lnTo>
                <a:lnTo>
                  <a:pt x="708533" y="146331"/>
                </a:lnTo>
                <a:lnTo>
                  <a:pt x="620433" y="196418"/>
                </a:lnTo>
                <a:lnTo>
                  <a:pt x="536750" y="252947"/>
                </a:lnTo>
                <a:lnTo>
                  <a:pt x="457824" y="315582"/>
                </a:lnTo>
                <a:lnTo>
                  <a:pt x="383990" y="383984"/>
                </a:lnTo>
                <a:lnTo>
                  <a:pt x="315587" y="457817"/>
                </a:lnTo>
                <a:lnTo>
                  <a:pt x="252952" y="536742"/>
                </a:lnTo>
                <a:lnTo>
                  <a:pt x="196422" y="620423"/>
                </a:lnTo>
                <a:lnTo>
                  <a:pt x="146334" y="708523"/>
                </a:lnTo>
                <a:lnTo>
                  <a:pt x="103027" y="800703"/>
                </a:lnTo>
                <a:lnTo>
                  <a:pt x="66837" y="896627"/>
                </a:lnTo>
                <a:lnTo>
                  <a:pt x="38102" y="995957"/>
                </a:lnTo>
                <a:lnTo>
                  <a:pt x="17159" y="1098355"/>
                </a:lnTo>
                <a:lnTo>
                  <a:pt x="4346" y="1203484"/>
                </a:lnTo>
                <a:lnTo>
                  <a:pt x="0" y="1311008"/>
                </a:lnTo>
                <a:lnTo>
                  <a:pt x="4346" y="1418531"/>
                </a:lnTo>
                <a:lnTo>
                  <a:pt x="17159" y="1523661"/>
                </a:lnTo>
                <a:lnTo>
                  <a:pt x="38102" y="1626060"/>
                </a:lnTo>
                <a:lnTo>
                  <a:pt x="66837" y="1725390"/>
                </a:lnTo>
                <a:lnTo>
                  <a:pt x="103027" y="1821314"/>
                </a:lnTo>
                <a:lnTo>
                  <a:pt x="146334" y="1913495"/>
                </a:lnTo>
                <a:lnTo>
                  <a:pt x="196422" y="2001596"/>
                </a:lnTo>
                <a:lnTo>
                  <a:pt x="252952" y="2085278"/>
                </a:lnTo>
                <a:lnTo>
                  <a:pt x="315587" y="2164204"/>
                </a:lnTo>
                <a:lnTo>
                  <a:pt x="383990" y="2238038"/>
                </a:lnTo>
                <a:lnTo>
                  <a:pt x="457824" y="2306441"/>
                </a:lnTo>
                <a:lnTo>
                  <a:pt x="536750" y="2369076"/>
                </a:lnTo>
                <a:lnTo>
                  <a:pt x="620433" y="2425607"/>
                </a:lnTo>
                <a:lnTo>
                  <a:pt x="708533" y="2475694"/>
                </a:lnTo>
                <a:lnTo>
                  <a:pt x="800714" y="2519002"/>
                </a:lnTo>
                <a:lnTo>
                  <a:pt x="896638" y="2555192"/>
                </a:lnTo>
                <a:lnTo>
                  <a:pt x="995968" y="2583927"/>
                </a:lnTo>
                <a:lnTo>
                  <a:pt x="1098367" y="2604870"/>
                </a:lnTo>
                <a:lnTo>
                  <a:pt x="1203497" y="2617683"/>
                </a:lnTo>
                <a:lnTo>
                  <a:pt x="1311021" y="2622029"/>
                </a:lnTo>
                <a:lnTo>
                  <a:pt x="1418544" y="2617683"/>
                </a:lnTo>
                <a:lnTo>
                  <a:pt x="1523674" y="2604870"/>
                </a:lnTo>
                <a:lnTo>
                  <a:pt x="1626073" y="2583927"/>
                </a:lnTo>
                <a:lnTo>
                  <a:pt x="1725403" y="2555192"/>
                </a:lnTo>
                <a:lnTo>
                  <a:pt x="1821327" y="2519002"/>
                </a:lnTo>
                <a:lnTo>
                  <a:pt x="1913508" y="2475694"/>
                </a:lnTo>
                <a:lnTo>
                  <a:pt x="2001608" y="2425607"/>
                </a:lnTo>
                <a:lnTo>
                  <a:pt x="2085291" y="2369076"/>
                </a:lnTo>
                <a:lnTo>
                  <a:pt x="2164217" y="2306441"/>
                </a:lnTo>
                <a:lnTo>
                  <a:pt x="2238051" y="2238038"/>
                </a:lnTo>
                <a:lnTo>
                  <a:pt x="2306454" y="2164204"/>
                </a:lnTo>
                <a:lnTo>
                  <a:pt x="2369089" y="2085278"/>
                </a:lnTo>
                <a:lnTo>
                  <a:pt x="2425619" y="2001596"/>
                </a:lnTo>
                <a:lnTo>
                  <a:pt x="2475707" y="1913495"/>
                </a:lnTo>
                <a:lnTo>
                  <a:pt x="2519014" y="1821314"/>
                </a:lnTo>
                <a:lnTo>
                  <a:pt x="2555204" y="1725390"/>
                </a:lnTo>
                <a:lnTo>
                  <a:pt x="2583939" y="1626060"/>
                </a:lnTo>
                <a:lnTo>
                  <a:pt x="2604882" y="1523661"/>
                </a:lnTo>
                <a:lnTo>
                  <a:pt x="2617695" y="1418531"/>
                </a:lnTo>
                <a:lnTo>
                  <a:pt x="2622042" y="1311008"/>
                </a:lnTo>
                <a:lnTo>
                  <a:pt x="2617695" y="1203484"/>
                </a:lnTo>
                <a:lnTo>
                  <a:pt x="2604882" y="1098355"/>
                </a:lnTo>
                <a:lnTo>
                  <a:pt x="2583939" y="995957"/>
                </a:lnTo>
                <a:lnTo>
                  <a:pt x="2555204" y="896627"/>
                </a:lnTo>
                <a:lnTo>
                  <a:pt x="2519014" y="800703"/>
                </a:lnTo>
                <a:lnTo>
                  <a:pt x="2475707" y="708523"/>
                </a:lnTo>
                <a:lnTo>
                  <a:pt x="2425619" y="620423"/>
                </a:lnTo>
                <a:lnTo>
                  <a:pt x="2369089" y="536742"/>
                </a:lnTo>
                <a:lnTo>
                  <a:pt x="2306454" y="457817"/>
                </a:lnTo>
                <a:lnTo>
                  <a:pt x="2238051" y="383984"/>
                </a:lnTo>
                <a:lnTo>
                  <a:pt x="2164217" y="315582"/>
                </a:lnTo>
                <a:lnTo>
                  <a:pt x="2085291" y="252947"/>
                </a:lnTo>
                <a:lnTo>
                  <a:pt x="2001608" y="196418"/>
                </a:lnTo>
                <a:lnTo>
                  <a:pt x="1913508" y="146331"/>
                </a:lnTo>
                <a:lnTo>
                  <a:pt x="1821327" y="103025"/>
                </a:lnTo>
                <a:lnTo>
                  <a:pt x="1725403" y="66835"/>
                </a:lnTo>
                <a:lnTo>
                  <a:pt x="1626073" y="38101"/>
                </a:lnTo>
                <a:lnTo>
                  <a:pt x="1523674" y="17158"/>
                </a:lnTo>
                <a:lnTo>
                  <a:pt x="1418544" y="4345"/>
                </a:lnTo>
                <a:lnTo>
                  <a:pt x="1311021" y="0"/>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926617" y="2898762"/>
            <a:ext cx="2622029" cy="2622029"/>
          </a:xfrm>
          <a:prstGeom prst="rect">
            <a:avLst/>
          </a:prstGeom>
          <a:blipFill>
            <a:blip r:embed="rId3" cstate="print"/>
            <a:stretch>
              <a:fillRect/>
            </a:stretch>
          </a:blipFill>
        </p:spPr>
        <p:txBody>
          <a:bodyPr wrap="square" lIns="0" tIns="0" rIns="0" bIns="0" rtlCol="0">
            <a:noAutofit/>
          </a:bodyPr>
          <a:lstStyle/>
          <a:p>
            <a:endParaRPr/>
          </a:p>
        </p:txBody>
      </p:sp>
      <p:sp>
        <p:nvSpPr>
          <p:cNvPr id="6" name="object 6"/>
          <p:cNvSpPr/>
          <p:nvPr/>
        </p:nvSpPr>
        <p:spPr>
          <a:xfrm>
            <a:off x="3717047" y="2691375"/>
            <a:ext cx="2625199" cy="2283396"/>
          </a:xfrm>
          <a:custGeom>
            <a:avLst/>
            <a:gdLst/>
            <a:ahLst/>
            <a:cxnLst/>
            <a:rect l="l" t="t" r="r" b="b"/>
            <a:pathLst>
              <a:path w="2625199" h="2283396">
                <a:moveTo>
                  <a:pt x="1307192" y="0"/>
                </a:moveTo>
                <a:lnTo>
                  <a:pt x="2510" y="2238900"/>
                </a:lnTo>
                <a:lnTo>
                  <a:pt x="0" y="2250975"/>
                </a:lnTo>
                <a:lnTo>
                  <a:pt x="1219" y="2261674"/>
                </a:lnTo>
                <a:lnTo>
                  <a:pt x="5958" y="2270632"/>
                </a:lnTo>
                <a:lnTo>
                  <a:pt x="14003" y="2277483"/>
                </a:lnTo>
                <a:lnTo>
                  <a:pt x="25143" y="2281859"/>
                </a:lnTo>
                <a:lnTo>
                  <a:pt x="39167" y="2283396"/>
                </a:lnTo>
                <a:lnTo>
                  <a:pt x="2597532" y="2281443"/>
                </a:lnTo>
                <a:lnTo>
                  <a:pt x="2609244" y="2277580"/>
                </a:lnTo>
                <a:lnTo>
                  <a:pt x="2617901" y="2271175"/>
                </a:lnTo>
                <a:lnTo>
                  <a:pt x="2623289" y="2262593"/>
                </a:lnTo>
                <a:lnTo>
                  <a:pt x="2625199" y="2252201"/>
                </a:lnTo>
                <a:lnTo>
                  <a:pt x="2623419" y="2240365"/>
                </a:lnTo>
                <a:lnTo>
                  <a:pt x="1336078" y="11950"/>
                </a:lnTo>
                <a:lnTo>
                  <a:pt x="1307192" y="0"/>
                </a:lnTo>
                <a:close/>
              </a:path>
            </a:pathLst>
          </a:custGeom>
          <a:solidFill>
            <a:srgbClr val="D8E69A"/>
          </a:solidFill>
        </p:spPr>
        <p:txBody>
          <a:bodyPr wrap="square" lIns="0" tIns="0" rIns="0" bIns="0" rtlCol="0">
            <a:noAutofit/>
          </a:bodyPr>
          <a:lstStyle/>
          <a:p>
            <a:endParaRPr/>
          </a:p>
        </p:txBody>
      </p:sp>
      <p:sp>
        <p:nvSpPr>
          <p:cNvPr id="7" name="object 7"/>
          <p:cNvSpPr/>
          <p:nvPr/>
        </p:nvSpPr>
        <p:spPr>
          <a:xfrm>
            <a:off x="3717000" y="2690990"/>
            <a:ext cx="2625197" cy="2283790"/>
          </a:xfrm>
          <a:prstGeom prst="rect">
            <a:avLst/>
          </a:prstGeom>
          <a:blipFill>
            <a:blip r:embed="rId4" cstate="print"/>
            <a:stretch>
              <a:fillRect/>
            </a:stretch>
          </a:blipFill>
        </p:spPr>
        <p:txBody>
          <a:bodyPr wrap="square" lIns="0" tIns="0" rIns="0" bIns="0" rtlCol="0">
            <a:noAutofit/>
          </a:bodyPr>
          <a:lstStyle/>
          <a:p>
            <a:endParaRPr/>
          </a:p>
        </p:txBody>
      </p:sp>
      <p:sp>
        <p:nvSpPr>
          <p:cNvPr id="8" name="object 8"/>
          <p:cNvSpPr/>
          <p:nvPr/>
        </p:nvSpPr>
        <p:spPr>
          <a:xfrm>
            <a:off x="6507379" y="2898767"/>
            <a:ext cx="2622042" cy="2622029"/>
          </a:xfrm>
          <a:custGeom>
            <a:avLst/>
            <a:gdLst/>
            <a:ahLst/>
            <a:cxnLst/>
            <a:rect l="l" t="t" r="r" b="b"/>
            <a:pathLst>
              <a:path w="2622042" h="2622029">
                <a:moveTo>
                  <a:pt x="1311021" y="0"/>
                </a:moveTo>
                <a:lnTo>
                  <a:pt x="1203497" y="4345"/>
                </a:lnTo>
                <a:lnTo>
                  <a:pt x="1098367" y="17158"/>
                </a:lnTo>
                <a:lnTo>
                  <a:pt x="995968" y="38101"/>
                </a:lnTo>
                <a:lnTo>
                  <a:pt x="896638" y="66835"/>
                </a:lnTo>
                <a:lnTo>
                  <a:pt x="800714" y="103025"/>
                </a:lnTo>
                <a:lnTo>
                  <a:pt x="708533" y="146331"/>
                </a:lnTo>
                <a:lnTo>
                  <a:pt x="620433" y="196418"/>
                </a:lnTo>
                <a:lnTo>
                  <a:pt x="536750" y="252947"/>
                </a:lnTo>
                <a:lnTo>
                  <a:pt x="457824" y="315582"/>
                </a:lnTo>
                <a:lnTo>
                  <a:pt x="383990" y="383984"/>
                </a:lnTo>
                <a:lnTo>
                  <a:pt x="315587" y="457817"/>
                </a:lnTo>
                <a:lnTo>
                  <a:pt x="252952" y="536742"/>
                </a:lnTo>
                <a:lnTo>
                  <a:pt x="196422" y="620423"/>
                </a:lnTo>
                <a:lnTo>
                  <a:pt x="146334" y="708523"/>
                </a:lnTo>
                <a:lnTo>
                  <a:pt x="103027" y="800703"/>
                </a:lnTo>
                <a:lnTo>
                  <a:pt x="66837" y="896627"/>
                </a:lnTo>
                <a:lnTo>
                  <a:pt x="38102" y="995957"/>
                </a:lnTo>
                <a:lnTo>
                  <a:pt x="17159" y="1098355"/>
                </a:lnTo>
                <a:lnTo>
                  <a:pt x="4346" y="1203484"/>
                </a:lnTo>
                <a:lnTo>
                  <a:pt x="0" y="1311008"/>
                </a:lnTo>
                <a:lnTo>
                  <a:pt x="4346" y="1418531"/>
                </a:lnTo>
                <a:lnTo>
                  <a:pt x="17159" y="1523661"/>
                </a:lnTo>
                <a:lnTo>
                  <a:pt x="38102" y="1626060"/>
                </a:lnTo>
                <a:lnTo>
                  <a:pt x="66837" y="1725390"/>
                </a:lnTo>
                <a:lnTo>
                  <a:pt x="103027" y="1821314"/>
                </a:lnTo>
                <a:lnTo>
                  <a:pt x="146334" y="1913495"/>
                </a:lnTo>
                <a:lnTo>
                  <a:pt x="196422" y="2001596"/>
                </a:lnTo>
                <a:lnTo>
                  <a:pt x="252952" y="2085278"/>
                </a:lnTo>
                <a:lnTo>
                  <a:pt x="315587" y="2164204"/>
                </a:lnTo>
                <a:lnTo>
                  <a:pt x="383990" y="2238038"/>
                </a:lnTo>
                <a:lnTo>
                  <a:pt x="457824" y="2306441"/>
                </a:lnTo>
                <a:lnTo>
                  <a:pt x="536750" y="2369076"/>
                </a:lnTo>
                <a:lnTo>
                  <a:pt x="620433" y="2425607"/>
                </a:lnTo>
                <a:lnTo>
                  <a:pt x="708533" y="2475694"/>
                </a:lnTo>
                <a:lnTo>
                  <a:pt x="800714" y="2519002"/>
                </a:lnTo>
                <a:lnTo>
                  <a:pt x="896638" y="2555192"/>
                </a:lnTo>
                <a:lnTo>
                  <a:pt x="995968" y="2583927"/>
                </a:lnTo>
                <a:lnTo>
                  <a:pt x="1098367" y="2604870"/>
                </a:lnTo>
                <a:lnTo>
                  <a:pt x="1203497" y="2617683"/>
                </a:lnTo>
                <a:lnTo>
                  <a:pt x="1311021" y="2622029"/>
                </a:lnTo>
                <a:lnTo>
                  <a:pt x="1418544" y="2617683"/>
                </a:lnTo>
                <a:lnTo>
                  <a:pt x="1523674" y="2604870"/>
                </a:lnTo>
                <a:lnTo>
                  <a:pt x="1626073" y="2583927"/>
                </a:lnTo>
                <a:lnTo>
                  <a:pt x="1725403" y="2555192"/>
                </a:lnTo>
                <a:lnTo>
                  <a:pt x="1821327" y="2519002"/>
                </a:lnTo>
                <a:lnTo>
                  <a:pt x="1913508" y="2475694"/>
                </a:lnTo>
                <a:lnTo>
                  <a:pt x="2001608" y="2425607"/>
                </a:lnTo>
                <a:lnTo>
                  <a:pt x="2085291" y="2369076"/>
                </a:lnTo>
                <a:lnTo>
                  <a:pt x="2164217" y="2306441"/>
                </a:lnTo>
                <a:lnTo>
                  <a:pt x="2238051" y="2238038"/>
                </a:lnTo>
                <a:lnTo>
                  <a:pt x="2306454" y="2164204"/>
                </a:lnTo>
                <a:lnTo>
                  <a:pt x="2369089" y="2085278"/>
                </a:lnTo>
                <a:lnTo>
                  <a:pt x="2425619" y="2001596"/>
                </a:lnTo>
                <a:lnTo>
                  <a:pt x="2475707" y="1913495"/>
                </a:lnTo>
                <a:lnTo>
                  <a:pt x="2519014" y="1821314"/>
                </a:lnTo>
                <a:lnTo>
                  <a:pt x="2555204" y="1725390"/>
                </a:lnTo>
                <a:lnTo>
                  <a:pt x="2583939" y="1626060"/>
                </a:lnTo>
                <a:lnTo>
                  <a:pt x="2604882" y="1523661"/>
                </a:lnTo>
                <a:lnTo>
                  <a:pt x="2617695" y="1418531"/>
                </a:lnTo>
                <a:lnTo>
                  <a:pt x="2622042" y="1311008"/>
                </a:lnTo>
                <a:lnTo>
                  <a:pt x="2617695" y="1203484"/>
                </a:lnTo>
                <a:lnTo>
                  <a:pt x="2604882" y="1098355"/>
                </a:lnTo>
                <a:lnTo>
                  <a:pt x="2583939" y="995957"/>
                </a:lnTo>
                <a:lnTo>
                  <a:pt x="2555204" y="896627"/>
                </a:lnTo>
                <a:lnTo>
                  <a:pt x="2519014" y="800703"/>
                </a:lnTo>
                <a:lnTo>
                  <a:pt x="2475707" y="708523"/>
                </a:lnTo>
                <a:lnTo>
                  <a:pt x="2425619" y="620423"/>
                </a:lnTo>
                <a:lnTo>
                  <a:pt x="2369089" y="536742"/>
                </a:lnTo>
                <a:lnTo>
                  <a:pt x="2306454" y="457817"/>
                </a:lnTo>
                <a:lnTo>
                  <a:pt x="2238051" y="383984"/>
                </a:lnTo>
                <a:lnTo>
                  <a:pt x="2164217" y="315582"/>
                </a:lnTo>
                <a:lnTo>
                  <a:pt x="2085291" y="252947"/>
                </a:lnTo>
                <a:lnTo>
                  <a:pt x="2001608" y="196418"/>
                </a:lnTo>
                <a:lnTo>
                  <a:pt x="1913508" y="146331"/>
                </a:lnTo>
                <a:lnTo>
                  <a:pt x="1821327" y="103025"/>
                </a:lnTo>
                <a:lnTo>
                  <a:pt x="1725403" y="66835"/>
                </a:lnTo>
                <a:lnTo>
                  <a:pt x="1626073" y="38101"/>
                </a:lnTo>
                <a:lnTo>
                  <a:pt x="1523674" y="17158"/>
                </a:lnTo>
                <a:lnTo>
                  <a:pt x="1418544" y="4345"/>
                </a:lnTo>
                <a:lnTo>
                  <a:pt x="1311021" y="0"/>
                </a:lnTo>
                <a:close/>
              </a:path>
            </a:pathLst>
          </a:custGeom>
          <a:solidFill>
            <a:srgbClr val="FFFFFF"/>
          </a:solidFill>
        </p:spPr>
        <p:txBody>
          <a:bodyPr wrap="square" lIns="0" tIns="0" rIns="0" bIns="0" rtlCol="0">
            <a:noAutofit/>
          </a:bodyPr>
          <a:lstStyle/>
          <a:p>
            <a:endParaRPr/>
          </a:p>
        </p:txBody>
      </p:sp>
      <p:sp>
        <p:nvSpPr>
          <p:cNvPr id="9" name="object 9"/>
          <p:cNvSpPr/>
          <p:nvPr/>
        </p:nvSpPr>
        <p:spPr>
          <a:xfrm>
            <a:off x="6507379" y="2898762"/>
            <a:ext cx="2622041" cy="2622029"/>
          </a:xfrm>
          <a:prstGeom prst="rect">
            <a:avLst/>
          </a:prstGeom>
          <a:blipFill>
            <a:blip r:embed="rId3" cstate="print"/>
            <a:stretch>
              <a:fillRect/>
            </a:stretch>
          </a:blipFill>
        </p:spPr>
        <p:txBody>
          <a:bodyPr wrap="square" lIns="0" tIns="0" rIns="0" bIns="0" rtlCol="0">
            <a:noAutofit/>
          </a:bodyPr>
          <a:lstStyle/>
          <a:p>
            <a:endParaRPr/>
          </a:p>
        </p:txBody>
      </p:sp>
      <p:sp>
        <p:nvSpPr>
          <p:cNvPr id="10" name="object 10"/>
          <p:cNvSpPr txBox="1"/>
          <p:nvPr/>
        </p:nvSpPr>
        <p:spPr>
          <a:xfrm>
            <a:off x="1840051" y="2017396"/>
            <a:ext cx="859512" cy="457751"/>
          </a:xfrm>
          <a:prstGeom prst="rect">
            <a:avLst/>
          </a:prstGeom>
        </p:spPr>
        <p:txBody>
          <a:bodyPr vert="horz" wrap="square" lIns="0" tIns="0" rIns="0" bIns="0" rtlCol="0">
            <a:noAutofit/>
          </a:bodyPr>
          <a:lstStyle/>
          <a:p>
            <a:pPr marL="12700"/>
            <a:r>
              <a:rPr lang="en-GB" sz="1200" b="1" spc="-46" dirty="0" smtClean="0">
                <a:solidFill>
                  <a:srgbClr val="231F20"/>
                </a:solidFill>
                <a:latin typeface="Arial"/>
                <a:cs typeface="Arial"/>
              </a:rPr>
              <a:t>Wellbeing</a:t>
            </a:r>
            <a:endParaRPr sz="1200" dirty="0">
              <a:latin typeface="Arial"/>
              <a:cs typeface="Arial"/>
            </a:endParaRPr>
          </a:p>
        </p:txBody>
      </p:sp>
      <p:sp>
        <p:nvSpPr>
          <p:cNvPr id="11" name="object 11"/>
          <p:cNvSpPr txBox="1"/>
          <p:nvPr/>
        </p:nvSpPr>
        <p:spPr>
          <a:xfrm>
            <a:off x="4200575" y="2062398"/>
            <a:ext cx="1658620" cy="412750"/>
          </a:xfrm>
          <a:prstGeom prst="rect">
            <a:avLst/>
          </a:prstGeom>
        </p:spPr>
        <p:txBody>
          <a:bodyPr vert="horz" wrap="square" lIns="0" tIns="0" rIns="0" bIns="0" rtlCol="0">
            <a:noAutofit/>
          </a:bodyPr>
          <a:lstStyle/>
          <a:p>
            <a:pPr algn="ctr"/>
            <a:r>
              <a:rPr sz="1200" b="1" spc="-16" dirty="0">
                <a:solidFill>
                  <a:srgbClr val="231F20"/>
                </a:solidFill>
                <a:latin typeface="Arial"/>
                <a:cs typeface="Arial"/>
              </a:rPr>
              <a:t>Assessment</a:t>
            </a:r>
            <a:endParaRPr sz="1200">
              <a:latin typeface="Arial"/>
              <a:cs typeface="Arial"/>
            </a:endParaRPr>
          </a:p>
          <a:p>
            <a:pPr>
              <a:lnSpc>
                <a:spcPts val="750"/>
              </a:lnSpc>
              <a:spcBef>
                <a:spcPts val="10"/>
              </a:spcBef>
            </a:pPr>
            <a:endParaRPr sz="800"/>
          </a:p>
          <a:p>
            <a:pPr algn="ctr">
              <a:lnSpc>
                <a:spcPct val="100000"/>
              </a:lnSpc>
            </a:pPr>
            <a:r>
              <a:rPr sz="800" b="1" spc="-16" dirty="0">
                <a:solidFill>
                  <a:srgbClr val="231F20"/>
                </a:solidFill>
                <a:latin typeface="Arial"/>
                <a:cs typeface="Arial"/>
              </a:rPr>
              <a:t>App</a:t>
            </a:r>
            <a:r>
              <a:rPr sz="800" b="1" spc="-26" dirty="0">
                <a:solidFill>
                  <a:srgbClr val="231F20"/>
                </a:solidFill>
                <a:latin typeface="Arial"/>
                <a:cs typeface="Arial"/>
              </a:rPr>
              <a:t>r</a:t>
            </a:r>
            <a:r>
              <a:rPr sz="800" b="1" dirty="0">
                <a:solidFill>
                  <a:srgbClr val="231F20"/>
                </a:solidFill>
                <a:latin typeface="Arial"/>
                <a:cs typeface="Arial"/>
              </a:rPr>
              <a:t>opiate, P</a:t>
            </a:r>
            <a:r>
              <a:rPr sz="800" b="1" spc="-16" dirty="0">
                <a:solidFill>
                  <a:srgbClr val="231F20"/>
                </a:solidFill>
                <a:latin typeface="Arial"/>
                <a:cs typeface="Arial"/>
              </a:rPr>
              <a:t>r</a:t>
            </a:r>
            <a:r>
              <a:rPr sz="800" b="1" dirty="0">
                <a:solidFill>
                  <a:srgbClr val="231F20"/>
                </a:solidFill>
                <a:latin typeface="Arial"/>
                <a:cs typeface="Arial"/>
              </a:rPr>
              <a:t>oportionate, </a:t>
            </a:r>
            <a:r>
              <a:rPr sz="800" b="1" spc="-10" dirty="0">
                <a:solidFill>
                  <a:srgbClr val="231F20"/>
                </a:solidFill>
                <a:latin typeface="Arial"/>
                <a:cs typeface="Arial"/>
              </a:rPr>
              <a:t>Timely</a:t>
            </a:r>
            <a:endParaRPr sz="800">
              <a:latin typeface="Arial"/>
              <a:cs typeface="Arial"/>
            </a:endParaRPr>
          </a:p>
        </p:txBody>
      </p:sp>
      <p:sp>
        <p:nvSpPr>
          <p:cNvPr id="12" name="object 12"/>
          <p:cNvSpPr txBox="1"/>
          <p:nvPr/>
        </p:nvSpPr>
        <p:spPr>
          <a:xfrm>
            <a:off x="7420819" y="2017397"/>
            <a:ext cx="981943" cy="457750"/>
          </a:xfrm>
          <a:prstGeom prst="rect">
            <a:avLst/>
          </a:prstGeom>
        </p:spPr>
        <p:txBody>
          <a:bodyPr vert="horz" wrap="square" lIns="0" tIns="0" rIns="0" bIns="0" rtlCol="0">
            <a:noAutofit/>
          </a:bodyPr>
          <a:lstStyle/>
          <a:p>
            <a:pPr marL="12700"/>
            <a:r>
              <a:rPr lang="en-GB" sz="1200" b="1" spc="-46" dirty="0" smtClean="0">
                <a:solidFill>
                  <a:srgbClr val="231F20"/>
                </a:solidFill>
                <a:latin typeface="Arial"/>
                <a:cs typeface="Arial"/>
              </a:rPr>
              <a:t>Wellbeing</a:t>
            </a:r>
            <a:endParaRPr sz="1200" dirty="0">
              <a:latin typeface="Arial"/>
              <a:cs typeface="Arial"/>
            </a:endParaRPr>
          </a:p>
        </p:txBody>
      </p:sp>
      <p:sp>
        <p:nvSpPr>
          <p:cNvPr id="13" name="object 13"/>
          <p:cNvSpPr txBox="1"/>
          <p:nvPr/>
        </p:nvSpPr>
        <p:spPr>
          <a:xfrm>
            <a:off x="1776273" y="6515149"/>
            <a:ext cx="923290" cy="421640"/>
          </a:xfrm>
          <a:prstGeom prst="rect">
            <a:avLst/>
          </a:prstGeom>
        </p:spPr>
        <p:txBody>
          <a:bodyPr vert="horz" wrap="square" lIns="0" tIns="0" rIns="0" bIns="0" rtlCol="0">
            <a:noAutofit/>
          </a:bodyPr>
          <a:lstStyle/>
          <a:p>
            <a:pPr algn="ctr"/>
            <a:r>
              <a:rPr sz="1200" b="1" spc="-16" dirty="0">
                <a:solidFill>
                  <a:srgbClr val="231F20"/>
                </a:solidFill>
                <a:latin typeface="Arial"/>
                <a:cs typeface="Arial"/>
              </a:rPr>
              <a:t>Observing</a:t>
            </a:r>
            <a:endParaRPr sz="1200">
              <a:latin typeface="Arial"/>
              <a:cs typeface="Arial"/>
            </a:endParaRPr>
          </a:p>
          <a:p>
            <a:pPr algn="ctr">
              <a:spcBef>
                <a:spcPts val="360"/>
              </a:spcBef>
            </a:pPr>
            <a:r>
              <a:rPr sz="1200" b="1" spc="-56" dirty="0">
                <a:solidFill>
                  <a:srgbClr val="231F20"/>
                </a:solidFill>
                <a:latin typeface="Arial"/>
                <a:cs typeface="Arial"/>
              </a:rPr>
              <a:t>&amp; </a:t>
            </a:r>
            <a:r>
              <a:rPr sz="1200" b="1" spc="6" dirty="0">
                <a:solidFill>
                  <a:srgbClr val="231F20"/>
                </a:solidFill>
                <a:latin typeface="Arial"/>
                <a:cs typeface="Arial"/>
              </a:rPr>
              <a:t>Reco</a:t>
            </a:r>
            <a:r>
              <a:rPr sz="1200" b="1" spc="-26" dirty="0">
                <a:solidFill>
                  <a:srgbClr val="231F20"/>
                </a:solidFill>
                <a:latin typeface="Arial"/>
                <a:cs typeface="Arial"/>
              </a:rPr>
              <a:t>r</a:t>
            </a:r>
            <a:r>
              <a:rPr sz="1200" b="1" spc="-16" dirty="0">
                <a:solidFill>
                  <a:srgbClr val="231F20"/>
                </a:solidFill>
                <a:latin typeface="Arial"/>
                <a:cs typeface="Arial"/>
              </a:rPr>
              <a:t>ding</a:t>
            </a:r>
            <a:endParaRPr sz="1200">
              <a:latin typeface="Arial"/>
              <a:cs typeface="Arial"/>
            </a:endParaRPr>
          </a:p>
        </p:txBody>
      </p:sp>
      <p:sp>
        <p:nvSpPr>
          <p:cNvPr id="14" name="object 14"/>
          <p:cNvSpPr txBox="1"/>
          <p:nvPr/>
        </p:nvSpPr>
        <p:spPr>
          <a:xfrm>
            <a:off x="4217140" y="6515149"/>
            <a:ext cx="1625600" cy="421640"/>
          </a:xfrm>
          <a:prstGeom prst="rect">
            <a:avLst/>
          </a:prstGeom>
        </p:spPr>
        <p:txBody>
          <a:bodyPr vert="horz" wrap="square" lIns="0" tIns="0" rIns="0" bIns="0" rtlCol="0">
            <a:noAutofit/>
          </a:bodyPr>
          <a:lstStyle/>
          <a:p>
            <a:pPr algn="ctr">
              <a:lnSpc>
                <a:spcPct val="100000"/>
              </a:lnSpc>
            </a:pPr>
            <a:r>
              <a:rPr sz="1200" b="1" spc="-10" dirty="0">
                <a:solidFill>
                  <a:srgbClr val="231F20"/>
                </a:solidFill>
                <a:latin typeface="Arial"/>
                <a:cs typeface="Arial"/>
              </a:rPr>
              <a:t>Gathering Information</a:t>
            </a:r>
            <a:endParaRPr sz="1200">
              <a:latin typeface="Arial"/>
              <a:cs typeface="Arial"/>
            </a:endParaRPr>
          </a:p>
          <a:p>
            <a:pPr algn="ctr">
              <a:spcBef>
                <a:spcPts val="360"/>
              </a:spcBef>
            </a:pPr>
            <a:r>
              <a:rPr sz="1200" b="1" spc="-56" dirty="0">
                <a:solidFill>
                  <a:srgbClr val="231F20"/>
                </a:solidFill>
                <a:latin typeface="Arial"/>
                <a:cs typeface="Arial"/>
              </a:rPr>
              <a:t>&amp; </a:t>
            </a:r>
            <a:r>
              <a:rPr sz="1200" b="1" spc="-26" dirty="0">
                <a:solidFill>
                  <a:srgbClr val="231F20"/>
                </a:solidFill>
                <a:latin typeface="Arial"/>
                <a:cs typeface="Arial"/>
              </a:rPr>
              <a:t>Analysis</a:t>
            </a:r>
            <a:endParaRPr sz="1200">
              <a:latin typeface="Arial"/>
              <a:cs typeface="Arial"/>
            </a:endParaRPr>
          </a:p>
        </p:txBody>
      </p:sp>
      <p:sp>
        <p:nvSpPr>
          <p:cNvPr id="15" name="object 15"/>
          <p:cNvSpPr txBox="1"/>
          <p:nvPr/>
        </p:nvSpPr>
        <p:spPr>
          <a:xfrm>
            <a:off x="7234362" y="6515149"/>
            <a:ext cx="1168400" cy="421640"/>
          </a:xfrm>
          <a:prstGeom prst="rect">
            <a:avLst/>
          </a:prstGeom>
        </p:spPr>
        <p:txBody>
          <a:bodyPr vert="horz" wrap="square" lIns="0" tIns="0" rIns="0" bIns="0" rtlCol="0">
            <a:noAutofit/>
          </a:bodyPr>
          <a:lstStyle/>
          <a:p>
            <a:pPr algn="ctr">
              <a:lnSpc>
                <a:spcPct val="100000"/>
              </a:lnSpc>
            </a:pPr>
            <a:r>
              <a:rPr sz="1200" b="1" spc="-16" dirty="0">
                <a:solidFill>
                  <a:srgbClr val="231F20"/>
                </a:solidFill>
                <a:latin typeface="Arial"/>
                <a:cs typeface="Arial"/>
              </a:rPr>
              <a:t>Planning Action</a:t>
            </a:r>
            <a:endParaRPr sz="1200">
              <a:latin typeface="Arial"/>
              <a:cs typeface="Arial"/>
            </a:endParaRPr>
          </a:p>
          <a:p>
            <a:pPr algn="ctr">
              <a:spcBef>
                <a:spcPts val="360"/>
              </a:spcBef>
            </a:pPr>
            <a:r>
              <a:rPr sz="1200" b="1" spc="-56" dirty="0">
                <a:solidFill>
                  <a:srgbClr val="231F20"/>
                </a:solidFill>
                <a:latin typeface="Arial"/>
                <a:cs typeface="Arial"/>
              </a:rPr>
              <a:t>&amp; Review</a:t>
            </a:r>
            <a:endParaRPr sz="1200">
              <a:latin typeface="Arial"/>
              <a:cs typeface="Arial"/>
            </a:endParaRPr>
          </a:p>
        </p:txBody>
      </p:sp>
      <p:sp>
        <p:nvSpPr>
          <p:cNvPr id="16" name="object 16"/>
          <p:cNvSpPr txBox="1"/>
          <p:nvPr/>
        </p:nvSpPr>
        <p:spPr>
          <a:xfrm>
            <a:off x="3923097" y="5575406"/>
            <a:ext cx="477520" cy="133350"/>
          </a:xfrm>
          <a:prstGeom prst="rect">
            <a:avLst/>
          </a:prstGeom>
        </p:spPr>
        <p:txBody>
          <a:bodyPr vert="horz" wrap="square" lIns="0" tIns="0" rIns="0" bIns="0" rtlCol="0">
            <a:noAutofit/>
          </a:bodyPr>
          <a:lstStyle/>
          <a:p>
            <a:pPr marL="12700"/>
            <a:r>
              <a:rPr sz="800" b="1" spc="-16" dirty="0">
                <a:solidFill>
                  <a:srgbClr val="231F20"/>
                </a:solidFill>
                <a:latin typeface="Arial"/>
                <a:cs typeface="Arial"/>
              </a:rPr>
              <a:t>Adversity</a:t>
            </a:r>
            <a:endParaRPr sz="800">
              <a:latin typeface="Arial"/>
              <a:cs typeface="Arial"/>
            </a:endParaRPr>
          </a:p>
        </p:txBody>
      </p:sp>
      <p:sp>
        <p:nvSpPr>
          <p:cNvPr id="17" name="object 17"/>
          <p:cNvSpPr txBox="1"/>
          <p:nvPr/>
        </p:nvSpPr>
        <p:spPr>
          <a:xfrm>
            <a:off x="5569340" y="5468726"/>
            <a:ext cx="637540" cy="316230"/>
          </a:xfrm>
          <a:prstGeom prst="rect">
            <a:avLst/>
          </a:prstGeom>
        </p:spPr>
        <p:txBody>
          <a:bodyPr vert="horz" wrap="square" lIns="0" tIns="0" rIns="0" bIns="0" rtlCol="0">
            <a:noAutofit/>
          </a:bodyPr>
          <a:lstStyle/>
          <a:p>
            <a:pPr marL="12700" marR="12700" indent="59055">
              <a:lnSpc>
                <a:spcPct val="125000"/>
              </a:lnSpc>
            </a:pPr>
            <a:r>
              <a:rPr sz="800" b="1" dirty="0">
                <a:solidFill>
                  <a:srgbClr val="231F20"/>
                </a:solidFill>
                <a:latin typeface="Arial"/>
                <a:cs typeface="Arial"/>
              </a:rPr>
              <a:t>P</a:t>
            </a:r>
            <a:r>
              <a:rPr sz="800" b="1" spc="-16" dirty="0">
                <a:solidFill>
                  <a:srgbClr val="231F20"/>
                </a:solidFill>
                <a:latin typeface="Arial"/>
                <a:cs typeface="Arial"/>
              </a:rPr>
              <a:t>r</a:t>
            </a:r>
            <a:r>
              <a:rPr sz="800" b="1" dirty="0">
                <a:solidFill>
                  <a:srgbClr val="231F20"/>
                </a:solidFill>
                <a:latin typeface="Arial"/>
                <a:cs typeface="Arial"/>
              </a:rPr>
              <a:t>otective </a:t>
            </a:r>
            <a:r>
              <a:rPr sz="800" b="1" spc="-20" dirty="0">
                <a:solidFill>
                  <a:srgbClr val="231F20"/>
                </a:solidFill>
                <a:latin typeface="Arial"/>
                <a:cs typeface="Arial"/>
              </a:rPr>
              <a:t>Envi</a:t>
            </a:r>
            <a:r>
              <a:rPr sz="800" b="1" spc="-30" dirty="0">
                <a:solidFill>
                  <a:srgbClr val="231F20"/>
                </a:solidFill>
                <a:latin typeface="Arial"/>
                <a:cs typeface="Arial"/>
              </a:rPr>
              <a:t>r</a:t>
            </a:r>
            <a:r>
              <a:rPr sz="800" b="1" dirty="0">
                <a:solidFill>
                  <a:srgbClr val="231F20"/>
                </a:solidFill>
                <a:latin typeface="Arial"/>
                <a:cs typeface="Arial"/>
              </a:rPr>
              <a:t>onment</a:t>
            </a:r>
            <a:endParaRPr sz="800">
              <a:latin typeface="Arial"/>
              <a:cs typeface="Arial"/>
            </a:endParaRPr>
          </a:p>
        </p:txBody>
      </p:sp>
      <p:sp>
        <p:nvSpPr>
          <p:cNvPr id="18" name="object 18"/>
          <p:cNvSpPr txBox="1"/>
          <p:nvPr/>
        </p:nvSpPr>
        <p:spPr>
          <a:xfrm>
            <a:off x="4779574" y="5237907"/>
            <a:ext cx="499745" cy="133350"/>
          </a:xfrm>
          <a:prstGeom prst="rect">
            <a:avLst/>
          </a:prstGeom>
        </p:spPr>
        <p:txBody>
          <a:bodyPr vert="horz" wrap="square" lIns="0" tIns="0" rIns="0" bIns="0" rtlCol="0">
            <a:noAutofit/>
          </a:bodyPr>
          <a:lstStyle/>
          <a:p>
            <a:pPr marL="12700"/>
            <a:r>
              <a:rPr sz="800" b="1" spc="-6" dirty="0">
                <a:solidFill>
                  <a:srgbClr val="231F20"/>
                </a:solidFill>
                <a:latin typeface="Arial"/>
                <a:cs typeface="Arial"/>
              </a:rPr>
              <a:t>Resilence</a:t>
            </a:r>
            <a:endParaRPr sz="800">
              <a:latin typeface="Arial"/>
              <a:cs typeface="Arial"/>
            </a:endParaRPr>
          </a:p>
        </p:txBody>
      </p:sp>
      <p:sp>
        <p:nvSpPr>
          <p:cNvPr id="19" name="object 19"/>
          <p:cNvSpPr txBox="1"/>
          <p:nvPr/>
        </p:nvSpPr>
        <p:spPr>
          <a:xfrm>
            <a:off x="4720342" y="5926407"/>
            <a:ext cx="617854" cy="133350"/>
          </a:xfrm>
          <a:prstGeom prst="rect">
            <a:avLst/>
          </a:prstGeom>
        </p:spPr>
        <p:txBody>
          <a:bodyPr vert="horz" wrap="square" lIns="0" tIns="0" rIns="0" bIns="0" rtlCol="0">
            <a:noAutofit/>
          </a:bodyPr>
          <a:lstStyle/>
          <a:p>
            <a:pPr marL="12700"/>
            <a:r>
              <a:rPr sz="800" b="1" spc="-66" dirty="0">
                <a:solidFill>
                  <a:srgbClr val="231F20"/>
                </a:solidFill>
                <a:latin typeface="Arial"/>
                <a:cs typeface="Arial"/>
              </a:rPr>
              <a:t>V</a:t>
            </a:r>
            <a:r>
              <a:rPr sz="800" b="1" spc="-10" dirty="0">
                <a:solidFill>
                  <a:srgbClr val="231F20"/>
                </a:solidFill>
                <a:latin typeface="Arial"/>
                <a:cs typeface="Arial"/>
              </a:rPr>
              <a:t>ulnerability</a:t>
            </a:r>
            <a:endParaRPr sz="800">
              <a:latin typeface="Arial"/>
              <a:cs typeface="Arial"/>
            </a:endParaRPr>
          </a:p>
        </p:txBody>
      </p:sp>
      <p:sp>
        <p:nvSpPr>
          <p:cNvPr id="20" name="object 20"/>
          <p:cNvSpPr/>
          <p:nvPr/>
        </p:nvSpPr>
        <p:spPr>
          <a:xfrm>
            <a:off x="4654800" y="5655585"/>
            <a:ext cx="680326" cy="0"/>
          </a:xfrm>
          <a:custGeom>
            <a:avLst/>
            <a:gdLst/>
            <a:ahLst/>
            <a:cxnLst/>
            <a:rect l="l" t="t" r="r" b="b"/>
            <a:pathLst>
              <a:path w="680326">
                <a:moveTo>
                  <a:pt x="0" y="0"/>
                </a:moveTo>
                <a:lnTo>
                  <a:pt x="680326" y="0"/>
                </a:lnTo>
              </a:path>
            </a:pathLst>
          </a:custGeom>
          <a:ln w="12700">
            <a:solidFill>
              <a:srgbClr val="231F1F"/>
            </a:solidFill>
          </a:ln>
        </p:spPr>
        <p:txBody>
          <a:bodyPr wrap="square" lIns="0" tIns="0" rIns="0" bIns="0" rtlCol="0">
            <a:noAutofit/>
          </a:bodyPr>
          <a:lstStyle/>
          <a:p>
            <a:endParaRPr/>
          </a:p>
        </p:txBody>
      </p:sp>
      <p:sp>
        <p:nvSpPr>
          <p:cNvPr id="21" name="object 21"/>
          <p:cNvSpPr/>
          <p:nvPr/>
        </p:nvSpPr>
        <p:spPr>
          <a:xfrm>
            <a:off x="5315449" y="5623175"/>
            <a:ext cx="89052" cy="51295"/>
          </a:xfrm>
          <a:custGeom>
            <a:avLst/>
            <a:gdLst/>
            <a:ahLst/>
            <a:cxnLst/>
            <a:rect l="l" t="t" r="r" b="b"/>
            <a:pathLst>
              <a:path w="89052" h="51295">
                <a:moveTo>
                  <a:pt x="0" y="0"/>
                </a:moveTo>
                <a:lnTo>
                  <a:pt x="8233" y="13859"/>
                </a:lnTo>
                <a:lnTo>
                  <a:pt x="13154" y="24093"/>
                </a:lnTo>
                <a:lnTo>
                  <a:pt x="14763" y="32525"/>
                </a:lnTo>
                <a:lnTo>
                  <a:pt x="13060" y="40984"/>
                </a:lnTo>
                <a:lnTo>
                  <a:pt x="8045" y="51295"/>
                </a:lnTo>
                <a:lnTo>
                  <a:pt x="89052" y="32410"/>
                </a:lnTo>
                <a:lnTo>
                  <a:pt x="0" y="0"/>
                </a:lnTo>
                <a:close/>
              </a:path>
            </a:pathLst>
          </a:custGeom>
          <a:solidFill>
            <a:srgbClr val="231F1F"/>
          </a:solidFill>
        </p:spPr>
        <p:txBody>
          <a:bodyPr wrap="square" lIns="0" tIns="0" rIns="0" bIns="0" rtlCol="0">
            <a:noAutofit/>
          </a:bodyPr>
          <a:lstStyle/>
          <a:p>
            <a:endParaRPr/>
          </a:p>
        </p:txBody>
      </p:sp>
      <p:sp>
        <p:nvSpPr>
          <p:cNvPr id="22" name="object 22"/>
          <p:cNvSpPr/>
          <p:nvPr/>
        </p:nvSpPr>
        <p:spPr>
          <a:xfrm>
            <a:off x="5029200" y="5456439"/>
            <a:ext cx="0" cy="409917"/>
          </a:xfrm>
          <a:custGeom>
            <a:avLst/>
            <a:gdLst/>
            <a:ahLst/>
            <a:cxnLst/>
            <a:rect l="l" t="t" r="r" b="b"/>
            <a:pathLst>
              <a:path h="409917">
                <a:moveTo>
                  <a:pt x="0" y="409917"/>
                </a:moveTo>
                <a:lnTo>
                  <a:pt x="0" y="0"/>
                </a:lnTo>
              </a:path>
            </a:pathLst>
          </a:custGeom>
          <a:ln w="12700">
            <a:solidFill>
              <a:srgbClr val="231F1F"/>
            </a:solidFill>
          </a:ln>
        </p:spPr>
        <p:txBody>
          <a:bodyPr wrap="square" lIns="0" tIns="0" rIns="0" bIns="0" rtlCol="0">
            <a:noAutofit/>
          </a:bodyPr>
          <a:lstStyle/>
          <a:p>
            <a:endParaRPr/>
          </a:p>
        </p:txBody>
      </p:sp>
      <p:sp>
        <p:nvSpPr>
          <p:cNvPr id="23" name="object 23"/>
          <p:cNvSpPr/>
          <p:nvPr/>
        </p:nvSpPr>
        <p:spPr>
          <a:xfrm>
            <a:off x="4996790" y="5387064"/>
            <a:ext cx="51295" cy="89052"/>
          </a:xfrm>
          <a:custGeom>
            <a:avLst/>
            <a:gdLst/>
            <a:ahLst/>
            <a:cxnLst/>
            <a:rect l="l" t="t" r="r" b="b"/>
            <a:pathLst>
              <a:path w="51295" h="89052">
                <a:moveTo>
                  <a:pt x="32410" y="0"/>
                </a:moveTo>
                <a:lnTo>
                  <a:pt x="0" y="89052"/>
                </a:lnTo>
                <a:lnTo>
                  <a:pt x="13859" y="80819"/>
                </a:lnTo>
                <a:lnTo>
                  <a:pt x="24093" y="75898"/>
                </a:lnTo>
                <a:lnTo>
                  <a:pt x="32525" y="74288"/>
                </a:lnTo>
                <a:lnTo>
                  <a:pt x="49728" y="74288"/>
                </a:lnTo>
                <a:lnTo>
                  <a:pt x="32410" y="0"/>
                </a:lnTo>
                <a:close/>
              </a:path>
              <a:path w="51295" h="89052">
                <a:moveTo>
                  <a:pt x="49728" y="74288"/>
                </a:moveTo>
                <a:lnTo>
                  <a:pt x="32525" y="74288"/>
                </a:lnTo>
                <a:lnTo>
                  <a:pt x="40984" y="75991"/>
                </a:lnTo>
                <a:lnTo>
                  <a:pt x="51295" y="81006"/>
                </a:lnTo>
                <a:lnTo>
                  <a:pt x="49728" y="74288"/>
                </a:lnTo>
                <a:close/>
              </a:path>
            </a:pathLst>
          </a:custGeom>
          <a:solidFill>
            <a:srgbClr val="231F1F"/>
          </a:solidFill>
        </p:spPr>
        <p:txBody>
          <a:bodyPr wrap="square" lIns="0" tIns="0" rIns="0" bIns="0" rtlCol="0">
            <a:noAutofit/>
          </a:bodyPr>
          <a:lstStyle/>
          <a:p>
            <a:endParaRPr/>
          </a:p>
        </p:txBody>
      </p:sp>
      <p:sp>
        <p:nvSpPr>
          <p:cNvPr id="24" name="object 24"/>
          <p:cNvSpPr/>
          <p:nvPr/>
        </p:nvSpPr>
        <p:spPr>
          <a:xfrm>
            <a:off x="3640076" y="3610036"/>
            <a:ext cx="432930" cy="87182"/>
          </a:xfrm>
          <a:custGeom>
            <a:avLst/>
            <a:gdLst/>
            <a:ahLst/>
            <a:cxnLst/>
            <a:rect l="l" t="t" r="r" b="b"/>
            <a:pathLst>
              <a:path w="432930" h="87182">
                <a:moveTo>
                  <a:pt x="0" y="87182"/>
                </a:moveTo>
                <a:lnTo>
                  <a:pt x="37946" y="55796"/>
                </a:lnTo>
                <a:lnTo>
                  <a:pt x="79458" y="31385"/>
                </a:lnTo>
                <a:lnTo>
                  <a:pt x="123643" y="13949"/>
                </a:lnTo>
                <a:lnTo>
                  <a:pt x="169611" y="3487"/>
                </a:lnTo>
                <a:lnTo>
                  <a:pt x="216469" y="0"/>
                </a:lnTo>
                <a:lnTo>
                  <a:pt x="239954" y="871"/>
                </a:lnTo>
                <a:lnTo>
                  <a:pt x="286478" y="7846"/>
                </a:lnTo>
                <a:lnTo>
                  <a:pt x="331664" y="21795"/>
                </a:lnTo>
                <a:lnTo>
                  <a:pt x="374622" y="42719"/>
                </a:lnTo>
                <a:lnTo>
                  <a:pt x="414459" y="70617"/>
                </a:lnTo>
                <a:lnTo>
                  <a:pt x="432930" y="87182"/>
                </a:lnTo>
              </a:path>
            </a:pathLst>
          </a:custGeom>
          <a:ln w="38100">
            <a:solidFill>
              <a:srgbClr val="231F20"/>
            </a:solidFill>
          </a:ln>
        </p:spPr>
        <p:txBody>
          <a:bodyPr wrap="square" lIns="0" tIns="0" rIns="0" bIns="0" rtlCol="0">
            <a:noAutofit/>
          </a:bodyPr>
          <a:lstStyle/>
          <a:p>
            <a:endParaRPr/>
          </a:p>
        </p:txBody>
      </p:sp>
      <p:sp>
        <p:nvSpPr>
          <p:cNvPr id="25" name="object 25"/>
          <p:cNvSpPr/>
          <p:nvPr/>
        </p:nvSpPr>
        <p:spPr>
          <a:xfrm>
            <a:off x="4028014" y="3652223"/>
            <a:ext cx="68910" cy="68910"/>
          </a:xfrm>
          <a:custGeom>
            <a:avLst/>
            <a:gdLst/>
            <a:ahLst/>
            <a:cxnLst/>
            <a:rect l="l" t="t" r="r" b="b"/>
            <a:pathLst>
              <a:path w="68910" h="68910">
                <a:moveTo>
                  <a:pt x="52743" y="0"/>
                </a:moveTo>
                <a:lnTo>
                  <a:pt x="41592" y="41592"/>
                </a:lnTo>
                <a:lnTo>
                  <a:pt x="0" y="52743"/>
                </a:lnTo>
                <a:lnTo>
                  <a:pt x="16167" y="68910"/>
                </a:lnTo>
                <a:lnTo>
                  <a:pt x="57759" y="57759"/>
                </a:lnTo>
                <a:lnTo>
                  <a:pt x="68910" y="16167"/>
                </a:lnTo>
                <a:lnTo>
                  <a:pt x="52743" y="0"/>
                </a:lnTo>
                <a:close/>
              </a:path>
            </a:pathLst>
          </a:custGeom>
          <a:solidFill>
            <a:srgbClr val="231F20"/>
          </a:solidFill>
        </p:spPr>
        <p:txBody>
          <a:bodyPr wrap="square" lIns="0" tIns="0" rIns="0" bIns="0" rtlCol="0">
            <a:noAutofit/>
          </a:bodyPr>
          <a:lstStyle/>
          <a:p>
            <a:endParaRPr/>
          </a:p>
        </p:txBody>
      </p:sp>
      <p:sp>
        <p:nvSpPr>
          <p:cNvPr id="26" name="object 26"/>
          <p:cNvSpPr/>
          <p:nvPr/>
        </p:nvSpPr>
        <p:spPr>
          <a:xfrm>
            <a:off x="4028014" y="3652223"/>
            <a:ext cx="68910" cy="68910"/>
          </a:xfrm>
          <a:custGeom>
            <a:avLst/>
            <a:gdLst/>
            <a:ahLst/>
            <a:cxnLst/>
            <a:rect l="l" t="t" r="r" b="b"/>
            <a:pathLst>
              <a:path w="68910" h="68910">
                <a:moveTo>
                  <a:pt x="0" y="52743"/>
                </a:moveTo>
                <a:lnTo>
                  <a:pt x="41592" y="41592"/>
                </a:lnTo>
                <a:lnTo>
                  <a:pt x="52743" y="0"/>
                </a:lnTo>
                <a:lnTo>
                  <a:pt x="68910" y="16167"/>
                </a:lnTo>
                <a:lnTo>
                  <a:pt x="57759" y="57759"/>
                </a:lnTo>
                <a:lnTo>
                  <a:pt x="16167" y="68910"/>
                </a:lnTo>
                <a:lnTo>
                  <a:pt x="0" y="52743"/>
                </a:lnTo>
                <a:close/>
              </a:path>
            </a:pathLst>
          </a:custGeom>
          <a:ln w="12700">
            <a:solidFill>
              <a:srgbClr val="231F20"/>
            </a:solidFill>
          </a:ln>
        </p:spPr>
        <p:txBody>
          <a:bodyPr wrap="square" lIns="0" tIns="0" rIns="0" bIns="0" rtlCol="0">
            <a:noAutofit/>
          </a:bodyPr>
          <a:lstStyle/>
          <a:p>
            <a:endParaRPr/>
          </a:p>
        </p:txBody>
      </p:sp>
      <p:sp>
        <p:nvSpPr>
          <p:cNvPr id="27" name="object 27"/>
          <p:cNvSpPr/>
          <p:nvPr/>
        </p:nvSpPr>
        <p:spPr>
          <a:xfrm>
            <a:off x="3637452" y="3981980"/>
            <a:ext cx="432930" cy="87182"/>
          </a:xfrm>
          <a:custGeom>
            <a:avLst/>
            <a:gdLst/>
            <a:ahLst/>
            <a:cxnLst/>
            <a:rect l="l" t="t" r="r" b="b"/>
            <a:pathLst>
              <a:path w="432930" h="87182">
                <a:moveTo>
                  <a:pt x="432930" y="0"/>
                </a:moveTo>
                <a:lnTo>
                  <a:pt x="394986" y="31385"/>
                </a:lnTo>
                <a:lnTo>
                  <a:pt x="353477" y="55796"/>
                </a:lnTo>
                <a:lnTo>
                  <a:pt x="309294" y="73233"/>
                </a:lnTo>
                <a:lnTo>
                  <a:pt x="263327" y="83695"/>
                </a:lnTo>
                <a:lnTo>
                  <a:pt x="216469" y="87182"/>
                </a:lnTo>
                <a:lnTo>
                  <a:pt x="192985" y="86310"/>
                </a:lnTo>
                <a:lnTo>
                  <a:pt x="146460" y="79335"/>
                </a:lnTo>
                <a:lnTo>
                  <a:pt x="101272" y="65386"/>
                </a:lnTo>
                <a:lnTo>
                  <a:pt x="58312" y="44462"/>
                </a:lnTo>
                <a:lnTo>
                  <a:pt x="18472" y="16564"/>
                </a:lnTo>
                <a:lnTo>
                  <a:pt x="0" y="0"/>
                </a:lnTo>
              </a:path>
            </a:pathLst>
          </a:custGeom>
          <a:ln w="38100">
            <a:solidFill>
              <a:srgbClr val="231F20"/>
            </a:solidFill>
          </a:ln>
        </p:spPr>
        <p:txBody>
          <a:bodyPr wrap="square" lIns="0" tIns="0" rIns="0" bIns="0" rtlCol="0">
            <a:noAutofit/>
          </a:bodyPr>
          <a:lstStyle/>
          <a:p>
            <a:endParaRPr/>
          </a:p>
        </p:txBody>
      </p:sp>
      <p:sp>
        <p:nvSpPr>
          <p:cNvPr id="28" name="object 28"/>
          <p:cNvSpPr/>
          <p:nvPr/>
        </p:nvSpPr>
        <p:spPr>
          <a:xfrm>
            <a:off x="3613537" y="3958065"/>
            <a:ext cx="68910" cy="68910"/>
          </a:xfrm>
          <a:custGeom>
            <a:avLst/>
            <a:gdLst/>
            <a:ahLst/>
            <a:cxnLst/>
            <a:rect l="l" t="t" r="r" b="b"/>
            <a:pathLst>
              <a:path w="68910" h="68910">
                <a:moveTo>
                  <a:pt x="52743" y="0"/>
                </a:moveTo>
                <a:lnTo>
                  <a:pt x="11150" y="11150"/>
                </a:lnTo>
                <a:lnTo>
                  <a:pt x="0" y="52743"/>
                </a:lnTo>
                <a:lnTo>
                  <a:pt x="16167" y="68910"/>
                </a:lnTo>
                <a:lnTo>
                  <a:pt x="27317" y="27317"/>
                </a:lnTo>
                <a:lnTo>
                  <a:pt x="68910" y="16167"/>
                </a:lnTo>
                <a:lnTo>
                  <a:pt x="52743" y="0"/>
                </a:lnTo>
                <a:close/>
              </a:path>
            </a:pathLst>
          </a:custGeom>
          <a:solidFill>
            <a:srgbClr val="231F20"/>
          </a:solidFill>
        </p:spPr>
        <p:txBody>
          <a:bodyPr wrap="square" lIns="0" tIns="0" rIns="0" bIns="0" rtlCol="0">
            <a:noAutofit/>
          </a:bodyPr>
          <a:lstStyle/>
          <a:p>
            <a:endParaRPr/>
          </a:p>
        </p:txBody>
      </p:sp>
      <p:sp>
        <p:nvSpPr>
          <p:cNvPr id="29" name="object 29"/>
          <p:cNvSpPr/>
          <p:nvPr/>
        </p:nvSpPr>
        <p:spPr>
          <a:xfrm>
            <a:off x="3613537" y="3958065"/>
            <a:ext cx="68910" cy="68910"/>
          </a:xfrm>
          <a:custGeom>
            <a:avLst/>
            <a:gdLst/>
            <a:ahLst/>
            <a:cxnLst/>
            <a:rect l="l" t="t" r="r" b="b"/>
            <a:pathLst>
              <a:path w="68910" h="68910">
                <a:moveTo>
                  <a:pt x="68910" y="16167"/>
                </a:moveTo>
                <a:lnTo>
                  <a:pt x="27317" y="27317"/>
                </a:lnTo>
                <a:lnTo>
                  <a:pt x="16167" y="68910"/>
                </a:lnTo>
                <a:lnTo>
                  <a:pt x="0" y="52743"/>
                </a:lnTo>
                <a:lnTo>
                  <a:pt x="11150" y="11150"/>
                </a:lnTo>
                <a:lnTo>
                  <a:pt x="52743" y="0"/>
                </a:lnTo>
                <a:lnTo>
                  <a:pt x="68910" y="16167"/>
                </a:lnTo>
                <a:close/>
              </a:path>
            </a:pathLst>
          </a:custGeom>
          <a:ln w="12700">
            <a:solidFill>
              <a:srgbClr val="231F20"/>
            </a:solidFill>
          </a:ln>
        </p:spPr>
        <p:txBody>
          <a:bodyPr wrap="square" lIns="0" tIns="0" rIns="0" bIns="0" rtlCol="0">
            <a:noAutofit/>
          </a:bodyPr>
          <a:lstStyle/>
          <a:p>
            <a:endParaRPr/>
          </a:p>
        </p:txBody>
      </p:sp>
      <p:sp>
        <p:nvSpPr>
          <p:cNvPr id="30" name="object 30"/>
          <p:cNvSpPr/>
          <p:nvPr/>
        </p:nvSpPr>
        <p:spPr>
          <a:xfrm>
            <a:off x="5959050" y="3583037"/>
            <a:ext cx="432930" cy="87182"/>
          </a:xfrm>
          <a:custGeom>
            <a:avLst/>
            <a:gdLst/>
            <a:ahLst/>
            <a:cxnLst/>
            <a:rect l="l" t="t" r="r" b="b"/>
            <a:pathLst>
              <a:path w="432930" h="87182">
                <a:moveTo>
                  <a:pt x="0" y="87182"/>
                </a:moveTo>
                <a:lnTo>
                  <a:pt x="37946" y="55796"/>
                </a:lnTo>
                <a:lnTo>
                  <a:pt x="79458" y="31385"/>
                </a:lnTo>
                <a:lnTo>
                  <a:pt x="123643" y="13949"/>
                </a:lnTo>
                <a:lnTo>
                  <a:pt x="169611" y="3487"/>
                </a:lnTo>
                <a:lnTo>
                  <a:pt x="216469" y="0"/>
                </a:lnTo>
                <a:lnTo>
                  <a:pt x="239954" y="871"/>
                </a:lnTo>
                <a:lnTo>
                  <a:pt x="286478" y="7846"/>
                </a:lnTo>
                <a:lnTo>
                  <a:pt x="331664" y="21795"/>
                </a:lnTo>
                <a:lnTo>
                  <a:pt x="374622" y="42719"/>
                </a:lnTo>
                <a:lnTo>
                  <a:pt x="414459" y="70617"/>
                </a:lnTo>
                <a:lnTo>
                  <a:pt x="432930" y="87182"/>
                </a:lnTo>
              </a:path>
            </a:pathLst>
          </a:custGeom>
          <a:ln w="38100">
            <a:solidFill>
              <a:srgbClr val="231F20"/>
            </a:solidFill>
          </a:ln>
        </p:spPr>
        <p:txBody>
          <a:bodyPr wrap="square" lIns="0" tIns="0" rIns="0" bIns="0" rtlCol="0">
            <a:noAutofit/>
          </a:bodyPr>
          <a:lstStyle/>
          <a:p>
            <a:endParaRPr/>
          </a:p>
        </p:txBody>
      </p:sp>
      <p:sp>
        <p:nvSpPr>
          <p:cNvPr id="31" name="object 31"/>
          <p:cNvSpPr/>
          <p:nvPr/>
        </p:nvSpPr>
        <p:spPr>
          <a:xfrm>
            <a:off x="6346987" y="3625223"/>
            <a:ext cx="68910" cy="68910"/>
          </a:xfrm>
          <a:custGeom>
            <a:avLst/>
            <a:gdLst/>
            <a:ahLst/>
            <a:cxnLst/>
            <a:rect l="l" t="t" r="r" b="b"/>
            <a:pathLst>
              <a:path w="68910" h="68910">
                <a:moveTo>
                  <a:pt x="52743" y="0"/>
                </a:moveTo>
                <a:lnTo>
                  <a:pt x="41592" y="41592"/>
                </a:lnTo>
                <a:lnTo>
                  <a:pt x="0" y="52743"/>
                </a:lnTo>
                <a:lnTo>
                  <a:pt x="16167" y="68910"/>
                </a:lnTo>
                <a:lnTo>
                  <a:pt x="57759" y="57759"/>
                </a:lnTo>
                <a:lnTo>
                  <a:pt x="68910" y="16167"/>
                </a:lnTo>
                <a:lnTo>
                  <a:pt x="52743" y="0"/>
                </a:lnTo>
                <a:close/>
              </a:path>
            </a:pathLst>
          </a:custGeom>
          <a:solidFill>
            <a:srgbClr val="231F20"/>
          </a:solidFill>
        </p:spPr>
        <p:txBody>
          <a:bodyPr wrap="square" lIns="0" tIns="0" rIns="0" bIns="0" rtlCol="0">
            <a:noAutofit/>
          </a:bodyPr>
          <a:lstStyle/>
          <a:p>
            <a:endParaRPr/>
          </a:p>
        </p:txBody>
      </p:sp>
      <p:sp>
        <p:nvSpPr>
          <p:cNvPr id="32" name="object 32"/>
          <p:cNvSpPr/>
          <p:nvPr/>
        </p:nvSpPr>
        <p:spPr>
          <a:xfrm>
            <a:off x="6346987" y="3625223"/>
            <a:ext cx="68910" cy="68910"/>
          </a:xfrm>
          <a:custGeom>
            <a:avLst/>
            <a:gdLst/>
            <a:ahLst/>
            <a:cxnLst/>
            <a:rect l="l" t="t" r="r" b="b"/>
            <a:pathLst>
              <a:path w="68910" h="68910">
                <a:moveTo>
                  <a:pt x="0" y="52743"/>
                </a:moveTo>
                <a:lnTo>
                  <a:pt x="41592" y="41592"/>
                </a:lnTo>
                <a:lnTo>
                  <a:pt x="52743" y="0"/>
                </a:lnTo>
                <a:lnTo>
                  <a:pt x="68910" y="16167"/>
                </a:lnTo>
                <a:lnTo>
                  <a:pt x="57759" y="57759"/>
                </a:lnTo>
                <a:lnTo>
                  <a:pt x="16167" y="68910"/>
                </a:lnTo>
                <a:lnTo>
                  <a:pt x="0" y="52743"/>
                </a:lnTo>
                <a:close/>
              </a:path>
            </a:pathLst>
          </a:custGeom>
          <a:ln w="12700">
            <a:solidFill>
              <a:srgbClr val="231F20"/>
            </a:solidFill>
          </a:ln>
        </p:spPr>
        <p:txBody>
          <a:bodyPr wrap="square" lIns="0" tIns="0" rIns="0" bIns="0" rtlCol="0">
            <a:noAutofit/>
          </a:bodyPr>
          <a:lstStyle/>
          <a:p>
            <a:endParaRPr/>
          </a:p>
        </p:txBody>
      </p:sp>
      <p:sp>
        <p:nvSpPr>
          <p:cNvPr id="33" name="object 33"/>
          <p:cNvSpPr/>
          <p:nvPr/>
        </p:nvSpPr>
        <p:spPr>
          <a:xfrm>
            <a:off x="5970991" y="3913367"/>
            <a:ext cx="432930" cy="87182"/>
          </a:xfrm>
          <a:custGeom>
            <a:avLst/>
            <a:gdLst/>
            <a:ahLst/>
            <a:cxnLst/>
            <a:rect l="l" t="t" r="r" b="b"/>
            <a:pathLst>
              <a:path w="432930" h="87182">
                <a:moveTo>
                  <a:pt x="432930" y="0"/>
                </a:moveTo>
                <a:lnTo>
                  <a:pt x="394986" y="31385"/>
                </a:lnTo>
                <a:lnTo>
                  <a:pt x="353477" y="55796"/>
                </a:lnTo>
                <a:lnTo>
                  <a:pt x="309294" y="73233"/>
                </a:lnTo>
                <a:lnTo>
                  <a:pt x="263327" y="83695"/>
                </a:lnTo>
                <a:lnTo>
                  <a:pt x="216469" y="87182"/>
                </a:lnTo>
                <a:lnTo>
                  <a:pt x="192985" y="86310"/>
                </a:lnTo>
                <a:lnTo>
                  <a:pt x="146460" y="79335"/>
                </a:lnTo>
                <a:lnTo>
                  <a:pt x="101272" y="65386"/>
                </a:lnTo>
                <a:lnTo>
                  <a:pt x="58312" y="44462"/>
                </a:lnTo>
                <a:lnTo>
                  <a:pt x="18472" y="16564"/>
                </a:lnTo>
                <a:lnTo>
                  <a:pt x="0" y="0"/>
                </a:lnTo>
              </a:path>
            </a:pathLst>
          </a:custGeom>
          <a:ln w="38100">
            <a:solidFill>
              <a:srgbClr val="231F20"/>
            </a:solidFill>
          </a:ln>
        </p:spPr>
        <p:txBody>
          <a:bodyPr wrap="square" lIns="0" tIns="0" rIns="0" bIns="0" rtlCol="0">
            <a:noAutofit/>
          </a:bodyPr>
          <a:lstStyle/>
          <a:p>
            <a:endParaRPr/>
          </a:p>
        </p:txBody>
      </p:sp>
      <p:sp>
        <p:nvSpPr>
          <p:cNvPr id="34" name="object 34"/>
          <p:cNvSpPr/>
          <p:nvPr/>
        </p:nvSpPr>
        <p:spPr>
          <a:xfrm>
            <a:off x="5947078" y="3889450"/>
            <a:ext cx="68910" cy="68910"/>
          </a:xfrm>
          <a:custGeom>
            <a:avLst/>
            <a:gdLst/>
            <a:ahLst/>
            <a:cxnLst/>
            <a:rect l="l" t="t" r="r" b="b"/>
            <a:pathLst>
              <a:path w="68910" h="68910">
                <a:moveTo>
                  <a:pt x="52743" y="0"/>
                </a:moveTo>
                <a:lnTo>
                  <a:pt x="11150" y="11150"/>
                </a:lnTo>
                <a:lnTo>
                  <a:pt x="0" y="52743"/>
                </a:lnTo>
                <a:lnTo>
                  <a:pt x="16167" y="68910"/>
                </a:lnTo>
                <a:lnTo>
                  <a:pt x="27317" y="27317"/>
                </a:lnTo>
                <a:lnTo>
                  <a:pt x="68910" y="16167"/>
                </a:lnTo>
                <a:lnTo>
                  <a:pt x="52743" y="0"/>
                </a:lnTo>
                <a:close/>
              </a:path>
            </a:pathLst>
          </a:custGeom>
          <a:solidFill>
            <a:srgbClr val="231F20"/>
          </a:solidFill>
        </p:spPr>
        <p:txBody>
          <a:bodyPr wrap="square" lIns="0" tIns="0" rIns="0" bIns="0" rtlCol="0">
            <a:noAutofit/>
          </a:bodyPr>
          <a:lstStyle/>
          <a:p>
            <a:endParaRPr/>
          </a:p>
        </p:txBody>
      </p:sp>
      <p:sp>
        <p:nvSpPr>
          <p:cNvPr id="35" name="object 35"/>
          <p:cNvSpPr/>
          <p:nvPr/>
        </p:nvSpPr>
        <p:spPr>
          <a:xfrm>
            <a:off x="5947078" y="3889450"/>
            <a:ext cx="68910" cy="68910"/>
          </a:xfrm>
          <a:custGeom>
            <a:avLst/>
            <a:gdLst/>
            <a:ahLst/>
            <a:cxnLst/>
            <a:rect l="l" t="t" r="r" b="b"/>
            <a:pathLst>
              <a:path w="68910" h="68910">
                <a:moveTo>
                  <a:pt x="68910" y="16167"/>
                </a:moveTo>
                <a:lnTo>
                  <a:pt x="27317" y="27317"/>
                </a:lnTo>
                <a:lnTo>
                  <a:pt x="16167" y="68910"/>
                </a:lnTo>
                <a:lnTo>
                  <a:pt x="0" y="52743"/>
                </a:lnTo>
                <a:lnTo>
                  <a:pt x="11150" y="11150"/>
                </a:lnTo>
                <a:lnTo>
                  <a:pt x="52743" y="0"/>
                </a:lnTo>
                <a:lnTo>
                  <a:pt x="68910" y="16167"/>
                </a:lnTo>
                <a:close/>
              </a:path>
            </a:pathLst>
          </a:custGeom>
          <a:ln w="12700">
            <a:solidFill>
              <a:srgbClr val="231F20"/>
            </a:solidFill>
          </a:ln>
        </p:spPr>
        <p:txBody>
          <a:bodyPr wrap="square" lIns="0" tIns="0" rIns="0" bIns="0" rtlCol="0">
            <a:noAutofit/>
          </a:bodyPr>
          <a:lstStyle/>
          <a:p>
            <a:endParaRPr/>
          </a:p>
        </p:txBody>
      </p:sp>
      <p:pic>
        <p:nvPicPr>
          <p:cNvPr id="36" name="Picture 35"/>
          <p:cNvPicPr/>
          <p:nvPr/>
        </p:nvPicPr>
        <p:blipFill>
          <a:blip r:embed="rId5">
            <a:extLst>
              <a:ext uri="{28A0092B-C50C-407E-A947-70E740481C1C}">
                <a14:useLocalDpi xmlns:a14="http://schemas.microsoft.com/office/drawing/2010/main" val="0"/>
              </a:ext>
            </a:extLst>
          </a:blip>
          <a:stretch>
            <a:fillRect/>
          </a:stretch>
        </p:blipFill>
        <p:spPr>
          <a:xfrm>
            <a:off x="7512050" y="387350"/>
            <a:ext cx="2158199" cy="955984"/>
          </a:xfrm>
          <a:prstGeom prst="rect">
            <a:avLst/>
          </a:prstGeom>
        </p:spPr>
      </p:pic>
    </p:spTree>
    <p:extLst>
      <p:ext uri="{BB962C8B-B14F-4D97-AF65-F5344CB8AC3E}">
        <p14:creationId xmlns:p14="http://schemas.microsoft.com/office/powerpoint/2010/main" val="38172630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776911" y="287446"/>
            <a:ext cx="8494824" cy="656588"/>
          </a:xfrm>
          <a:prstGeom prst="rect">
            <a:avLst/>
          </a:prstGeom>
          <a:noFill/>
          <a:ln w="9525">
            <a:noFill/>
            <a:miter lim="800000"/>
            <a:headEnd/>
            <a:tailEnd/>
          </a:ln>
          <a:effectLst/>
        </p:spPr>
        <p:txBody>
          <a:bodyPr wrap="none" lIns="101599" tIns="50799" rIns="101599" bIns="50799" anchor="ctr">
            <a:spAutoFit/>
          </a:bodyPr>
          <a:lstStyle/>
          <a:p>
            <a:pPr algn="ctr" eaLnBrk="0" hangingPunct="0">
              <a:defRPr/>
            </a:pPr>
            <a:r>
              <a:rPr lang="en-GB" sz="3600" b="1" dirty="0">
                <a:solidFill>
                  <a:srgbClr val="002060"/>
                </a:solidFill>
                <a:ea typeface="Calibri" pitchFamily="34" charset="0"/>
              </a:rPr>
              <a:t>Resiliency Matrix for Analysing Information</a:t>
            </a:r>
            <a:endParaRPr lang="en-GB" sz="3600" dirty="0">
              <a:solidFill>
                <a:srgbClr val="002060"/>
              </a:solidFill>
              <a:cs typeface="Arial" charset="0"/>
            </a:endParaRPr>
          </a:p>
        </p:txBody>
      </p:sp>
      <p:sp>
        <p:nvSpPr>
          <p:cNvPr id="106499" name="Text Box 2"/>
          <p:cNvSpPr txBox="1">
            <a:spLocks noChangeArrowheads="1"/>
          </p:cNvSpPr>
          <p:nvPr/>
        </p:nvSpPr>
        <p:spPr bwMode="auto">
          <a:xfrm>
            <a:off x="3075901" y="1091900"/>
            <a:ext cx="3916224" cy="1333696"/>
          </a:xfrm>
          <a:prstGeom prst="rect">
            <a:avLst/>
          </a:prstGeom>
          <a:solidFill>
            <a:srgbClr val="FFFFFF"/>
          </a:solidFill>
          <a:ln w="9525">
            <a:solidFill>
              <a:srgbClr val="000000"/>
            </a:solidFill>
            <a:miter lim="800000"/>
            <a:headEnd/>
            <a:tailEnd/>
          </a:ln>
        </p:spPr>
        <p:txBody>
          <a:bodyPr lIns="101599" tIns="50799" rIns="101599" bIns="5079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Aft>
                <a:spcPts val="1111"/>
              </a:spcAft>
            </a:pPr>
            <a:r>
              <a:rPr lang="en-GB" altLang="en-US" sz="1600" b="1">
                <a:solidFill>
                  <a:srgbClr val="002060"/>
                </a:solidFill>
                <a:latin typeface="Comic Sans MS" pitchFamily="66" charset="0"/>
              </a:rPr>
              <a:t>Resilience</a:t>
            </a:r>
            <a:br>
              <a:rPr lang="en-GB" altLang="en-US" sz="1600" b="1">
                <a:solidFill>
                  <a:srgbClr val="002060"/>
                </a:solidFill>
                <a:latin typeface="Comic Sans MS" pitchFamily="66" charset="0"/>
              </a:rPr>
            </a:br>
            <a:r>
              <a:rPr lang="en-GB" altLang="en-US" sz="1600">
                <a:solidFill>
                  <a:srgbClr val="002060"/>
                </a:solidFill>
                <a:latin typeface="Comic Sans MS" pitchFamily="66" charset="0"/>
              </a:rPr>
              <a:t>Normal development under difficult conditions e.g. secure attachment, outgoing temperament, sociability, problem solving skills</a:t>
            </a:r>
            <a:endParaRPr lang="en-US" altLang="en-US" sz="1600">
              <a:solidFill>
                <a:srgbClr val="002060"/>
              </a:solidFill>
            </a:endParaRPr>
          </a:p>
        </p:txBody>
      </p:sp>
      <p:sp>
        <p:nvSpPr>
          <p:cNvPr id="106500" name="Text Box 3"/>
          <p:cNvSpPr txBox="1">
            <a:spLocks noChangeArrowheads="1"/>
          </p:cNvSpPr>
          <p:nvPr/>
        </p:nvSpPr>
        <p:spPr bwMode="auto">
          <a:xfrm>
            <a:off x="278346" y="3015976"/>
            <a:ext cx="2679522" cy="1638573"/>
          </a:xfrm>
          <a:prstGeom prst="rect">
            <a:avLst/>
          </a:prstGeom>
          <a:solidFill>
            <a:srgbClr val="FFFFFF"/>
          </a:solidFill>
          <a:ln w="9525">
            <a:solidFill>
              <a:srgbClr val="000000"/>
            </a:solidFill>
            <a:miter lim="800000"/>
            <a:headEnd/>
            <a:tailEnd/>
          </a:ln>
        </p:spPr>
        <p:txBody>
          <a:bodyPr lIns="101599" tIns="50799" rIns="101599" bIns="50799"/>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Aft>
                <a:spcPts val="1111"/>
              </a:spcAft>
            </a:pPr>
            <a:r>
              <a:rPr lang="en-GB" altLang="en-US" sz="1600" b="1" dirty="0">
                <a:solidFill>
                  <a:srgbClr val="002060"/>
                </a:solidFill>
                <a:latin typeface="Comic Sans MS" pitchFamily="66" charset="0"/>
              </a:rPr>
              <a:t>Adversity</a:t>
            </a:r>
            <a:br>
              <a:rPr lang="en-GB" altLang="en-US" sz="1600" b="1" dirty="0">
                <a:solidFill>
                  <a:srgbClr val="002060"/>
                </a:solidFill>
                <a:latin typeface="Comic Sans MS" pitchFamily="66" charset="0"/>
              </a:rPr>
            </a:br>
            <a:r>
              <a:rPr lang="en-GB" altLang="en-US" sz="1600" dirty="0">
                <a:solidFill>
                  <a:srgbClr val="002060"/>
                </a:solidFill>
                <a:latin typeface="Comic Sans MS" pitchFamily="66" charset="0"/>
              </a:rPr>
              <a:t>Life events or circumstances posing a threat to healthy development e.g. loss, abuse, neglect</a:t>
            </a:r>
            <a:endParaRPr lang="en-US" altLang="en-US" sz="1600" dirty="0">
              <a:solidFill>
                <a:srgbClr val="002060"/>
              </a:solidFill>
            </a:endParaRPr>
          </a:p>
        </p:txBody>
      </p:sp>
      <p:sp>
        <p:nvSpPr>
          <p:cNvPr id="106501" name="Text Box 4"/>
          <p:cNvSpPr txBox="1">
            <a:spLocks noChangeArrowheads="1"/>
          </p:cNvSpPr>
          <p:nvPr/>
        </p:nvSpPr>
        <p:spPr bwMode="auto">
          <a:xfrm>
            <a:off x="7229951" y="2936469"/>
            <a:ext cx="2614339" cy="1579918"/>
          </a:xfrm>
          <a:prstGeom prst="rect">
            <a:avLst/>
          </a:prstGeom>
          <a:solidFill>
            <a:srgbClr val="FFFFFF"/>
          </a:solidFill>
          <a:ln w="9525">
            <a:solidFill>
              <a:srgbClr val="000000"/>
            </a:solidFill>
            <a:miter lim="800000"/>
            <a:headEnd/>
            <a:tailEnd/>
          </a:ln>
        </p:spPr>
        <p:txBody>
          <a:bodyPr lIns="101599" tIns="50799" rIns="101599" bIns="5079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Aft>
                <a:spcPts val="1111"/>
              </a:spcAft>
            </a:pPr>
            <a:r>
              <a:rPr lang="en-GB" altLang="en-US" sz="1600" b="1" dirty="0">
                <a:solidFill>
                  <a:srgbClr val="002060"/>
                </a:solidFill>
                <a:latin typeface="Comic Sans MS" pitchFamily="66" charset="0"/>
              </a:rPr>
              <a:t>Protective Environment</a:t>
            </a:r>
            <a:br>
              <a:rPr lang="en-GB" altLang="en-US" sz="1600" b="1" dirty="0">
                <a:solidFill>
                  <a:srgbClr val="002060"/>
                </a:solidFill>
                <a:latin typeface="Comic Sans MS" pitchFamily="66" charset="0"/>
              </a:rPr>
            </a:br>
            <a:r>
              <a:rPr lang="en-GB" altLang="en-US" sz="1600" dirty="0">
                <a:solidFill>
                  <a:srgbClr val="002060"/>
                </a:solidFill>
                <a:latin typeface="Comic Sans MS" pitchFamily="66" charset="0"/>
              </a:rPr>
              <a:t>Factors in the child’s environment acting as buffer to the negative effects of adverse experience</a:t>
            </a:r>
            <a:endParaRPr lang="en-US" altLang="en-US" sz="1600" dirty="0">
              <a:solidFill>
                <a:srgbClr val="002060"/>
              </a:solidFill>
            </a:endParaRPr>
          </a:p>
        </p:txBody>
      </p:sp>
      <p:sp>
        <p:nvSpPr>
          <p:cNvPr id="106502" name="Text Box 5"/>
          <p:cNvSpPr txBox="1">
            <a:spLocks noChangeArrowheads="1"/>
          </p:cNvSpPr>
          <p:nvPr/>
        </p:nvSpPr>
        <p:spPr bwMode="auto">
          <a:xfrm>
            <a:off x="3236214" y="5178576"/>
            <a:ext cx="3917985" cy="1579918"/>
          </a:xfrm>
          <a:prstGeom prst="rect">
            <a:avLst/>
          </a:prstGeom>
          <a:solidFill>
            <a:srgbClr val="FFFFFF"/>
          </a:solidFill>
          <a:ln w="9525">
            <a:solidFill>
              <a:srgbClr val="000000"/>
            </a:solidFill>
            <a:miter lim="800000"/>
            <a:headEnd/>
            <a:tailEnd/>
          </a:ln>
        </p:spPr>
        <p:txBody>
          <a:bodyPr lIns="101599" tIns="50799" rIns="101599" bIns="5079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Aft>
                <a:spcPts val="1111"/>
              </a:spcAft>
            </a:pPr>
            <a:r>
              <a:rPr lang="en-GB" altLang="en-US" sz="1600" b="1">
                <a:solidFill>
                  <a:srgbClr val="002060"/>
                </a:solidFill>
                <a:latin typeface="Comic Sans MS" pitchFamily="66" charset="0"/>
              </a:rPr>
              <a:t>Vulnerability</a:t>
            </a:r>
            <a:br>
              <a:rPr lang="en-GB" altLang="en-US" sz="1600" b="1">
                <a:solidFill>
                  <a:srgbClr val="002060"/>
                </a:solidFill>
                <a:latin typeface="Comic Sans MS" pitchFamily="66" charset="0"/>
              </a:rPr>
            </a:br>
            <a:r>
              <a:rPr lang="en-GB" altLang="en-US" sz="1600">
                <a:solidFill>
                  <a:srgbClr val="002060"/>
                </a:solidFill>
                <a:latin typeface="Comic Sans MS" pitchFamily="66" charset="0"/>
              </a:rPr>
              <a:t>Those characteristics of a child, their family circle and wider community which might threaten or challenge healthy development e.g. disability, racism, lack of or poor attachment</a:t>
            </a:r>
            <a:endParaRPr lang="en-US" altLang="en-US" sz="1600">
              <a:solidFill>
                <a:srgbClr val="002060"/>
              </a:solidFill>
            </a:endParaRPr>
          </a:p>
        </p:txBody>
      </p:sp>
      <p:cxnSp>
        <p:nvCxnSpPr>
          <p:cNvPr id="3" name="Straight Arrow Connector 2"/>
          <p:cNvCxnSpPr/>
          <p:nvPr/>
        </p:nvCxnSpPr>
        <p:spPr>
          <a:xfrm flipV="1">
            <a:off x="5071889" y="2369318"/>
            <a:ext cx="0" cy="278452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 name="Straight Arrow Connector 4"/>
          <p:cNvCxnSpPr>
            <a:stCxn id="106500" idx="3"/>
            <a:endCxn id="106501" idx="1"/>
          </p:cNvCxnSpPr>
          <p:nvPr/>
        </p:nvCxnSpPr>
        <p:spPr>
          <a:xfrm flipV="1">
            <a:off x="2957868" y="3795509"/>
            <a:ext cx="4272083" cy="3975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06505" name="Rectangle 6"/>
          <p:cNvSpPr>
            <a:spLocks noChangeArrowheads="1"/>
          </p:cNvSpPr>
          <p:nvPr/>
        </p:nvSpPr>
        <p:spPr bwMode="auto">
          <a:xfrm>
            <a:off x="200832" y="7049647"/>
            <a:ext cx="9868954" cy="59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2060"/>
                </a:solidFill>
              </a:rPr>
              <a:t>Daniel, B. and Wassell, S. (2002) </a:t>
            </a:r>
            <a:br>
              <a:rPr lang="en-US" altLang="en-US" sz="1600">
                <a:solidFill>
                  <a:srgbClr val="002060"/>
                </a:solidFill>
              </a:rPr>
            </a:br>
            <a:r>
              <a:rPr lang="en-US" altLang="en-US" sz="1600" i="1">
                <a:solidFill>
                  <a:srgbClr val="002060"/>
                </a:solidFill>
              </a:rPr>
              <a:t>Assessing and Promoting Resilience in Vulnerable Children</a:t>
            </a:r>
            <a:endParaRPr lang="en-GB" altLang="en-US" sz="1600">
              <a:solidFill>
                <a:srgbClr val="00206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697" y="289760"/>
            <a:ext cx="9132570" cy="1272117"/>
          </a:xfrm>
        </p:spPr>
        <p:txBody>
          <a:bodyPr/>
          <a:lstStyle/>
          <a:p>
            <a:pPr>
              <a:defRPr/>
            </a:pPr>
            <a:r>
              <a:rPr lang="en-GB" sz="4400" b="1" dirty="0" smtClean="0">
                <a:solidFill>
                  <a:srgbClr val="002060"/>
                </a:solidFill>
                <a:latin typeface="+mn-lt"/>
              </a:rPr>
              <a:t>Activity - Resiliency </a:t>
            </a:r>
            <a:r>
              <a:rPr lang="en-GB" sz="4400" b="1" dirty="0">
                <a:solidFill>
                  <a:srgbClr val="002060"/>
                </a:solidFill>
                <a:latin typeface="+mn-lt"/>
              </a:rPr>
              <a:t>Matrix</a:t>
            </a:r>
          </a:p>
        </p:txBody>
      </p:sp>
      <p:sp>
        <p:nvSpPr>
          <p:cNvPr id="3" name="Content Placeholder 2"/>
          <p:cNvSpPr>
            <a:spLocks noGrp="1"/>
          </p:cNvSpPr>
          <p:nvPr>
            <p:ph idx="1"/>
          </p:nvPr>
        </p:nvSpPr>
        <p:spPr>
          <a:xfrm>
            <a:off x="434731" y="920750"/>
            <a:ext cx="9179229" cy="4120245"/>
          </a:xfrm>
        </p:spPr>
        <p:txBody>
          <a:bodyPr/>
          <a:lstStyle/>
          <a:p>
            <a:pPr algn="ctr"/>
            <a:endParaRPr lang="en-GB" altLang="en-US" sz="3200" dirty="0" smtClean="0">
              <a:solidFill>
                <a:srgbClr val="002060"/>
              </a:solidFill>
            </a:endParaRPr>
          </a:p>
          <a:p>
            <a:pPr algn="ctr"/>
            <a:endParaRPr lang="en-GB" altLang="en-US" sz="3200" dirty="0">
              <a:solidFill>
                <a:srgbClr val="002060"/>
              </a:solidFill>
            </a:endParaRPr>
          </a:p>
          <a:p>
            <a:pPr algn="ctr"/>
            <a:r>
              <a:rPr lang="en-GB" altLang="en-US" sz="4000" smtClean="0">
                <a:solidFill>
                  <a:srgbClr val="002060"/>
                </a:solidFill>
              </a:rPr>
              <a:t>In 2’s,complete the </a:t>
            </a:r>
            <a:r>
              <a:rPr lang="en-GB" altLang="en-US" sz="4000" dirty="0" smtClean="0">
                <a:solidFill>
                  <a:srgbClr val="002060"/>
                </a:solidFill>
              </a:rPr>
              <a:t>Resiliency Matrix for your case study example.</a:t>
            </a:r>
          </a:p>
          <a:p>
            <a:pPr algn="ctr"/>
            <a:r>
              <a:rPr lang="en-GB" altLang="en-US" sz="4000" dirty="0" smtClean="0">
                <a:solidFill>
                  <a:srgbClr val="002060"/>
                </a:solidFill>
              </a:rPr>
              <a:t>Use the Resiliency Guide to help with this</a:t>
            </a:r>
            <a:endParaRPr lang="en-GB" altLang="en-US" sz="2800" dirty="0" smtClean="0">
              <a:solidFill>
                <a:srgbClr val="002060"/>
              </a:solidFill>
            </a:endParaRPr>
          </a:p>
          <a:p>
            <a:pPr algn="ctr"/>
            <a:r>
              <a:rPr lang="en-GB" altLang="en-US" sz="2800" dirty="0" smtClean="0">
                <a:solidFill>
                  <a:srgbClr val="002060"/>
                </a:solidFill>
              </a:rPr>
              <a:t/>
            </a:r>
            <a:br>
              <a:rPr lang="en-GB" altLang="en-US" sz="2800" dirty="0" smtClean="0">
                <a:solidFill>
                  <a:srgbClr val="002060"/>
                </a:solidFill>
              </a:rPr>
            </a:br>
            <a:r>
              <a:rPr lang="en-GB" altLang="en-US" sz="2800" b="1" u="sng" dirty="0" smtClean="0">
                <a:solidFill>
                  <a:schemeClr val="bg1"/>
                </a:solidFill>
              </a:rPr>
              <a:t>Five Key Questions</a:t>
            </a:r>
          </a:p>
        </p:txBody>
      </p:sp>
      <p:sp>
        <p:nvSpPr>
          <p:cNvPr id="13" name="object 2"/>
          <p:cNvSpPr/>
          <p:nvPr/>
        </p:nvSpPr>
        <p:spPr>
          <a:xfrm>
            <a:off x="273050" y="4273550"/>
            <a:ext cx="9296400" cy="3124200"/>
          </a:xfrm>
          <a:prstGeom prst="rect">
            <a:avLst/>
          </a:prstGeom>
          <a:blipFill dpi="0" rotWithShape="1">
            <a:blip r:embed="rId3" cstate="print">
              <a:alphaModFix amt="72000"/>
            </a:blip>
            <a:srcRect/>
            <a:stretch>
              <a:fillRect/>
            </a:stretch>
          </a:blipFill>
        </p:spPr>
        <p:txBody>
          <a:bodyPr wrap="square" lIns="0" tIns="0" rIns="0" bIns="0" rtlCol="0">
            <a:noAutofit/>
          </a:bodyPr>
          <a:lstStyle/>
          <a:p>
            <a:endParaRPr dirty="0"/>
          </a:p>
        </p:txBody>
      </p:sp>
    </p:spTree>
    <p:extLst>
      <p:ext uri="{BB962C8B-B14F-4D97-AF65-F5344CB8AC3E}">
        <p14:creationId xmlns:p14="http://schemas.microsoft.com/office/powerpoint/2010/main" val="319168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050" y="615950"/>
            <a:ext cx="9508040" cy="1219200"/>
          </a:xfrm>
        </p:spPr>
        <p:txBody>
          <a:bodyPr/>
          <a:lstStyle/>
          <a:p>
            <a:r>
              <a:rPr lang="en-GB" sz="3600" b="1" dirty="0" smtClean="0"/>
              <a:t>Learning Intentions (Session 3)</a:t>
            </a:r>
            <a:r>
              <a:rPr lang="en-GB" sz="2400" b="1" dirty="0" smtClean="0"/>
              <a:t/>
            </a:r>
            <a:br>
              <a:rPr lang="en-GB" sz="2400" b="1" dirty="0" smtClean="0"/>
            </a:br>
            <a:r>
              <a:rPr lang="en-GB" sz="2400" b="1" dirty="0"/>
              <a:t/>
            </a:r>
            <a:br>
              <a:rPr lang="en-GB" sz="2400" b="1" dirty="0"/>
            </a:br>
            <a:r>
              <a:rPr lang="en-GB" sz="2400" dirty="0" smtClean="0">
                <a:latin typeface="Arial" panose="020B0604020202020204" pitchFamily="34" charset="0"/>
                <a:cs typeface="Arial" panose="020B0604020202020204" pitchFamily="34" charset="0"/>
              </a:rPr>
              <a:t>Participants will:</a:t>
            </a:r>
            <a:r>
              <a:rPr lang="en-GB" dirty="0" smtClean="0"/>
              <a:t/>
            </a:r>
            <a:br>
              <a:rPr lang="en-GB" dirty="0" smtClean="0"/>
            </a:br>
            <a:r>
              <a:rPr lang="en-GB" sz="2400" b="1" dirty="0" smtClean="0"/>
              <a:t/>
            </a:r>
            <a:br>
              <a:rPr lang="en-GB" sz="2400" b="1" dirty="0" smtClean="0"/>
            </a:br>
            <a:endParaRPr lang="en-GB" sz="2400" b="1" dirty="0"/>
          </a:p>
        </p:txBody>
      </p:sp>
      <p:sp>
        <p:nvSpPr>
          <p:cNvPr id="4" name="TextBox 3"/>
          <p:cNvSpPr txBox="1"/>
          <p:nvPr/>
        </p:nvSpPr>
        <p:spPr>
          <a:xfrm>
            <a:off x="273050" y="2292618"/>
            <a:ext cx="9448800" cy="1477328"/>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Have shared their use of the My World Triangle with </a:t>
            </a:r>
            <a:r>
              <a:rPr lang="en-GB" sz="2400" dirty="0" smtClean="0">
                <a:latin typeface="Arial" panose="020B0604020202020204" pitchFamily="34" charset="0"/>
                <a:cs typeface="Arial" panose="020B0604020202020204" pitchFamily="34" charset="0"/>
              </a:rPr>
              <a:t>peers.</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Understand </a:t>
            </a:r>
            <a:r>
              <a:rPr lang="en-GB" sz="2400" dirty="0">
                <a:latin typeface="Arial" panose="020B0604020202020204" pitchFamily="34" charset="0"/>
                <a:cs typeface="Arial" panose="020B0604020202020204" pitchFamily="34" charset="0"/>
              </a:rPr>
              <a:t>the Resilience Matrix and where this fits with the other component parts of the National Practice Model</a:t>
            </a:r>
            <a:r>
              <a:rPr lang="en-GB" dirty="0">
                <a:latin typeface="Arial" panose="020B0604020202020204" pitchFamily="34" charset="0"/>
                <a:cs typeface="Arial" panose="020B0604020202020204" pitchFamily="34" charset="0"/>
              </a:rPr>
              <a:t>.</a:t>
            </a:r>
            <a:r>
              <a:rPr lang="en-GB" dirty="0"/>
              <a:t/>
            </a:r>
            <a:br>
              <a:rPr lang="en-GB" dirty="0"/>
            </a:br>
            <a:endParaRPr lang="en-GB" dirty="0"/>
          </a:p>
        </p:txBody>
      </p:sp>
      <p:sp>
        <p:nvSpPr>
          <p:cNvPr id="5" name="TextBox 4"/>
          <p:cNvSpPr txBox="1"/>
          <p:nvPr/>
        </p:nvSpPr>
        <p:spPr>
          <a:xfrm>
            <a:off x="264746" y="3816350"/>
            <a:ext cx="9448800" cy="646331"/>
          </a:xfrm>
          <a:prstGeom prst="rect">
            <a:avLst/>
          </a:prstGeom>
          <a:noFill/>
        </p:spPr>
        <p:txBody>
          <a:bodyPr wrap="square" rtlCol="0">
            <a:spAutoFit/>
          </a:bodyPr>
          <a:lstStyle/>
          <a:p>
            <a:r>
              <a:rPr lang="en-GB" sz="3600" b="1" dirty="0"/>
              <a:t>Success Criteria (Session 3)</a:t>
            </a:r>
            <a:endParaRPr lang="en-GB" sz="3600" dirty="0"/>
          </a:p>
        </p:txBody>
      </p:sp>
      <p:sp>
        <p:nvSpPr>
          <p:cNvPr id="6" name="TextBox 5"/>
          <p:cNvSpPr txBox="1"/>
          <p:nvPr/>
        </p:nvSpPr>
        <p:spPr>
          <a:xfrm>
            <a:off x="273050" y="5035550"/>
            <a:ext cx="9448800" cy="1846659"/>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Success will have been achieved when staff have drafted a plan to embed </a:t>
            </a:r>
            <a:r>
              <a:rPr lang="en-GB" sz="2400" dirty="0" smtClean="0">
                <a:latin typeface="Arial" panose="020B0604020202020204" pitchFamily="34" charset="0"/>
                <a:cs typeface="Arial" panose="020B0604020202020204" pitchFamily="34" charset="0"/>
              </a:rPr>
              <a:t>Wellbeing Assessment</a:t>
            </a:r>
            <a:r>
              <a:rPr lang="en-GB" sz="2400" dirty="0">
                <a:latin typeface="Arial" panose="020B0604020202020204" pitchFamily="34" charset="0"/>
                <a:cs typeface="Arial" panose="020B0604020202020204" pitchFamily="34" charset="0"/>
              </a:rPr>
              <a:t>, involving the three component parts of the National practice Model, into the workings of their establishment. </a:t>
            </a:r>
            <a:r>
              <a:rPr lang="en-GB" sz="2400" b="1" dirty="0"/>
              <a:t/>
            </a:r>
            <a:br>
              <a:rPr lang="en-GB" sz="2400" b="1" dirty="0"/>
            </a:br>
            <a:endParaRPr lang="en-GB" dirty="0"/>
          </a:p>
        </p:txBody>
      </p:sp>
    </p:spTree>
    <p:extLst>
      <p:ext uri="{BB962C8B-B14F-4D97-AF65-F5344CB8AC3E}">
        <p14:creationId xmlns:p14="http://schemas.microsoft.com/office/powerpoint/2010/main" val="40356629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130" y="387350"/>
            <a:ext cx="9132570" cy="1272117"/>
          </a:xfrm>
        </p:spPr>
        <p:txBody>
          <a:bodyPr/>
          <a:lstStyle/>
          <a:p>
            <a:r>
              <a:rPr lang="en-GB" sz="6000" b="1" dirty="0" smtClean="0">
                <a:solidFill>
                  <a:srgbClr val="002060"/>
                </a:solidFill>
                <a:latin typeface="+mn-lt"/>
              </a:rPr>
              <a:t>What next …?</a:t>
            </a:r>
            <a:r>
              <a:rPr lang="en-GB" sz="6000" b="1" dirty="0">
                <a:solidFill>
                  <a:srgbClr val="002060"/>
                </a:solidFill>
                <a:latin typeface="+mn-lt"/>
              </a:rPr>
              <a:t/>
            </a:r>
            <a:br>
              <a:rPr lang="en-GB" sz="6000" b="1" dirty="0">
                <a:solidFill>
                  <a:srgbClr val="002060"/>
                </a:solidFill>
                <a:latin typeface="+mn-lt"/>
              </a:rPr>
            </a:br>
            <a:r>
              <a:rPr lang="en-GB" sz="6000" b="1" dirty="0" smtClean="0">
                <a:solidFill>
                  <a:srgbClr val="002060"/>
                </a:solidFill>
                <a:latin typeface="+mn-lt"/>
              </a:rPr>
              <a:t/>
            </a:r>
            <a:br>
              <a:rPr lang="en-GB" sz="6000" b="1" dirty="0" smtClean="0">
                <a:solidFill>
                  <a:srgbClr val="002060"/>
                </a:solidFill>
                <a:latin typeface="+mn-lt"/>
              </a:rPr>
            </a:br>
            <a:endParaRPr lang="en-GB" sz="3600" b="1" dirty="0">
              <a:solidFill>
                <a:srgbClr val="002060"/>
              </a:solidFill>
              <a:latin typeface="+mn-lt"/>
            </a:endParaRPr>
          </a:p>
        </p:txBody>
      </p:sp>
      <p:sp>
        <p:nvSpPr>
          <p:cNvPr id="13" name="object 2"/>
          <p:cNvSpPr/>
          <p:nvPr/>
        </p:nvSpPr>
        <p:spPr>
          <a:xfrm>
            <a:off x="273050" y="3511550"/>
            <a:ext cx="9296400" cy="3124200"/>
          </a:xfrm>
          <a:prstGeom prst="rect">
            <a:avLst/>
          </a:prstGeom>
          <a:blipFill dpi="0" rotWithShape="1">
            <a:blip r:embed="rId3" cstate="print">
              <a:alphaModFix amt="72000"/>
            </a:blip>
            <a:srcRect/>
            <a:stretch>
              <a:fillRect/>
            </a:stretch>
          </a:blipFill>
        </p:spPr>
        <p:txBody>
          <a:bodyPr wrap="square" lIns="0" tIns="0" rIns="0" bIns="0" rtlCol="0">
            <a:noAutofit/>
          </a:bodyPr>
          <a:lstStyle/>
          <a:p>
            <a:endParaRPr dirty="0"/>
          </a:p>
        </p:txBody>
      </p:sp>
      <p:sp>
        <p:nvSpPr>
          <p:cNvPr id="4" name="Text Placeholder 3"/>
          <p:cNvSpPr>
            <a:spLocks noGrp="1"/>
          </p:cNvSpPr>
          <p:nvPr>
            <p:ph type="body" idx="1"/>
          </p:nvPr>
        </p:nvSpPr>
        <p:spPr>
          <a:xfrm>
            <a:off x="665367" y="2322078"/>
            <a:ext cx="8511766" cy="2751572"/>
          </a:xfrm>
        </p:spPr>
        <p:txBody>
          <a:bodyPr/>
          <a:lstStyle/>
          <a:p>
            <a:r>
              <a:rPr lang="en-US" altLang="en-US" sz="3600" dirty="0" smtClean="0">
                <a:solidFill>
                  <a:srgbClr val="002060"/>
                </a:solidFill>
              </a:rPr>
              <a:t>Discuss in your group how</a:t>
            </a:r>
            <a:r>
              <a:rPr lang="en-US" altLang="en-US" sz="3600" baseline="0" dirty="0" smtClean="0">
                <a:solidFill>
                  <a:srgbClr val="002060"/>
                </a:solidFill>
              </a:rPr>
              <a:t> you plan to take this forward in your establishment.</a:t>
            </a:r>
            <a:r>
              <a:rPr lang="en-US" altLang="en-US" sz="3200" baseline="0" dirty="0" smtClean="0">
                <a:solidFill>
                  <a:srgbClr val="002060"/>
                </a:solidFill>
              </a:rPr>
              <a:t/>
            </a:r>
            <a:br>
              <a:rPr lang="en-US" altLang="en-US" sz="3200" baseline="0" dirty="0" smtClean="0">
                <a:solidFill>
                  <a:srgbClr val="002060"/>
                </a:solidFill>
              </a:rPr>
            </a:br>
            <a:r>
              <a:rPr lang="en-US" altLang="en-US" sz="3200" baseline="0" dirty="0" smtClean="0">
                <a:solidFill>
                  <a:srgbClr val="002060"/>
                </a:solidFill>
              </a:rPr>
              <a:t/>
            </a:r>
            <a:br>
              <a:rPr lang="en-US" altLang="en-US" sz="3200" baseline="0" dirty="0" smtClean="0">
                <a:solidFill>
                  <a:srgbClr val="002060"/>
                </a:solidFill>
              </a:rPr>
            </a:br>
            <a:endParaRPr lang="en-GB" sz="3200" b="1" dirty="0" smtClean="0">
              <a:solidFill>
                <a:srgbClr val="002060"/>
              </a:solidFill>
              <a:latin typeface="+mn-lt"/>
            </a:endParaRPr>
          </a:p>
          <a:p>
            <a:endParaRPr lang="en-GB" dirty="0"/>
          </a:p>
        </p:txBody>
      </p:sp>
    </p:spTree>
    <p:extLst>
      <p:ext uri="{BB962C8B-B14F-4D97-AF65-F5344CB8AC3E}">
        <p14:creationId xmlns:p14="http://schemas.microsoft.com/office/powerpoint/2010/main" val="3417169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3501" y="63501"/>
            <a:ext cx="10032199" cy="7494193"/>
          </a:xfrm>
          <a:custGeom>
            <a:avLst/>
            <a:gdLst/>
            <a:ahLst/>
            <a:cxnLst/>
            <a:rect l="l" t="t" r="r" b="b"/>
            <a:pathLst>
              <a:path w="10032199" h="7494193">
                <a:moveTo>
                  <a:pt x="0" y="7494193"/>
                </a:moveTo>
                <a:lnTo>
                  <a:pt x="10032199" y="7494193"/>
                </a:lnTo>
                <a:lnTo>
                  <a:pt x="10032199" y="0"/>
                </a:lnTo>
                <a:lnTo>
                  <a:pt x="0" y="0"/>
                </a:lnTo>
                <a:lnTo>
                  <a:pt x="0" y="7494193"/>
                </a:lnTo>
                <a:close/>
              </a:path>
            </a:pathLst>
          </a:custGeom>
          <a:ln w="127000">
            <a:solidFill>
              <a:srgbClr val="6DCFF6"/>
            </a:solidFill>
          </a:ln>
        </p:spPr>
        <p:txBody>
          <a:bodyPr wrap="square" lIns="0" tIns="0" rIns="0" bIns="0" rtlCol="0">
            <a:noAutofit/>
          </a:bodyPr>
          <a:lstStyle/>
          <a:p>
            <a:endParaRPr dirty="0"/>
          </a:p>
        </p:txBody>
      </p:sp>
      <p:sp>
        <p:nvSpPr>
          <p:cNvPr id="5" name="object 5"/>
          <p:cNvSpPr/>
          <p:nvPr/>
        </p:nvSpPr>
        <p:spPr>
          <a:xfrm>
            <a:off x="63501" y="63475"/>
            <a:ext cx="10032199" cy="7494193"/>
          </a:xfrm>
          <a:custGeom>
            <a:avLst/>
            <a:gdLst/>
            <a:ahLst/>
            <a:cxnLst/>
            <a:rect l="l" t="t" r="r" b="b"/>
            <a:pathLst>
              <a:path w="10032199" h="7494193">
                <a:moveTo>
                  <a:pt x="0" y="7494193"/>
                </a:moveTo>
                <a:lnTo>
                  <a:pt x="10032199" y="7494193"/>
                </a:lnTo>
                <a:lnTo>
                  <a:pt x="10032199" y="0"/>
                </a:lnTo>
                <a:lnTo>
                  <a:pt x="0" y="0"/>
                </a:lnTo>
                <a:lnTo>
                  <a:pt x="0" y="7494193"/>
                </a:lnTo>
                <a:close/>
              </a:path>
            </a:pathLst>
          </a:custGeom>
          <a:ln w="127000">
            <a:solidFill>
              <a:srgbClr val="B2D235"/>
            </a:solidFill>
          </a:ln>
        </p:spPr>
        <p:txBody>
          <a:bodyPr wrap="square" lIns="0" tIns="0" rIns="0" bIns="0" rtlCol="0">
            <a:noAutofit/>
          </a:bodyPr>
          <a:lstStyle/>
          <a:p>
            <a:endParaRPr dirty="0"/>
          </a:p>
        </p:txBody>
      </p:sp>
      <p:sp>
        <p:nvSpPr>
          <p:cNvPr id="7" name="object 7"/>
          <p:cNvSpPr txBox="1"/>
          <p:nvPr/>
        </p:nvSpPr>
        <p:spPr>
          <a:xfrm>
            <a:off x="286294" y="311150"/>
            <a:ext cx="9471751" cy="6832592"/>
          </a:xfrm>
          <a:prstGeom prst="rect">
            <a:avLst/>
          </a:prstGeom>
        </p:spPr>
        <p:txBody>
          <a:bodyPr vert="horz" wrap="square" lIns="0" tIns="0" rIns="0" bIns="0" rtlCol="0">
            <a:noAutofit/>
          </a:bodyPr>
          <a:lstStyle/>
          <a:p>
            <a:pPr marL="12700">
              <a:tabLst>
                <a:tab pos="1079489" algn="l"/>
              </a:tabLst>
            </a:pPr>
            <a:r>
              <a:rPr lang="en-GB" sz="3600" b="1" spc="-80" dirty="0" smtClean="0">
                <a:solidFill>
                  <a:srgbClr val="231F20"/>
                </a:solidFill>
                <a:latin typeface="Arial"/>
                <a:cs typeface="Arial"/>
              </a:rPr>
              <a:t>Introduction</a:t>
            </a:r>
            <a:r>
              <a:rPr lang="en-GB" sz="3600" b="1" spc="-80" dirty="0">
                <a:solidFill>
                  <a:srgbClr val="231F20"/>
                </a:solidFill>
                <a:latin typeface="Arial"/>
                <a:cs typeface="Arial"/>
              </a:rPr>
              <a:t/>
            </a:r>
            <a:br>
              <a:rPr lang="en-GB" sz="3600" b="1" spc="-80" dirty="0">
                <a:solidFill>
                  <a:srgbClr val="231F20"/>
                </a:solidFill>
                <a:latin typeface="Arial"/>
                <a:cs typeface="Arial"/>
              </a:rPr>
            </a:br>
            <a:endParaRPr lang="en-GB" sz="3600" b="1" spc="-80" dirty="0">
              <a:solidFill>
                <a:srgbClr val="231F20"/>
              </a:solidFill>
              <a:latin typeface="Arial"/>
              <a:cs typeface="Arial"/>
            </a:endParaRPr>
          </a:p>
          <a:p>
            <a:pPr marL="584194" indent="-571494">
              <a:buFont typeface="Arial" panose="020B0604020202020204" pitchFamily="34" charset="0"/>
              <a:buChar char="•"/>
              <a:tabLst>
                <a:tab pos="1079489" algn="l"/>
              </a:tabLst>
            </a:pPr>
            <a:r>
              <a:rPr lang="en-GB" sz="3600" spc="-80" dirty="0">
                <a:solidFill>
                  <a:srgbClr val="231F20"/>
                </a:solidFill>
                <a:latin typeface="Arial" panose="020B0604020202020204" pitchFamily="34" charset="0"/>
                <a:cs typeface="Arial" panose="020B0604020202020204" pitchFamily="34" charset="0"/>
              </a:rPr>
              <a:t>Complete </a:t>
            </a:r>
            <a:r>
              <a:rPr lang="en-GB" sz="3600" spc="-80" dirty="0" smtClean="0">
                <a:solidFill>
                  <a:srgbClr val="231F20"/>
                </a:solidFill>
                <a:latin typeface="Arial" panose="020B0604020202020204" pitchFamily="34" charset="0"/>
                <a:cs typeface="Arial" panose="020B0604020202020204" pitchFamily="34" charset="0"/>
              </a:rPr>
              <a:t>questionnaire individually</a:t>
            </a:r>
            <a:r>
              <a:rPr lang="en-GB" sz="3600" spc="-80" dirty="0">
                <a:solidFill>
                  <a:srgbClr val="231F20"/>
                </a:solidFill>
                <a:latin typeface="Arial" panose="020B0604020202020204" pitchFamily="34" charset="0"/>
                <a:cs typeface="Arial" panose="020B0604020202020204" pitchFamily="34" charset="0"/>
              </a:rPr>
              <a:t/>
            </a:r>
            <a:br>
              <a:rPr lang="en-GB" sz="3600" spc="-80" dirty="0">
                <a:solidFill>
                  <a:srgbClr val="231F20"/>
                </a:solidFill>
                <a:latin typeface="Arial" panose="020B0604020202020204" pitchFamily="34" charset="0"/>
                <a:cs typeface="Arial" panose="020B0604020202020204" pitchFamily="34" charset="0"/>
              </a:rPr>
            </a:br>
            <a:endParaRPr lang="en-GB" sz="3600" spc="-80" dirty="0">
              <a:solidFill>
                <a:srgbClr val="231F20"/>
              </a:solidFill>
              <a:latin typeface="Arial" panose="020B0604020202020204" pitchFamily="34" charset="0"/>
              <a:cs typeface="Arial" panose="020B0604020202020204" pitchFamily="34" charset="0"/>
            </a:endParaRPr>
          </a:p>
          <a:p>
            <a:pPr marL="12700">
              <a:tabLst>
                <a:tab pos="1079489" algn="l"/>
              </a:tabLst>
            </a:pPr>
            <a:r>
              <a:rPr lang="en-GB" sz="3600" spc="-80" dirty="0" smtClean="0">
                <a:solidFill>
                  <a:srgbClr val="231F20"/>
                </a:solidFill>
                <a:latin typeface="Arial" panose="020B0604020202020204" pitchFamily="34" charset="0"/>
                <a:cs typeface="Arial" panose="020B0604020202020204" pitchFamily="34" charset="0"/>
              </a:rPr>
              <a:t>In small </a:t>
            </a:r>
            <a:r>
              <a:rPr lang="en-GB" sz="3600" dirty="0" smtClean="0">
                <a:latin typeface="Arial" panose="020B0604020202020204" pitchFamily="34" charset="0"/>
                <a:cs typeface="Arial" panose="020B0604020202020204" pitchFamily="34" charset="0"/>
              </a:rPr>
              <a:t>groups:</a:t>
            </a:r>
          </a:p>
          <a:p>
            <a:pPr marL="12700">
              <a:tabLst>
                <a:tab pos="1079489" algn="l"/>
              </a:tabLst>
            </a:pPr>
            <a:endParaRPr lang="en-GB" sz="3600" dirty="0" smtClean="0">
              <a:latin typeface="Arial" panose="020B0604020202020204" pitchFamily="34" charset="0"/>
              <a:cs typeface="Arial" panose="020B0604020202020204" pitchFamily="34" charset="0"/>
            </a:endParaRPr>
          </a:p>
          <a:p>
            <a:pPr marL="584200" indent="-571500">
              <a:buFont typeface="Arial" panose="020B0604020202020204" pitchFamily="34" charset="0"/>
              <a:buChar char="•"/>
              <a:tabLst>
                <a:tab pos="1079489" algn="l"/>
              </a:tabLst>
            </a:pPr>
            <a:r>
              <a:rPr lang="en-GB" sz="3600" dirty="0" smtClean="0">
                <a:latin typeface="Arial" panose="020B0604020202020204" pitchFamily="34" charset="0"/>
                <a:cs typeface="Arial" panose="020B0604020202020204" pitchFamily="34" charset="0"/>
              </a:rPr>
              <a:t>Discuss what you think are the key</a:t>
            </a:r>
            <a:br>
              <a:rPr lang="en-GB" sz="3600" dirty="0" smtClean="0">
                <a:latin typeface="Arial" panose="020B0604020202020204" pitchFamily="34" charset="0"/>
                <a:cs typeface="Arial" panose="020B0604020202020204" pitchFamily="34" charset="0"/>
              </a:rPr>
            </a:br>
            <a:r>
              <a:rPr lang="en-GB" sz="3600" dirty="0" smtClean="0">
                <a:latin typeface="Arial" panose="020B0604020202020204" pitchFamily="34" charset="0"/>
                <a:cs typeface="Arial" panose="020B0604020202020204" pitchFamily="34" charset="0"/>
              </a:rPr>
              <a:t>values and principles underpinning </a:t>
            </a:r>
            <a:r>
              <a:rPr lang="en-GB" sz="3600" dirty="0">
                <a:latin typeface="Arial" panose="020B0604020202020204" pitchFamily="34" charset="0"/>
                <a:cs typeface="Arial" panose="020B0604020202020204" pitchFamily="34" charset="0"/>
              </a:rPr>
              <a:t>the GIRFEC </a:t>
            </a:r>
            <a:r>
              <a:rPr lang="en-GB" sz="3600" dirty="0" smtClean="0">
                <a:latin typeface="Arial" panose="020B0604020202020204" pitchFamily="34" charset="0"/>
                <a:cs typeface="Arial" panose="020B0604020202020204" pitchFamily="34" charset="0"/>
              </a:rPr>
              <a:t>approach</a:t>
            </a:r>
            <a:br>
              <a:rPr lang="en-GB" sz="3600" dirty="0" smtClean="0">
                <a:latin typeface="Arial" panose="020B0604020202020204" pitchFamily="34" charset="0"/>
                <a:cs typeface="Arial" panose="020B0604020202020204" pitchFamily="34" charset="0"/>
              </a:rPr>
            </a:br>
            <a:endParaRPr lang="en-GB" sz="3600" dirty="0" smtClean="0">
              <a:latin typeface="Arial" panose="020B0604020202020204" pitchFamily="34" charset="0"/>
              <a:cs typeface="Arial" panose="020B0604020202020204" pitchFamily="34" charset="0"/>
            </a:endParaRPr>
          </a:p>
          <a:p>
            <a:pPr marL="584200" indent="-571500">
              <a:buFont typeface="Arial" panose="020B0604020202020204" pitchFamily="34" charset="0"/>
              <a:buChar char="•"/>
              <a:tabLst>
                <a:tab pos="1079489" algn="l"/>
              </a:tabLst>
            </a:pPr>
            <a:r>
              <a:rPr lang="en-GB" sz="3600" dirty="0" smtClean="0">
                <a:latin typeface="Arial" panose="020B0604020202020204" pitchFamily="34" charset="0"/>
                <a:cs typeface="Arial" panose="020B0604020202020204" pitchFamily="34" charset="0"/>
              </a:rPr>
              <a:t>Come to an agreement as a group on the</a:t>
            </a:r>
            <a:br>
              <a:rPr lang="en-GB" sz="3600" dirty="0" smtClean="0">
                <a:latin typeface="Arial" panose="020B0604020202020204" pitchFamily="34" charset="0"/>
                <a:cs typeface="Arial" panose="020B0604020202020204" pitchFamily="34" charset="0"/>
              </a:rPr>
            </a:br>
            <a:r>
              <a:rPr lang="en-GB" sz="3600" dirty="0" smtClean="0">
                <a:latin typeface="Arial" panose="020B0604020202020204" pitchFamily="34" charset="0"/>
                <a:cs typeface="Arial" panose="020B0604020202020204" pitchFamily="34" charset="0"/>
              </a:rPr>
              <a:t>3 most important values</a:t>
            </a:r>
            <a:r>
              <a:rPr lang="en-GB" sz="3600" dirty="0"/>
              <a:t/>
            </a:r>
            <a:br>
              <a:rPr lang="en-GB" sz="3600" dirty="0"/>
            </a:br>
            <a:r>
              <a:rPr lang="en-GB" sz="3600" b="1" spc="-80" dirty="0">
                <a:solidFill>
                  <a:srgbClr val="231F20"/>
                </a:solidFill>
                <a:latin typeface="Arial"/>
                <a:cs typeface="Arial"/>
              </a:rPr>
              <a:t/>
            </a:r>
            <a:br>
              <a:rPr lang="en-GB" sz="3600" b="1" spc="-80" dirty="0">
                <a:solidFill>
                  <a:srgbClr val="231F20"/>
                </a:solidFill>
                <a:latin typeface="Arial"/>
                <a:cs typeface="Arial"/>
              </a:rPr>
            </a:br>
            <a:endParaRPr lang="en-GB" sz="3600" b="1" spc="-80" dirty="0">
              <a:solidFill>
                <a:srgbClr val="231F20"/>
              </a:solidFill>
              <a:latin typeface="Arial"/>
              <a:cs typeface="Arial"/>
            </a:endParaRPr>
          </a:p>
          <a:p>
            <a:pPr marL="12700">
              <a:tabLst>
                <a:tab pos="1079489" algn="l"/>
              </a:tabLst>
            </a:pPr>
            <a:endParaRPr sz="3600" dirty="0">
              <a:latin typeface="Arial"/>
              <a:cs typeface="Arial"/>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7740650" y="440819"/>
            <a:ext cx="1993265" cy="90283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300" y="949235"/>
            <a:ext cx="7410833" cy="553085"/>
          </a:xfrm>
          <a:prstGeom prst="rect">
            <a:avLst/>
          </a:prstGeom>
        </p:spPr>
        <p:txBody>
          <a:bodyPr vert="horz" wrap="square" lIns="0" tIns="0" rIns="0" bIns="0" rtlCol="0">
            <a:noAutofit/>
          </a:bodyPr>
          <a:lstStyle/>
          <a:p>
            <a:pPr marL="12700"/>
            <a:r>
              <a:rPr sz="4000" spc="-60" dirty="0" smtClean="0">
                <a:solidFill>
                  <a:srgbClr val="231F20"/>
                </a:solidFill>
                <a:latin typeface="Arial"/>
                <a:cs typeface="Arial"/>
              </a:rPr>
              <a:t>Moving</a:t>
            </a:r>
            <a:r>
              <a:rPr sz="4000" spc="-16" dirty="0" smtClean="0">
                <a:solidFill>
                  <a:srgbClr val="231F20"/>
                </a:solidFill>
                <a:latin typeface="Arial"/>
                <a:cs typeface="Arial"/>
              </a:rPr>
              <a:t> </a:t>
            </a:r>
            <a:r>
              <a:rPr sz="4000" spc="-86" dirty="0">
                <a:solidFill>
                  <a:srgbClr val="231F20"/>
                </a:solidFill>
                <a:latin typeface="Arial"/>
                <a:cs typeface="Arial"/>
              </a:rPr>
              <a:t>away</a:t>
            </a:r>
            <a:r>
              <a:rPr sz="4000" spc="-16" dirty="0">
                <a:solidFill>
                  <a:srgbClr val="231F20"/>
                </a:solidFill>
                <a:latin typeface="Arial"/>
                <a:cs typeface="Arial"/>
              </a:rPr>
              <a:t> </a:t>
            </a:r>
            <a:r>
              <a:rPr sz="4000" spc="-70" dirty="0">
                <a:solidFill>
                  <a:srgbClr val="231F20"/>
                </a:solidFill>
                <a:latin typeface="Arial"/>
                <a:cs typeface="Arial"/>
              </a:rPr>
              <a:t>f</a:t>
            </a:r>
            <a:r>
              <a:rPr sz="4000" spc="-150" dirty="0">
                <a:solidFill>
                  <a:srgbClr val="231F20"/>
                </a:solidFill>
                <a:latin typeface="Arial"/>
                <a:cs typeface="Arial"/>
              </a:rPr>
              <a:t>r</a:t>
            </a:r>
            <a:r>
              <a:rPr sz="4000" dirty="0">
                <a:solidFill>
                  <a:srgbClr val="231F20"/>
                </a:solidFill>
                <a:latin typeface="Arial"/>
                <a:cs typeface="Arial"/>
              </a:rPr>
              <a:t>om...</a:t>
            </a:r>
            <a:endParaRPr sz="4000" dirty="0">
              <a:latin typeface="Arial"/>
              <a:cs typeface="Arial"/>
            </a:endParaRPr>
          </a:p>
        </p:txBody>
      </p:sp>
      <p:sp>
        <p:nvSpPr>
          <p:cNvPr id="3" name="object 3"/>
          <p:cNvSpPr/>
          <p:nvPr/>
        </p:nvSpPr>
        <p:spPr>
          <a:xfrm>
            <a:off x="1490295" y="3943175"/>
            <a:ext cx="1428547" cy="333705"/>
          </a:xfrm>
          <a:custGeom>
            <a:avLst/>
            <a:gdLst/>
            <a:ahLst/>
            <a:cxnLst/>
            <a:rect l="l" t="t" r="r" b="b"/>
            <a:pathLst>
              <a:path w="1428546" h="333705">
                <a:moveTo>
                  <a:pt x="841260" y="0"/>
                </a:moveTo>
                <a:lnTo>
                  <a:pt x="566039" y="0"/>
                </a:lnTo>
                <a:lnTo>
                  <a:pt x="566039" y="87769"/>
                </a:lnTo>
                <a:lnTo>
                  <a:pt x="0" y="332066"/>
                </a:lnTo>
                <a:lnTo>
                  <a:pt x="1428546" y="333705"/>
                </a:lnTo>
                <a:lnTo>
                  <a:pt x="841260" y="84632"/>
                </a:lnTo>
                <a:lnTo>
                  <a:pt x="841260" y="0"/>
                </a:lnTo>
                <a:close/>
              </a:path>
            </a:pathLst>
          </a:custGeom>
          <a:solidFill>
            <a:srgbClr val="ED1C24"/>
          </a:solidFill>
        </p:spPr>
        <p:txBody>
          <a:bodyPr wrap="square" lIns="0" tIns="0" rIns="0" bIns="0" rtlCol="0">
            <a:noAutofit/>
          </a:bodyPr>
          <a:lstStyle/>
          <a:p>
            <a:endParaRPr dirty="0"/>
          </a:p>
        </p:txBody>
      </p:sp>
      <p:sp>
        <p:nvSpPr>
          <p:cNvPr id="4" name="object 4"/>
          <p:cNvSpPr/>
          <p:nvPr/>
        </p:nvSpPr>
        <p:spPr>
          <a:xfrm>
            <a:off x="1403541" y="4263919"/>
            <a:ext cx="1594256" cy="2597339"/>
          </a:xfrm>
          <a:custGeom>
            <a:avLst/>
            <a:gdLst/>
            <a:ahLst/>
            <a:cxnLst/>
            <a:rect l="l" t="t" r="r" b="b"/>
            <a:pathLst>
              <a:path w="1594256" h="2597340">
                <a:moveTo>
                  <a:pt x="1452435" y="0"/>
                </a:moveTo>
                <a:lnTo>
                  <a:pt x="130234" y="466"/>
                </a:lnTo>
                <a:lnTo>
                  <a:pt x="88691" y="10283"/>
                </a:lnTo>
                <a:lnTo>
                  <a:pt x="52893" y="31323"/>
                </a:lnTo>
                <a:lnTo>
                  <a:pt x="24843" y="61579"/>
                </a:lnTo>
                <a:lnTo>
                  <a:pt x="6544" y="99043"/>
                </a:lnTo>
                <a:lnTo>
                  <a:pt x="0" y="141706"/>
                </a:lnTo>
                <a:lnTo>
                  <a:pt x="0" y="2597340"/>
                </a:lnTo>
                <a:lnTo>
                  <a:pt x="1594256" y="2597340"/>
                </a:lnTo>
                <a:lnTo>
                  <a:pt x="1593790" y="130136"/>
                </a:lnTo>
                <a:lnTo>
                  <a:pt x="1583971" y="88641"/>
                </a:lnTo>
                <a:lnTo>
                  <a:pt x="1562923" y="52872"/>
                </a:lnTo>
                <a:lnTo>
                  <a:pt x="1532649" y="24837"/>
                </a:lnTo>
                <a:lnTo>
                  <a:pt x="1495152" y="6543"/>
                </a:lnTo>
                <a:lnTo>
                  <a:pt x="1452435" y="0"/>
                </a:lnTo>
                <a:close/>
              </a:path>
            </a:pathLst>
          </a:custGeom>
          <a:solidFill>
            <a:srgbClr val="ED1C24"/>
          </a:solidFill>
        </p:spPr>
        <p:txBody>
          <a:bodyPr wrap="square" lIns="0" tIns="0" rIns="0" bIns="0" rtlCol="0">
            <a:noAutofit/>
          </a:bodyPr>
          <a:lstStyle/>
          <a:p>
            <a:endParaRPr dirty="0"/>
          </a:p>
        </p:txBody>
      </p:sp>
      <p:sp>
        <p:nvSpPr>
          <p:cNvPr id="5" name="object 5"/>
          <p:cNvSpPr/>
          <p:nvPr/>
        </p:nvSpPr>
        <p:spPr>
          <a:xfrm>
            <a:off x="1403867" y="6860660"/>
            <a:ext cx="1598345" cy="78689"/>
          </a:xfrm>
          <a:custGeom>
            <a:avLst/>
            <a:gdLst/>
            <a:ahLst/>
            <a:cxnLst/>
            <a:rect l="l" t="t" r="r" b="b"/>
            <a:pathLst>
              <a:path w="1598345" h="78689">
                <a:moveTo>
                  <a:pt x="1598345" y="0"/>
                </a:moveTo>
                <a:lnTo>
                  <a:pt x="0" y="0"/>
                </a:lnTo>
                <a:lnTo>
                  <a:pt x="2649" y="5045"/>
                </a:lnTo>
                <a:lnTo>
                  <a:pt x="40740" y="20877"/>
                </a:lnTo>
                <a:lnTo>
                  <a:pt x="89198" y="31575"/>
                </a:lnTo>
                <a:lnTo>
                  <a:pt x="154188" y="41979"/>
                </a:lnTo>
                <a:lnTo>
                  <a:pt x="192368" y="46962"/>
                </a:lnTo>
                <a:lnTo>
                  <a:pt x="234064" y="51741"/>
                </a:lnTo>
                <a:lnTo>
                  <a:pt x="279070" y="56272"/>
                </a:lnTo>
                <a:lnTo>
                  <a:pt x="327181" y="60511"/>
                </a:lnTo>
                <a:lnTo>
                  <a:pt x="378191" y="64415"/>
                </a:lnTo>
                <a:lnTo>
                  <a:pt x="431894" y="67940"/>
                </a:lnTo>
                <a:lnTo>
                  <a:pt x="488086" y="71042"/>
                </a:lnTo>
                <a:lnTo>
                  <a:pt x="607108" y="75805"/>
                </a:lnTo>
                <a:lnTo>
                  <a:pt x="733615" y="78354"/>
                </a:lnTo>
                <a:lnTo>
                  <a:pt x="799160" y="78689"/>
                </a:lnTo>
                <a:lnTo>
                  <a:pt x="864707" y="78354"/>
                </a:lnTo>
                <a:lnTo>
                  <a:pt x="991217" y="75805"/>
                </a:lnTo>
                <a:lnTo>
                  <a:pt x="1110243" y="71042"/>
                </a:lnTo>
                <a:lnTo>
                  <a:pt x="1166436" y="67940"/>
                </a:lnTo>
                <a:lnTo>
                  <a:pt x="1220141" y="64415"/>
                </a:lnTo>
                <a:lnTo>
                  <a:pt x="1271153" y="60511"/>
                </a:lnTo>
                <a:lnTo>
                  <a:pt x="1319265" y="56272"/>
                </a:lnTo>
                <a:lnTo>
                  <a:pt x="1364273" y="51741"/>
                </a:lnTo>
                <a:lnTo>
                  <a:pt x="1405971" y="46962"/>
                </a:lnTo>
                <a:lnTo>
                  <a:pt x="1444152" y="41979"/>
                </a:lnTo>
                <a:lnTo>
                  <a:pt x="1509144" y="31575"/>
                </a:lnTo>
                <a:lnTo>
                  <a:pt x="1557603" y="20877"/>
                </a:lnTo>
                <a:lnTo>
                  <a:pt x="1595696" y="5045"/>
                </a:lnTo>
                <a:lnTo>
                  <a:pt x="1598345" y="0"/>
                </a:lnTo>
                <a:close/>
              </a:path>
            </a:pathLst>
          </a:custGeom>
          <a:solidFill>
            <a:srgbClr val="ED1C24"/>
          </a:solidFill>
        </p:spPr>
        <p:txBody>
          <a:bodyPr wrap="square" lIns="0" tIns="0" rIns="0" bIns="0" rtlCol="0">
            <a:noAutofit/>
          </a:bodyPr>
          <a:lstStyle/>
          <a:p>
            <a:endParaRPr dirty="0"/>
          </a:p>
        </p:txBody>
      </p:sp>
      <p:sp>
        <p:nvSpPr>
          <p:cNvPr id="6" name="object 6"/>
          <p:cNvSpPr/>
          <p:nvPr/>
        </p:nvSpPr>
        <p:spPr>
          <a:xfrm>
            <a:off x="1440625" y="4359347"/>
            <a:ext cx="72555" cy="2496502"/>
          </a:xfrm>
          <a:custGeom>
            <a:avLst/>
            <a:gdLst/>
            <a:ahLst/>
            <a:cxnLst/>
            <a:rect l="l" t="t" r="r" b="b"/>
            <a:pathLst>
              <a:path w="72555" h="2496502">
                <a:moveTo>
                  <a:pt x="72555" y="0"/>
                </a:moveTo>
                <a:lnTo>
                  <a:pt x="0" y="0"/>
                </a:lnTo>
                <a:lnTo>
                  <a:pt x="0" y="2482545"/>
                </a:lnTo>
                <a:lnTo>
                  <a:pt x="72555" y="2496502"/>
                </a:lnTo>
                <a:lnTo>
                  <a:pt x="72555" y="0"/>
                </a:lnTo>
                <a:close/>
              </a:path>
            </a:pathLst>
          </a:custGeom>
          <a:solidFill>
            <a:srgbClr val="F26C4F"/>
          </a:solidFill>
        </p:spPr>
        <p:txBody>
          <a:bodyPr wrap="square" lIns="0" tIns="0" rIns="0" bIns="0" rtlCol="0">
            <a:noAutofit/>
          </a:bodyPr>
          <a:lstStyle/>
          <a:p>
            <a:endParaRPr dirty="0"/>
          </a:p>
        </p:txBody>
      </p:sp>
      <p:sp>
        <p:nvSpPr>
          <p:cNvPr id="7" name="object 7"/>
          <p:cNvSpPr/>
          <p:nvPr/>
        </p:nvSpPr>
        <p:spPr>
          <a:xfrm>
            <a:off x="1545447" y="3952483"/>
            <a:ext cx="777557" cy="311429"/>
          </a:xfrm>
          <a:custGeom>
            <a:avLst/>
            <a:gdLst/>
            <a:ahLst/>
            <a:cxnLst/>
            <a:rect l="l" t="t" r="r" b="b"/>
            <a:pathLst>
              <a:path w="777557" h="311429">
                <a:moveTo>
                  <a:pt x="777557" y="0"/>
                </a:moveTo>
                <a:lnTo>
                  <a:pt x="531634" y="0"/>
                </a:lnTo>
                <a:lnTo>
                  <a:pt x="531634" y="84366"/>
                </a:lnTo>
                <a:lnTo>
                  <a:pt x="0" y="311429"/>
                </a:lnTo>
                <a:lnTo>
                  <a:pt x="61391" y="311429"/>
                </a:lnTo>
                <a:lnTo>
                  <a:pt x="584441" y="96443"/>
                </a:lnTo>
                <a:lnTo>
                  <a:pt x="584441" y="20993"/>
                </a:lnTo>
                <a:lnTo>
                  <a:pt x="777557" y="20993"/>
                </a:lnTo>
                <a:lnTo>
                  <a:pt x="777557" y="0"/>
                </a:lnTo>
                <a:close/>
              </a:path>
            </a:pathLst>
          </a:custGeom>
          <a:solidFill>
            <a:srgbClr val="F26C4F"/>
          </a:solidFill>
        </p:spPr>
        <p:txBody>
          <a:bodyPr wrap="square" lIns="0" tIns="0" rIns="0" bIns="0" rtlCol="0">
            <a:noAutofit/>
          </a:bodyPr>
          <a:lstStyle/>
          <a:p>
            <a:endParaRPr dirty="0"/>
          </a:p>
        </p:txBody>
      </p:sp>
      <p:sp>
        <p:nvSpPr>
          <p:cNvPr id="8" name="object 8"/>
          <p:cNvSpPr/>
          <p:nvPr/>
        </p:nvSpPr>
        <p:spPr>
          <a:xfrm>
            <a:off x="1518960" y="4263916"/>
            <a:ext cx="87884" cy="11328"/>
          </a:xfrm>
          <a:custGeom>
            <a:avLst/>
            <a:gdLst/>
            <a:ahLst/>
            <a:cxnLst/>
            <a:rect l="l" t="t" r="r" b="b"/>
            <a:pathLst>
              <a:path w="87884" h="11328">
                <a:moveTo>
                  <a:pt x="87884" y="0"/>
                </a:moveTo>
                <a:lnTo>
                  <a:pt x="26492" y="0"/>
                </a:lnTo>
                <a:lnTo>
                  <a:pt x="0" y="11328"/>
                </a:lnTo>
                <a:lnTo>
                  <a:pt x="60350" y="11328"/>
                </a:lnTo>
                <a:lnTo>
                  <a:pt x="87884" y="0"/>
                </a:lnTo>
                <a:close/>
              </a:path>
            </a:pathLst>
          </a:custGeom>
          <a:solidFill>
            <a:srgbClr val="F26C4F"/>
          </a:solidFill>
        </p:spPr>
        <p:txBody>
          <a:bodyPr wrap="square" lIns="0" tIns="0" rIns="0" bIns="0" rtlCol="0">
            <a:noAutofit/>
          </a:bodyPr>
          <a:lstStyle/>
          <a:p>
            <a:endParaRPr dirty="0"/>
          </a:p>
        </p:txBody>
      </p:sp>
      <p:sp>
        <p:nvSpPr>
          <p:cNvPr id="9" name="object 9"/>
          <p:cNvSpPr/>
          <p:nvPr/>
        </p:nvSpPr>
        <p:spPr>
          <a:xfrm>
            <a:off x="2304893" y="4041434"/>
            <a:ext cx="577774" cy="235318"/>
          </a:xfrm>
          <a:custGeom>
            <a:avLst/>
            <a:gdLst/>
            <a:ahLst/>
            <a:cxnLst/>
            <a:rect l="l" t="t" r="r" b="b"/>
            <a:pathLst>
              <a:path w="577773" h="235318">
                <a:moveTo>
                  <a:pt x="25654" y="0"/>
                </a:moveTo>
                <a:lnTo>
                  <a:pt x="0" y="16586"/>
                </a:lnTo>
                <a:lnTo>
                  <a:pt x="481228" y="235318"/>
                </a:lnTo>
                <a:lnTo>
                  <a:pt x="577773" y="235318"/>
                </a:lnTo>
                <a:lnTo>
                  <a:pt x="25654" y="0"/>
                </a:lnTo>
                <a:close/>
              </a:path>
            </a:pathLst>
          </a:custGeom>
          <a:solidFill>
            <a:srgbClr val="C6161C"/>
          </a:solidFill>
        </p:spPr>
        <p:txBody>
          <a:bodyPr wrap="square" lIns="0" tIns="0" rIns="0" bIns="0" rtlCol="0">
            <a:noAutofit/>
          </a:bodyPr>
          <a:lstStyle/>
          <a:p>
            <a:endParaRPr dirty="0"/>
          </a:p>
        </p:txBody>
      </p:sp>
      <p:sp>
        <p:nvSpPr>
          <p:cNvPr id="10" name="object 10"/>
          <p:cNvSpPr/>
          <p:nvPr/>
        </p:nvSpPr>
        <p:spPr>
          <a:xfrm>
            <a:off x="2929689" y="4335660"/>
            <a:ext cx="516" cy="2508028"/>
          </a:xfrm>
          <a:custGeom>
            <a:avLst/>
            <a:gdLst/>
            <a:ahLst/>
            <a:cxnLst/>
            <a:rect l="l" t="t" r="r" b="b"/>
            <a:pathLst>
              <a:path w="516" h="2508028">
                <a:moveTo>
                  <a:pt x="70" y="5442"/>
                </a:moveTo>
                <a:lnTo>
                  <a:pt x="367" y="5442"/>
                </a:lnTo>
              </a:path>
            </a:pathLst>
          </a:custGeom>
          <a:ln w="12155">
            <a:solidFill>
              <a:srgbClr val="B51217"/>
            </a:solidFill>
          </a:ln>
        </p:spPr>
        <p:txBody>
          <a:bodyPr wrap="square" lIns="0" tIns="0" rIns="0" bIns="0" rtlCol="0">
            <a:noAutofit/>
          </a:bodyPr>
          <a:lstStyle/>
          <a:p>
            <a:endParaRPr dirty="0"/>
          </a:p>
        </p:txBody>
      </p:sp>
      <p:sp>
        <p:nvSpPr>
          <p:cNvPr id="11" name="object 11"/>
          <p:cNvSpPr/>
          <p:nvPr/>
        </p:nvSpPr>
        <p:spPr>
          <a:xfrm>
            <a:off x="2800386" y="4340232"/>
            <a:ext cx="516" cy="2531701"/>
          </a:xfrm>
          <a:custGeom>
            <a:avLst/>
            <a:gdLst/>
            <a:ahLst/>
            <a:cxnLst/>
            <a:rect l="l" t="t" r="r" b="b"/>
            <a:pathLst>
              <a:path w="516" h="2531701">
                <a:moveTo>
                  <a:pt x="70" y="5442"/>
                </a:moveTo>
                <a:lnTo>
                  <a:pt x="367" y="5442"/>
                </a:lnTo>
              </a:path>
            </a:pathLst>
          </a:custGeom>
          <a:ln w="12155">
            <a:solidFill>
              <a:srgbClr val="B51217"/>
            </a:solidFill>
          </a:ln>
        </p:spPr>
        <p:txBody>
          <a:bodyPr wrap="square" lIns="0" tIns="0" rIns="0" bIns="0" rtlCol="0">
            <a:noAutofit/>
          </a:bodyPr>
          <a:lstStyle/>
          <a:p>
            <a:endParaRPr dirty="0"/>
          </a:p>
        </p:txBody>
      </p:sp>
      <p:sp>
        <p:nvSpPr>
          <p:cNvPr id="12" name="object 12"/>
          <p:cNvSpPr/>
          <p:nvPr/>
        </p:nvSpPr>
        <p:spPr>
          <a:xfrm>
            <a:off x="2865037" y="4331978"/>
            <a:ext cx="516" cy="2513730"/>
          </a:xfrm>
          <a:custGeom>
            <a:avLst/>
            <a:gdLst/>
            <a:ahLst/>
            <a:cxnLst/>
            <a:rect l="l" t="t" r="r" b="b"/>
            <a:pathLst>
              <a:path w="516" h="2513730">
                <a:moveTo>
                  <a:pt x="70" y="5442"/>
                </a:moveTo>
                <a:lnTo>
                  <a:pt x="367" y="5442"/>
                </a:lnTo>
              </a:path>
            </a:pathLst>
          </a:custGeom>
          <a:ln w="12155">
            <a:solidFill>
              <a:srgbClr val="B51217"/>
            </a:solidFill>
          </a:ln>
        </p:spPr>
        <p:txBody>
          <a:bodyPr wrap="square" lIns="0" tIns="0" rIns="0" bIns="0" rtlCol="0">
            <a:noAutofit/>
          </a:bodyPr>
          <a:lstStyle/>
          <a:p>
            <a:endParaRPr dirty="0"/>
          </a:p>
        </p:txBody>
      </p:sp>
      <p:sp>
        <p:nvSpPr>
          <p:cNvPr id="13" name="object 13"/>
          <p:cNvSpPr/>
          <p:nvPr/>
        </p:nvSpPr>
        <p:spPr>
          <a:xfrm>
            <a:off x="2735732" y="4346274"/>
            <a:ext cx="516" cy="2531701"/>
          </a:xfrm>
          <a:custGeom>
            <a:avLst/>
            <a:gdLst/>
            <a:ahLst/>
            <a:cxnLst/>
            <a:rect l="l" t="t" r="r" b="b"/>
            <a:pathLst>
              <a:path w="516" h="2531701">
                <a:moveTo>
                  <a:pt x="70" y="5442"/>
                </a:moveTo>
                <a:lnTo>
                  <a:pt x="367" y="5442"/>
                </a:lnTo>
              </a:path>
            </a:pathLst>
          </a:custGeom>
          <a:ln w="12155">
            <a:solidFill>
              <a:srgbClr val="B51217"/>
            </a:solidFill>
          </a:ln>
        </p:spPr>
        <p:txBody>
          <a:bodyPr wrap="square" lIns="0" tIns="0" rIns="0" bIns="0" rtlCol="0">
            <a:noAutofit/>
          </a:bodyPr>
          <a:lstStyle/>
          <a:p>
            <a:endParaRPr dirty="0"/>
          </a:p>
        </p:txBody>
      </p:sp>
      <p:sp>
        <p:nvSpPr>
          <p:cNvPr id="14" name="object 14"/>
          <p:cNvSpPr/>
          <p:nvPr/>
        </p:nvSpPr>
        <p:spPr>
          <a:xfrm>
            <a:off x="2606423" y="4339331"/>
            <a:ext cx="516" cy="2546712"/>
          </a:xfrm>
          <a:custGeom>
            <a:avLst/>
            <a:gdLst/>
            <a:ahLst/>
            <a:cxnLst/>
            <a:rect l="l" t="t" r="r" b="b"/>
            <a:pathLst>
              <a:path w="516" h="2546712">
                <a:moveTo>
                  <a:pt x="70" y="5442"/>
                </a:moveTo>
                <a:lnTo>
                  <a:pt x="367" y="5442"/>
                </a:lnTo>
              </a:path>
            </a:pathLst>
          </a:custGeom>
          <a:ln w="12155">
            <a:solidFill>
              <a:srgbClr val="B51217"/>
            </a:solidFill>
          </a:ln>
        </p:spPr>
        <p:txBody>
          <a:bodyPr wrap="square" lIns="0" tIns="0" rIns="0" bIns="0" rtlCol="0">
            <a:noAutofit/>
          </a:bodyPr>
          <a:lstStyle/>
          <a:p>
            <a:endParaRPr dirty="0"/>
          </a:p>
        </p:txBody>
      </p:sp>
      <p:sp>
        <p:nvSpPr>
          <p:cNvPr id="15" name="object 15"/>
          <p:cNvSpPr/>
          <p:nvPr/>
        </p:nvSpPr>
        <p:spPr>
          <a:xfrm>
            <a:off x="2671074" y="4335660"/>
            <a:ext cx="516" cy="2544337"/>
          </a:xfrm>
          <a:custGeom>
            <a:avLst/>
            <a:gdLst/>
            <a:ahLst/>
            <a:cxnLst/>
            <a:rect l="l" t="t" r="r" b="b"/>
            <a:pathLst>
              <a:path w="516" h="2544337">
                <a:moveTo>
                  <a:pt x="70" y="5442"/>
                </a:moveTo>
                <a:lnTo>
                  <a:pt x="367" y="5442"/>
                </a:lnTo>
              </a:path>
            </a:pathLst>
          </a:custGeom>
          <a:ln w="12155">
            <a:solidFill>
              <a:srgbClr val="B51217"/>
            </a:solidFill>
          </a:ln>
        </p:spPr>
        <p:txBody>
          <a:bodyPr wrap="square" lIns="0" tIns="0" rIns="0" bIns="0" rtlCol="0">
            <a:noAutofit/>
          </a:bodyPr>
          <a:lstStyle/>
          <a:p>
            <a:endParaRPr dirty="0"/>
          </a:p>
        </p:txBody>
      </p:sp>
      <p:sp>
        <p:nvSpPr>
          <p:cNvPr id="16" name="object 16"/>
          <p:cNvSpPr/>
          <p:nvPr/>
        </p:nvSpPr>
        <p:spPr>
          <a:xfrm>
            <a:off x="2541770" y="4335659"/>
            <a:ext cx="516" cy="2552402"/>
          </a:xfrm>
          <a:custGeom>
            <a:avLst/>
            <a:gdLst/>
            <a:ahLst/>
            <a:cxnLst/>
            <a:rect l="l" t="t" r="r" b="b"/>
            <a:pathLst>
              <a:path w="516" h="2552402">
                <a:moveTo>
                  <a:pt x="70" y="5442"/>
                </a:moveTo>
                <a:lnTo>
                  <a:pt x="367" y="5442"/>
                </a:lnTo>
              </a:path>
            </a:pathLst>
          </a:custGeom>
          <a:ln w="12155">
            <a:solidFill>
              <a:srgbClr val="B51217"/>
            </a:solidFill>
          </a:ln>
        </p:spPr>
        <p:txBody>
          <a:bodyPr wrap="square" lIns="0" tIns="0" rIns="0" bIns="0" rtlCol="0">
            <a:noAutofit/>
          </a:bodyPr>
          <a:lstStyle/>
          <a:p>
            <a:endParaRPr dirty="0"/>
          </a:p>
        </p:txBody>
      </p:sp>
      <p:sp>
        <p:nvSpPr>
          <p:cNvPr id="17" name="object 17"/>
          <p:cNvSpPr/>
          <p:nvPr/>
        </p:nvSpPr>
        <p:spPr>
          <a:xfrm>
            <a:off x="2412466" y="4343001"/>
            <a:ext cx="516" cy="2555123"/>
          </a:xfrm>
          <a:custGeom>
            <a:avLst/>
            <a:gdLst/>
            <a:ahLst/>
            <a:cxnLst/>
            <a:rect l="l" t="t" r="r" b="b"/>
            <a:pathLst>
              <a:path w="516" h="2555123">
                <a:moveTo>
                  <a:pt x="70" y="5442"/>
                </a:moveTo>
                <a:lnTo>
                  <a:pt x="367" y="5442"/>
                </a:lnTo>
              </a:path>
            </a:pathLst>
          </a:custGeom>
          <a:ln w="12155">
            <a:solidFill>
              <a:srgbClr val="B51217"/>
            </a:solidFill>
          </a:ln>
        </p:spPr>
        <p:txBody>
          <a:bodyPr wrap="square" lIns="0" tIns="0" rIns="0" bIns="0" rtlCol="0">
            <a:noAutofit/>
          </a:bodyPr>
          <a:lstStyle/>
          <a:p>
            <a:endParaRPr dirty="0"/>
          </a:p>
        </p:txBody>
      </p:sp>
      <p:sp>
        <p:nvSpPr>
          <p:cNvPr id="18" name="object 18"/>
          <p:cNvSpPr/>
          <p:nvPr/>
        </p:nvSpPr>
        <p:spPr>
          <a:xfrm>
            <a:off x="2477118" y="4346684"/>
            <a:ext cx="516" cy="2543385"/>
          </a:xfrm>
          <a:custGeom>
            <a:avLst/>
            <a:gdLst/>
            <a:ahLst/>
            <a:cxnLst/>
            <a:rect l="l" t="t" r="r" b="b"/>
            <a:pathLst>
              <a:path w="516" h="2543385">
                <a:moveTo>
                  <a:pt x="70" y="5442"/>
                </a:moveTo>
                <a:lnTo>
                  <a:pt x="367" y="5442"/>
                </a:lnTo>
              </a:path>
            </a:pathLst>
          </a:custGeom>
          <a:ln w="12155">
            <a:solidFill>
              <a:srgbClr val="B51217"/>
            </a:solidFill>
          </a:ln>
        </p:spPr>
        <p:txBody>
          <a:bodyPr wrap="square" lIns="0" tIns="0" rIns="0" bIns="0" rtlCol="0">
            <a:noAutofit/>
          </a:bodyPr>
          <a:lstStyle/>
          <a:p>
            <a:endParaRPr dirty="0"/>
          </a:p>
        </p:txBody>
      </p:sp>
      <p:sp>
        <p:nvSpPr>
          <p:cNvPr id="19" name="object 19"/>
          <p:cNvSpPr/>
          <p:nvPr/>
        </p:nvSpPr>
        <p:spPr>
          <a:xfrm>
            <a:off x="2347813" y="4346683"/>
            <a:ext cx="516" cy="2551436"/>
          </a:xfrm>
          <a:custGeom>
            <a:avLst/>
            <a:gdLst/>
            <a:ahLst/>
            <a:cxnLst/>
            <a:rect l="l" t="t" r="r" b="b"/>
            <a:pathLst>
              <a:path w="516" h="2551436">
                <a:moveTo>
                  <a:pt x="70" y="5442"/>
                </a:moveTo>
                <a:lnTo>
                  <a:pt x="367" y="5442"/>
                </a:lnTo>
              </a:path>
            </a:pathLst>
          </a:custGeom>
          <a:ln w="12155">
            <a:solidFill>
              <a:srgbClr val="B51217"/>
            </a:solidFill>
          </a:ln>
        </p:spPr>
        <p:txBody>
          <a:bodyPr wrap="square" lIns="0" tIns="0" rIns="0" bIns="0" rtlCol="0">
            <a:noAutofit/>
          </a:bodyPr>
          <a:lstStyle/>
          <a:p>
            <a:endParaRPr dirty="0"/>
          </a:p>
        </p:txBody>
      </p:sp>
      <p:sp>
        <p:nvSpPr>
          <p:cNvPr id="20" name="object 20"/>
          <p:cNvSpPr/>
          <p:nvPr/>
        </p:nvSpPr>
        <p:spPr>
          <a:xfrm>
            <a:off x="2218508" y="4350353"/>
            <a:ext cx="516" cy="2547766"/>
          </a:xfrm>
          <a:custGeom>
            <a:avLst/>
            <a:gdLst/>
            <a:ahLst/>
            <a:cxnLst/>
            <a:rect l="l" t="t" r="r" b="b"/>
            <a:pathLst>
              <a:path w="516" h="2547766">
                <a:moveTo>
                  <a:pt x="70" y="5442"/>
                </a:moveTo>
                <a:lnTo>
                  <a:pt x="367" y="5442"/>
                </a:lnTo>
              </a:path>
            </a:pathLst>
          </a:custGeom>
          <a:ln w="12155">
            <a:solidFill>
              <a:srgbClr val="B51217"/>
            </a:solidFill>
          </a:ln>
        </p:spPr>
        <p:txBody>
          <a:bodyPr wrap="square" lIns="0" tIns="0" rIns="0" bIns="0" rtlCol="0">
            <a:noAutofit/>
          </a:bodyPr>
          <a:lstStyle/>
          <a:p>
            <a:endParaRPr dirty="0"/>
          </a:p>
        </p:txBody>
      </p:sp>
      <p:sp>
        <p:nvSpPr>
          <p:cNvPr id="21" name="object 21"/>
          <p:cNvSpPr/>
          <p:nvPr/>
        </p:nvSpPr>
        <p:spPr>
          <a:xfrm>
            <a:off x="2283161" y="4343001"/>
            <a:ext cx="516" cy="2555123"/>
          </a:xfrm>
          <a:custGeom>
            <a:avLst/>
            <a:gdLst/>
            <a:ahLst/>
            <a:cxnLst/>
            <a:rect l="l" t="t" r="r" b="b"/>
            <a:pathLst>
              <a:path w="516" h="2555123">
                <a:moveTo>
                  <a:pt x="70" y="5442"/>
                </a:moveTo>
                <a:lnTo>
                  <a:pt x="367" y="5442"/>
                </a:lnTo>
              </a:path>
            </a:pathLst>
          </a:custGeom>
          <a:ln w="12155">
            <a:solidFill>
              <a:srgbClr val="B51217"/>
            </a:solidFill>
          </a:ln>
        </p:spPr>
        <p:txBody>
          <a:bodyPr wrap="square" lIns="0" tIns="0" rIns="0" bIns="0" rtlCol="0">
            <a:noAutofit/>
          </a:bodyPr>
          <a:lstStyle/>
          <a:p>
            <a:endParaRPr dirty="0"/>
          </a:p>
        </p:txBody>
      </p:sp>
      <p:sp>
        <p:nvSpPr>
          <p:cNvPr id="22" name="object 22"/>
          <p:cNvSpPr/>
          <p:nvPr/>
        </p:nvSpPr>
        <p:spPr>
          <a:xfrm>
            <a:off x="2153850" y="4350353"/>
            <a:ext cx="516" cy="2547766"/>
          </a:xfrm>
          <a:custGeom>
            <a:avLst/>
            <a:gdLst/>
            <a:ahLst/>
            <a:cxnLst/>
            <a:rect l="l" t="t" r="r" b="b"/>
            <a:pathLst>
              <a:path w="516" h="2547766">
                <a:moveTo>
                  <a:pt x="70" y="5442"/>
                </a:moveTo>
                <a:lnTo>
                  <a:pt x="367" y="5442"/>
                </a:lnTo>
              </a:path>
            </a:pathLst>
          </a:custGeom>
          <a:ln w="12155">
            <a:solidFill>
              <a:srgbClr val="B51217"/>
            </a:solidFill>
          </a:ln>
        </p:spPr>
        <p:txBody>
          <a:bodyPr wrap="square" lIns="0" tIns="0" rIns="0" bIns="0" rtlCol="0">
            <a:noAutofit/>
          </a:bodyPr>
          <a:lstStyle/>
          <a:p>
            <a:endParaRPr dirty="0"/>
          </a:p>
        </p:txBody>
      </p:sp>
      <p:sp>
        <p:nvSpPr>
          <p:cNvPr id="23" name="object 23"/>
          <p:cNvSpPr/>
          <p:nvPr/>
        </p:nvSpPr>
        <p:spPr>
          <a:xfrm>
            <a:off x="2024546" y="4343001"/>
            <a:ext cx="516" cy="2555123"/>
          </a:xfrm>
          <a:custGeom>
            <a:avLst/>
            <a:gdLst/>
            <a:ahLst/>
            <a:cxnLst/>
            <a:rect l="l" t="t" r="r" b="b"/>
            <a:pathLst>
              <a:path w="516" h="2555123">
                <a:moveTo>
                  <a:pt x="70" y="5442"/>
                </a:moveTo>
                <a:lnTo>
                  <a:pt x="367" y="5442"/>
                </a:lnTo>
              </a:path>
            </a:pathLst>
          </a:custGeom>
          <a:ln w="12155">
            <a:solidFill>
              <a:srgbClr val="B51217"/>
            </a:solidFill>
          </a:ln>
        </p:spPr>
        <p:txBody>
          <a:bodyPr wrap="square" lIns="0" tIns="0" rIns="0" bIns="0" rtlCol="0">
            <a:noAutofit/>
          </a:bodyPr>
          <a:lstStyle/>
          <a:p>
            <a:endParaRPr dirty="0"/>
          </a:p>
        </p:txBody>
      </p:sp>
      <p:sp>
        <p:nvSpPr>
          <p:cNvPr id="24" name="object 24"/>
          <p:cNvSpPr/>
          <p:nvPr/>
        </p:nvSpPr>
        <p:spPr>
          <a:xfrm>
            <a:off x="2089198" y="4350353"/>
            <a:ext cx="516" cy="2547766"/>
          </a:xfrm>
          <a:custGeom>
            <a:avLst/>
            <a:gdLst/>
            <a:ahLst/>
            <a:cxnLst/>
            <a:rect l="l" t="t" r="r" b="b"/>
            <a:pathLst>
              <a:path w="516" h="2547766">
                <a:moveTo>
                  <a:pt x="70" y="5442"/>
                </a:moveTo>
                <a:lnTo>
                  <a:pt x="367" y="5442"/>
                </a:lnTo>
              </a:path>
            </a:pathLst>
          </a:custGeom>
          <a:ln w="12155">
            <a:solidFill>
              <a:srgbClr val="B51217"/>
            </a:solidFill>
          </a:ln>
        </p:spPr>
        <p:txBody>
          <a:bodyPr wrap="square" lIns="0" tIns="0" rIns="0" bIns="0" rtlCol="0">
            <a:noAutofit/>
          </a:bodyPr>
          <a:lstStyle/>
          <a:p>
            <a:endParaRPr dirty="0"/>
          </a:p>
        </p:txBody>
      </p:sp>
      <p:sp>
        <p:nvSpPr>
          <p:cNvPr id="25" name="object 25"/>
          <p:cNvSpPr/>
          <p:nvPr/>
        </p:nvSpPr>
        <p:spPr>
          <a:xfrm>
            <a:off x="1959893" y="4343001"/>
            <a:ext cx="516" cy="2555123"/>
          </a:xfrm>
          <a:custGeom>
            <a:avLst/>
            <a:gdLst/>
            <a:ahLst/>
            <a:cxnLst/>
            <a:rect l="l" t="t" r="r" b="b"/>
            <a:pathLst>
              <a:path w="516" h="2555123">
                <a:moveTo>
                  <a:pt x="70" y="5442"/>
                </a:moveTo>
                <a:lnTo>
                  <a:pt x="367" y="5442"/>
                </a:lnTo>
              </a:path>
            </a:pathLst>
          </a:custGeom>
          <a:ln w="12155">
            <a:solidFill>
              <a:srgbClr val="B51217"/>
            </a:solidFill>
          </a:ln>
        </p:spPr>
        <p:txBody>
          <a:bodyPr wrap="square" lIns="0" tIns="0" rIns="0" bIns="0" rtlCol="0">
            <a:noAutofit/>
          </a:bodyPr>
          <a:lstStyle/>
          <a:p>
            <a:endParaRPr dirty="0"/>
          </a:p>
        </p:txBody>
      </p:sp>
      <p:sp>
        <p:nvSpPr>
          <p:cNvPr id="26" name="object 26"/>
          <p:cNvSpPr/>
          <p:nvPr/>
        </p:nvSpPr>
        <p:spPr>
          <a:xfrm>
            <a:off x="1830589" y="4343001"/>
            <a:ext cx="516" cy="2549065"/>
          </a:xfrm>
          <a:custGeom>
            <a:avLst/>
            <a:gdLst/>
            <a:ahLst/>
            <a:cxnLst/>
            <a:rect l="l" t="t" r="r" b="b"/>
            <a:pathLst>
              <a:path w="516" h="2549065">
                <a:moveTo>
                  <a:pt x="70" y="5442"/>
                </a:moveTo>
                <a:lnTo>
                  <a:pt x="367" y="5442"/>
                </a:lnTo>
              </a:path>
            </a:pathLst>
          </a:custGeom>
          <a:ln w="12155">
            <a:solidFill>
              <a:srgbClr val="B51217"/>
            </a:solidFill>
          </a:ln>
        </p:spPr>
        <p:txBody>
          <a:bodyPr wrap="square" lIns="0" tIns="0" rIns="0" bIns="0" rtlCol="0">
            <a:noAutofit/>
          </a:bodyPr>
          <a:lstStyle/>
          <a:p>
            <a:endParaRPr dirty="0"/>
          </a:p>
        </p:txBody>
      </p:sp>
      <p:sp>
        <p:nvSpPr>
          <p:cNvPr id="27" name="object 27"/>
          <p:cNvSpPr/>
          <p:nvPr/>
        </p:nvSpPr>
        <p:spPr>
          <a:xfrm>
            <a:off x="1895242" y="4343001"/>
            <a:ext cx="516" cy="2555123"/>
          </a:xfrm>
          <a:custGeom>
            <a:avLst/>
            <a:gdLst/>
            <a:ahLst/>
            <a:cxnLst/>
            <a:rect l="l" t="t" r="r" b="b"/>
            <a:pathLst>
              <a:path w="516" h="2555123">
                <a:moveTo>
                  <a:pt x="70" y="5442"/>
                </a:moveTo>
                <a:lnTo>
                  <a:pt x="367" y="5442"/>
                </a:lnTo>
              </a:path>
            </a:pathLst>
          </a:custGeom>
          <a:ln w="12155">
            <a:solidFill>
              <a:srgbClr val="B51217"/>
            </a:solidFill>
          </a:ln>
        </p:spPr>
        <p:txBody>
          <a:bodyPr wrap="square" lIns="0" tIns="0" rIns="0" bIns="0" rtlCol="0">
            <a:noAutofit/>
          </a:bodyPr>
          <a:lstStyle/>
          <a:p>
            <a:endParaRPr dirty="0"/>
          </a:p>
        </p:txBody>
      </p:sp>
      <p:sp>
        <p:nvSpPr>
          <p:cNvPr id="28" name="object 28"/>
          <p:cNvSpPr/>
          <p:nvPr/>
        </p:nvSpPr>
        <p:spPr>
          <a:xfrm>
            <a:off x="1765937" y="4328308"/>
            <a:ext cx="516" cy="2555716"/>
          </a:xfrm>
          <a:custGeom>
            <a:avLst/>
            <a:gdLst/>
            <a:ahLst/>
            <a:cxnLst/>
            <a:rect l="l" t="t" r="r" b="b"/>
            <a:pathLst>
              <a:path w="516" h="2555716">
                <a:moveTo>
                  <a:pt x="70" y="5442"/>
                </a:moveTo>
                <a:lnTo>
                  <a:pt x="367" y="5442"/>
                </a:lnTo>
              </a:path>
            </a:pathLst>
          </a:custGeom>
          <a:ln w="12155">
            <a:solidFill>
              <a:srgbClr val="B51217"/>
            </a:solidFill>
          </a:ln>
        </p:spPr>
        <p:txBody>
          <a:bodyPr wrap="square" lIns="0" tIns="0" rIns="0" bIns="0" rtlCol="0">
            <a:noAutofit/>
          </a:bodyPr>
          <a:lstStyle/>
          <a:p>
            <a:endParaRPr dirty="0"/>
          </a:p>
        </p:txBody>
      </p:sp>
      <p:sp>
        <p:nvSpPr>
          <p:cNvPr id="29" name="object 29"/>
          <p:cNvSpPr/>
          <p:nvPr/>
        </p:nvSpPr>
        <p:spPr>
          <a:xfrm>
            <a:off x="1636627" y="4320955"/>
            <a:ext cx="516" cy="2550979"/>
          </a:xfrm>
          <a:custGeom>
            <a:avLst/>
            <a:gdLst/>
            <a:ahLst/>
            <a:cxnLst/>
            <a:rect l="l" t="t" r="r" b="b"/>
            <a:pathLst>
              <a:path w="516" h="2550979">
                <a:moveTo>
                  <a:pt x="70" y="5442"/>
                </a:moveTo>
                <a:lnTo>
                  <a:pt x="367" y="5442"/>
                </a:lnTo>
              </a:path>
            </a:pathLst>
          </a:custGeom>
          <a:ln w="12155">
            <a:solidFill>
              <a:srgbClr val="B51217"/>
            </a:solidFill>
          </a:ln>
        </p:spPr>
        <p:txBody>
          <a:bodyPr wrap="square" lIns="0" tIns="0" rIns="0" bIns="0" rtlCol="0">
            <a:noAutofit/>
          </a:bodyPr>
          <a:lstStyle/>
          <a:p>
            <a:endParaRPr dirty="0"/>
          </a:p>
        </p:txBody>
      </p:sp>
      <p:sp>
        <p:nvSpPr>
          <p:cNvPr id="30" name="object 30"/>
          <p:cNvSpPr/>
          <p:nvPr/>
        </p:nvSpPr>
        <p:spPr>
          <a:xfrm>
            <a:off x="1701285" y="4331978"/>
            <a:ext cx="516" cy="2545988"/>
          </a:xfrm>
          <a:custGeom>
            <a:avLst/>
            <a:gdLst/>
            <a:ahLst/>
            <a:cxnLst/>
            <a:rect l="l" t="t" r="r" b="b"/>
            <a:pathLst>
              <a:path w="516" h="2545988">
                <a:moveTo>
                  <a:pt x="70" y="5442"/>
                </a:moveTo>
                <a:lnTo>
                  <a:pt x="367" y="5442"/>
                </a:lnTo>
              </a:path>
            </a:pathLst>
          </a:custGeom>
          <a:ln w="12155">
            <a:solidFill>
              <a:srgbClr val="B51217"/>
            </a:solidFill>
          </a:ln>
        </p:spPr>
        <p:txBody>
          <a:bodyPr wrap="square" lIns="0" tIns="0" rIns="0" bIns="0" rtlCol="0">
            <a:noAutofit/>
          </a:bodyPr>
          <a:lstStyle/>
          <a:p>
            <a:endParaRPr dirty="0"/>
          </a:p>
        </p:txBody>
      </p:sp>
      <p:sp>
        <p:nvSpPr>
          <p:cNvPr id="31" name="object 31"/>
          <p:cNvSpPr/>
          <p:nvPr/>
        </p:nvSpPr>
        <p:spPr>
          <a:xfrm>
            <a:off x="1571972" y="4309929"/>
            <a:ext cx="516" cy="2556364"/>
          </a:xfrm>
          <a:custGeom>
            <a:avLst/>
            <a:gdLst/>
            <a:ahLst/>
            <a:cxnLst/>
            <a:rect l="l" t="t" r="r" b="b"/>
            <a:pathLst>
              <a:path w="516" h="2556364">
                <a:moveTo>
                  <a:pt x="70" y="5442"/>
                </a:moveTo>
                <a:lnTo>
                  <a:pt x="367" y="5442"/>
                </a:lnTo>
              </a:path>
            </a:pathLst>
          </a:custGeom>
          <a:ln w="12155">
            <a:solidFill>
              <a:srgbClr val="B51217"/>
            </a:solidFill>
          </a:ln>
        </p:spPr>
        <p:txBody>
          <a:bodyPr wrap="square" lIns="0" tIns="0" rIns="0" bIns="0" rtlCol="0">
            <a:noAutofit/>
          </a:bodyPr>
          <a:lstStyle/>
          <a:p>
            <a:endParaRPr dirty="0"/>
          </a:p>
        </p:txBody>
      </p:sp>
      <p:sp>
        <p:nvSpPr>
          <p:cNvPr id="32" name="object 32"/>
          <p:cNvSpPr/>
          <p:nvPr/>
        </p:nvSpPr>
        <p:spPr>
          <a:xfrm>
            <a:off x="1442669" y="4302973"/>
            <a:ext cx="516" cy="2531701"/>
          </a:xfrm>
          <a:custGeom>
            <a:avLst/>
            <a:gdLst/>
            <a:ahLst/>
            <a:cxnLst/>
            <a:rect l="l" t="t" r="r" b="b"/>
            <a:pathLst>
              <a:path w="516" h="2531701">
                <a:moveTo>
                  <a:pt x="70" y="5442"/>
                </a:moveTo>
                <a:lnTo>
                  <a:pt x="367" y="5442"/>
                </a:lnTo>
              </a:path>
            </a:pathLst>
          </a:custGeom>
          <a:ln w="12155">
            <a:solidFill>
              <a:srgbClr val="B51217"/>
            </a:solidFill>
          </a:ln>
        </p:spPr>
        <p:txBody>
          <a:bodyPr wrap="square" lIns="0" tIns="0" rIns="0" bIns="0" rtlCol="0">
            <a:noAutofit/>
          </a:bodyPr>
          <a:lstStyle/>
          <a:p>
            <a:endParaRPr dirty="0"/>
          </a:p>
        </p:txBody>
      </p:sp>
      <p:sp>
        <p:nvSpPr>
          <p:cNvPr id="33" name="object 33"/>
          <p:cNvSpPr/>
          <p:nvPr/>
        </p:nvSpPr>
        <p:spPr>
          <a:xfrm>
            <a:off x="1507322" y="4320860"/>
            <a:ext cx="516" cy="2531701"/>
          </a:xfrm>
          <a:custGeom>
            <a:avLst/>
            <a:gdLst/>
            <a:ahLst/>
            <a:cxnLst/>
            <a:rect l="l" t="t" r="r" b="b"/>
            <a:pathLst>
              <a:path w="516" h="2531701">
                <a:moveTo>
                  <a:pt x="70" y="5442"/>
                </a:moveTo>
                <a:lnTo>
                  <a:pt x="367" y="5442"/>
                </a:lnTo>
              </a:path>
            </a:pathLst>
          </a:custGeom>
          <a:ln w="12155">
            <a:solidFill>
              <a:srgbClr val="B51217"/>
            </a:solidFill>
          </a:ln>
        </p:spPr>
        <p:txBody>
          <a:bodyPr wrap="square" lIns="0" tIns="0" rIns="0" bIns="0" rtlCol="0">
            <a:noAutofit/>
          </a:bodyPr>
          <a:lstStyle/>
          <a:p>
            <a:endParaRPr dirty="0"/>
          </a:p>
        </p:txBody>
      </p:sp>
      <p:sp>
        <p:nvSpPr>
          <p:cNvPr id="34" name="object 34"/>
          <p:cNvSpPr/>
          <p:nvPr/>
        </p:nvSpPr>
        <p:spPr>
          <a:xfrm>
            <a:off x="2056313" y="3801596"/>
            <a:ext cx="276326" cy="138734"/>
          </a:xfrm>
          <a:custGeom>
            <a:avLst/>
            <a:gdLst/>
            <a:ahLst/>
            <a:cxnLst/>
            <a:rect l="l" t="t" r="r" b="b"/>
            <a:pathLst>
              <a:path w="276326" h="138734">
                <a:moveTo>
                  <a:pt x="138734" y="0"/>
                </a:moveTo>
                <a:lnTo>
                  <a:pt x="0" y="138734"/>
                </a:lnTo>
                <a:lnTo>
                  <a:pt x="276326" y="137591"/>
                </a:lnTo>
                <a:lnTo>
                  <a:pt x="138734" y="0"/>
                </a:lnTo>
                <a:close/>
              </a:path>
            </a:pathLst>
          </a:custGeom>
          <a:solidFill>
            <a:srgbClr val="ED1C24"/>
          </a:solidFill>
        </p:spPr>
        <p:txBody>
          <a:bodyPr wrap="square" lIns="0" tIns="0" rIns="0" bIns="0" rtlCol="0">
            <a:noAutofit/>
          </a:bodyPr>
          <a:lstStyle/>
          <a:p>
            <a:endParaRPr dirty="0"/>
          </a:p>
        </p:txBody>
      </p:sp>
      <p:sp>
        <p:nvSpPr>
          <p:cNvPr id="35" name="object 35"/>
          <p:cNvSpPr/>
          <p:nvPr/>
        </p:nvSpPr>
        <p:spPr>
          <a:xfrm>
            <a:off x="3336763" y="3943175"/>
            <a:ext cx="1428547" cy="333705"/>
          </a:xfrm>
          <a:custGeom>
            <a:avLst/>
            <a:gdLst/>
            <a:ahLst/>
            <a:cxnLst/>
            <a:rect l="l" t="t" r="r" b="b"/>
            <a:pathLst>
              <a:path w="1428546" h="333705">
                <a:moveTo>
                  <a:pt x="841133" y="0"/>
                </a:moveTo>
                <a:lnTo>
                  <a:pt x="566039" y="0"/>
                </a:lnTo>
                <a:lnTo>
                  <a:pt x="566039" y="87769"/>
                </a:lnTo>
                <a:lnTo>
                  <a:pt x="0" y="332066"/>
                </a:lnTo>
                <a:lnTo>
                  <a:pt x="1428546" y="333705"/>
                </a:lnTo>
                <a:lnTo>
                  <a:pt x="841133" y="84632"/>
                </a:lnTo>
                <a:lnTo>
                  <a:pt x="841133" y="0"/>
                </a:lnTo>
                <a:close/>
              </a:path>
            </a:pathLst>
          </a:custGeom>
          <a:solidFill>
            <a:srgbClr val="F7EC15"/>
          </a:solidFill>
        </p:spPr>
        <p:txBody>
          <a:bodyPr wrap="square" lIns="0" tIns="0" rIns="0" bIns="0" rtlCol="0">
            <a:noAutofit/>
          </a:bodyPr>
          <a:lstStyle/>
          <a:p>
            <a:endParaRPr dirty="0"/>
          </a:p>
        </p:txBody>
      </p:sp>
      <p:sp>
        <p:nvSpPr>
          <p:cNvPr id="36" name="object 36"/>
          <p:cNvSpPr/>
          <p:nvPr/>
        </p:nvSpPr>
        <p:spPr>
          <a:xfrm>
            <a:off x="3250009" y="4263919"/>
            <a:ext cx="1594256" cy="2597339"/>
          </a:xfrm>
          <a:custGeom>
            <a:avLst/>
            <a:gdLst/>
            <a:ahLst/>
            <a:cxnLst/>
            <a:rect l="l" t="t" r="r" b="b"/>
            <a:pathLst>
              <a:path w="1594256" h="2597340">
                <a:moveTo>
                  <a:pt x="1452435" y="0"/>
                </a:moveTo>
                <a:lnTo>
                  <a:pt x="130236" y="467"/>
                </a:lnTo>
                <a:lnTo>
                  <a:pt x="88695" y="10286"/>
                </a:lnTo>
                <a:lnTo>
                  <a:pt x="52896" y="31327"/>
                </a:lnTo>
                <a:lnTo>
                  <a:pt x="24845" y="61582"/>
                </a:lnTo>
                <a:lnTo>
                  <a:pt x="6545" y="99044"/>
                </a:lnTo>
                <a:lnTo>
                  <a:pt x="0" y="141706"/>
                </a:lnTo>
                <a:lnTo>
                  <a:pt x="0" y="2597340"/>
                </a:lnTo>
                <a:lnTo>
                  <a:pt x="1594256" y="2597340"/>
                </a:lnTo>
                <a:lnTo>
                  <a:pt x="1593790" y="130136"/>
                </a:lnTo>
                <a:lnTo>
                  <a:pt x="1583971" y="88641"/>
                </a:lnTo>
                <a:lnTo>
                  <a:pt x="1562923" y="52872"/>
                </a:lnTo>
                <a:lnTo>
                  <a:pt x="1532649" y="24837"/>
                </a:lnTo>
                <a:lnTo>
                  <a:pt x="1495152" y="6543"/>
                </a:lnTo>
                <a:lnTo>
                  <a:pt x="1452435" y="0"/>
                </a:lnTo>
                <a:close/>
              </a:path>
            </a:pathLst>
          </a:custGeom>
          <a:solidFill>
            <a:srgbClr val="F7EC15"/>
          </a:solidFill>
        </p:spPr>
        <p:txBody>
          <a:bodyPr wrap="square" lIns="0" tIns="0" rIns="0" bIns="0" rtlCol="0">
            <a:noAutofit/>
          </a:bodyPr>
          <a:lstStyle/>
          <a:p>
            <a:endParaRPr dirty="0"/>
          </a:p>
        </p:txBody>
      </p:sp>
      <p:sp>
        <p:nvSpPr>
          <p:cNvPr id="37" name="object 37"/>
          <p:cNvSpPr/>
          <p:nvPr/>
        </p:nvSpPr>
        <p:spPr>
          <a:xfrm>
            <a:off x="3250337" y="6860660"/>
            <a:ext cx="1598345" cy="78689"/>
          </a:xfrm>
          <a:custGeom>
            <a:avLst/>
            <a:gdLst/>
            <a:ahLst/>
            <a:cxnLst/>
            <a:rect l="l" t="t" r="r" b="b"/>
            <a:pathLst>
              <a:path w="1598345" h="78689">
                <a:moveTo>
                  <a:pt x="1598345" y="0"/>
                </a:moveTo>
                <a:lnTo>
                  <a:pt x="0" y="0"/>
                </a:lnTo>
                <a:lnTo>
                  <a:pt x="2649" y="5045"/>
                </a:lnTo>
                <a:lnTo>
                  <a:pt x="40740" y="20877"/>
                </a:lnTo>
                <a:lnTo>
                  <a:pt x="89198" y="31575"/>
                </a:lnTo>
                <a:lnTo>
                  <a:pt x="154188" y="41979"/>
                </a:lnTo>
                <a:lnTo>
                  <a:pt x="192368" y="46962"/>
                </a:lnTo>
                <a:lnTo>
                  <a:pt x="234064" y="51741"/>
                </a:lnTo>
                <a:lnTo>
                  <a:pt x="279070" y="56272"/>
                </a:lnTo>
                <a:lnTo>
                  <a:pt x="327181" y="60511"/>
                </a:lnTo>
                <a:lnTo>
                  <a:pt x="378191" y="64415"/>
                </a:lnTo>
                <a:lnTo>
                  <a:pt x="431894" y="67940"/>
                </a:lnTo>
                <a:lnTo>
                  <a:pt x="488086" y="71042"/>
                </a:lnTo>
                <a:lnTo>
                  <a:pt x="607108" y="75805"/>
                </a:lnTo>
                <a:lnTo>
                  <a:pt x="733615" y="78354"/>
                </a:lnTo>
                <a:lnTo>
                  <a:pt x="799160" y="78689"/>
                </a:lnTo>
                <a:lnTo>
                  <a:pt x="864705" y="78354"/>
                </a:lnTo>
                <a:lnTo>
                  <a:pt x="991213" y="75805"/>
                </a:lnTo>
                <a:lnTo>
                  <a:pt x="1110238" y="71042"/>
                </a:lnTo>
                <a:lnTo>
                  <a:pt x="1166431" y="67940"/>
                </a:lnTo>
                <a:lnTo>
                  <a:pt x="1220136" y="64415"/>
                </a:lnTo>
                <a:lnTo>
                  <a:pt x="1271147" y="60511"/>
                </a:lnTo>
                <a:lnTo>
                  <a:pt x="1319260" y="56272"/>
                </a:lnTo>
                <a:lnTo>
                  <a:pt x="1364268" y="51741"/>
                </a:lnTo>
                <a:lnTo>
                  <a:pt x="1405966" y="46962"/>
                </a:lnTo>
                <a:lnTo>
                  <a:pt x="1444148" y="41979"/>
                </a:lnTo>
                <a:lnTo>
                  <a:pt x="1509141" y="31575"/>
                </a:lnTo>
                <a:lnTo>
                  <a:pt x="1557602" y="20877"/>
                </a:lnTo>
                <a:lnTo>
                  <a:pt x="1595696" y="5045"/>
                </a:lnTo>
                <a:lnTo>
                  <a:pt x="1598345" y="0"/>
                </a:lnTo>
                <a:close/>
              </a:path>
            </a:pathLst>
          </a:custGeom>
          <a:solidFill>
            <a:srgbClr val="F7EC15"/>
          </a:solidFill>
        </p:spPr>
        <p:txBody>
          <a:bodyPr wrap="square" lIns="0" tIns="0" rIns="0" bIns="0" rtlCol="0">
            <a:noAutofit/>
          </a:bodyPr>
          <a:lstStyle/>
          <a:p>
            <a:endParaRPr dirty="0"/>
          </a:p>
        </p:txBody>
      </p:sp>
      <p:sp>
        <p:nvSpPr>
          <p:cNvPr id="38" name="object 38"/>
          <p:cNvSpPr/>
          <p:nvPr/>
        </p:nvSpPr>
        <p:spPr>
          <a:xfrm>
            <a:off x="3287106" y="4359347"/>
            <a:ext cx="72543" cy="2496502"/>
          </a:xfrm>
          <a:custGeom>
            <a:avLst/>
            <a:gdLst/>
            <a:ahLst/>
            <a:cxnLst/>
            <a:rect l="l" t="t" r="r" b="b"/>
            <a:pathLst>
              <a:path w="72542" h="2496502">
                <a:moveTo>
                  <a:pt x="72542" y="0"/>
                </a:moveTo>
                <a:lnTo>
                  <a:pt x="0" y="0"/>
                </a:lnTo>
                <a:lnTo>
                  <a:pt x="0" y="2482545"/>
                </a:lnTo>
                <a:lnTo>
                  <a:pt x="72542" y="2496502"/>
                </a:lnTo>
                <a:lnTo>
                  <a:pt x="72542" y="0"/>
                </a:lnTo>
                <a:close/>
              </a:path>
            </a:pathLst>
          </a:custGeom>
          <a:solidFill>
            <a:srgbClr val="DBCC24"/>
          </a:solidFill>
        </p:spPr>
        <p:txBody>
          <a:bodyPr wrap="square" lIns="0" tIns="0" rIns="0" bIns="0" rtlCol="0">
            <a:noAutofit/>
          </a:bodyPr>
          <a:lstStyle/>
          <a:p>
            <a:endParaRPr dirty="0"/>
          </a:p>
        </p:txBody>
      </p:sp>
      <p:sp>
        <p:nvSpPr>
          <p:cNvPr id="39" name="object 39"/>
          <p:cNvSpPr/>
          <p:nvPr/>
        </p:nvSpPr>
        <p:spPr>
          <a:xfrm>
            <a:off x="3391923" y="3952483"/>
            <a:ext cx="777557" cy="311429"/>
          </a:xfrm>
          <a:custGeom>
            <a:avLst/>
            <a:gdLst/>
            <a:ahLst/>
            <a:cxnLst/>
            <a:rect l="l" t="t" r="r" b="b"/>
            <a:pathLst>
              <a:path w="777557" h="311429">
                <a:moveTo>
                  <a:pt x="777557" y="0"/>
                </a:moveTo>
                <a:lnTo>
                  <a:pt x="531634" y="0"/>
                </a:lnTo>
                <a:lnTo>
                  <a:pt x="531634" y="84366"/>
                </a:lnTo>
                <a:lnTo>
                  <a:pt x="0" y="311429"/>
                </a:lnTo>
                <a:lnTo>
                  <a:pt x="61391" y="311429"/>
                </a:lnTo>
                <a:lnTo>
                  <a:pt x="584428" y="96443"/>
                </a:lnTo>
                <a:lnTo>
                  <a:pt x="584428" y="20993"/>
                </a:lnTo>
                <a:lnTo>
                  <a:pt x="777557" y="20993"/>
                </a:lnTo>
                <a:lnTo>
                  <a:pt x="777557" y="0"/>
                </a:lnTo>
                <a:close/>
              </a:path>
            </a:pathLst>
          </a:custGeom>
          <a:solidFill>
            <a:srgbClr val="DBCC24"/>
          </a:solidFill>
        </p:spPr>
        <p:txBody>
          <a:bodyPr wrap="square" lIns="0" tIns="0" rIns="0" bIns="0" rtlCol="0">
            <a:noAutofit/>
          </a:bodyPr>
          <a:lstStyle/>
          <a:p>
            <a:endParaRPr dirty="0"/>
          </a:p>
        </p:txBody>
      </p:sp>
      <p:sp>
        <p:nvSpPr>
          <p:cNvPr id="40" name="object 40"/>
          <p:cNvSpPr/>
          <p:nvPr/>
        </p:nvSpPr>
        <p:spPr>
          <a:xfrm>
            <a:off x="3365429" y="4263916"/>
            <a:ext cx="87884" cy="11328"/>
          </a:xfrm>
          <a:custGeom>
            <a:avLst/>
            <a:gdLst/>
            <a:ahLst/>
            <a:cxnLst/>
            <a:rect l="l" t="t" r="r" b="b"/>
            <a:pathLst>
              <a:path w="87884" h="11328">
                <a:moveTo>
                  <a:pt x="87884" y="0"/>
                </a:moveTo>
                <a:lnTo>
                  <a:pt x="26504" y="0"/>
                </a:lnTo>
                <a:lnTo>
                  <a:pt x="0" y="11328"/>
                </a:lnTo>
                <a:lnTo>
                  <a:pt x="60350" y="11328"/>
                </a:lnTo>
                <a:lnTo>
                  <a:pt x="87884" y="0"/>
                </a:lnTo>
                <a:close/>
              </a:path>
            </a:pathLst>
          </a:custGeom>
          <a:solidFill>
            <a:srgbClr val="DBCC24"/>
          </a:solidFill>
        </p:spPr>
        <p:txBody>
          <a:bodyPr wrap="square" lIns="0" tIns="0" rIns="0" bIns="0" rtlCol="0">
            <a:noAutofit/>
          </a:bodyPr>
          <a:lstStyle/>
          <a:p>
            <a:endParaRPr dirty="0"/>
          </a:p>
        </p:txBody>
      </p:sp>
      <p:sp>
        <p:nvSpPr>
          <p:cNvPr id="41" name="object 41"/>
          <p:cNvSpPr/>
          <p:nvPr/>
        </p:nvSpPr>
        <p:spPr>
          <a:xfrm>
            <a:off x="4151364" y="4041380"/>
            <a:ext cx="547649" cy="222543"/>
          </a:xfrm>
          <a:custGeom>
            <a:avLst/>
            <a:gdLst/>
            <a:ahLst/>
            <a:cxnLst/>
            <a:rect l="l" t="t" r="r" b="b"/>
            <a:pathLst>
              <a:path w="547649" h="222542">
                <a:moveTo>
                  <a:pt x="25653" y="0"/>
                </a:moveTo>
                <a:lnTo>
                  <a:pt x="0" y="16598"/>
                </a:lnTo>
                <a:lnTo>
                  <a:pt x="452970" y="222542"/>
                </a:lnTo>
                <a:lnTo>
                  <a:pt x="547649" y="222542"/>
                </a:lnTo>
                <a:lnTo>
                  <a:pt x="25653" y="0"/>
                </a:lnTo>
                <a:close/>
              </a:path>
            </a:pathLst>
          </a:custGeom>
          <a:solidFill>
            <a:srgbClr val="FBAA19"/>
          </a:solidFill>
        </p:spPr>
        <p:txBody>
          <a:bodyPr wrap="square" lIns="0" tIns="0" rIns="0" bIns="0" rtlCol="0">
            <a:noAutofit/>
          </a:bodyPr>
          <a:lstStyle/>
          <a:p>
            <a:endParaRPr dirty="0"/>
          </a:p>
        </p:txBody>
      </p:sp>
      <p:sp>
        <p:nvSpPr>
          <p:cNvPr id="42" name="object 42"/>
          <p:cNvSpPr/>
          <p:nvPr/>
        </p:nvSpPr>
        <p:spPr>
          <a:xfrm>
            <a:off x="4604337" y="4263916"/>
            <a:ext cx="124764" cy="12826"/>
          </a:xfrm>
          <a:custGeom>
            <a:avLst/>
            <a:gdLst/>
            <a:ahLst/>
            <a:cxnLst/>
            <a:rect l="l" t="t" r="r" b="b"/>
            <a:pathLst>
              <a:path w="124764" h="12826">
                <a:moveTo>
                  <a:pt x="94678" y="0"/>
                </a:moveTo>
                <a:lnTo>
                  <a:pt x="0" y="0"/>
                </a:lnTo>
                <a:lnTo>
                  <a:pt x="28206" y="12827"/>
                </a:lnTo>
                <a:lnTo>
                  <a:pt x="124764" y="12827"/>
                </a:lnTo>
                <a:lnTo>
                  <a:pt x="94678" y="0"/>
                </a:lnTo>
                <a:close/>
              </a:path>
            </a:pathLst>
          </a:custGeom>
          <a:solidFill>
            <a:srgbClr val="FBAA19"/>
          </a:solidFill>
        </p:spPr>
        <p:txBody>
          <a:bodyPr wrap="square" lIns="0" tIns="0" rIns="0" bIns="0" rtlCol="0">
            <a:noAutofit/>
          </a:bodyPr>
          <a:lstStyle/>
          <a:p>
            <a:endParaRPr dirty="0"/>
          </a:p>
        </p:txBody>
      </p:sp>
      <p:sp>
        <p:nvSpPr>
          <p:cNvPr id="43" name="object 43"/>
          <p:cNvSpPr/>
          <p:nvPr/>
        </p:nvSpPr>
        <p:spPr>
          <a:xfrm>
            <a:off x="4776152" y="4335660"/>
            <a:ext cx="516" cy="2508028"/>
          </a:xfrm>
          <a:custGeom>
            <a:avLst/>
            <a:gdLst/>
            <a:ahLst/>
            <a:cxnLst/>
            <a:rect l="l" t="t" r="r" b="b"/>
            <a:pathLst>
              <a:path w="516" h="2508028">
                <a:moveTo>
                  <a:pt x="70" y="5442"/>
                </a:moveTo>
                <a:lnTo>
                  <a:pt x="367" y="5442"/>
                </a:lnTo>
              </a:path>
            </a:pathLst>
          </a:custGeom>
          <a:ln w="12155">
            <a:solidFill>
              <a:srgbClr val="C39B08"/>
            </a:solidFill>
          </a:ln>
        </p:spPr>
        <p:txBody>
          <a:bodyPr wrap="square" lIns="0" tIns="0" rIns="0" bIns="0" rtlCol="0">
            <a:noAutofit/>
          </a:bodyPr>
          <a:lstStyle/>
          <a:p>
            <a:endParaRPr dirty="0"/>
          </a:p>
        </p:txBody>
      </p:sp>
      <p:sp>
        <p:nvSpPr>
          <p:cNvPr id="44" name="object 44"/>
          <p:cNvSpPr/>
          <p:nvPr/>
        </p:nvSpPr>
        <p:spPr>
          <a:xfrm>
            <a:off x="4646848" y="4340232"/>
            <a:ext cx="516" cy="2531701"/>
          </a:xfrm>
          <a:custGeom>
            <a:avLst/>
            <a:gdLst/>
            <a:ahLst/>
            <a:cxnLst/>
            <a:rect l="l" t="t" r="r" b="b"/>
            <a:pathLst>
              <a:path w="516" h="2531701">
                <a:moveTo>
                  <a:pt x="70" y="5442"/>
                </a:moveTo>
                <a:lnTo>
                  <a:pt x="367" y="5442"/>
                </a:lnTo>
              </a:path>
            </a:pathLst>
          </a:custGeom>
          <a:ln w="12155">
            <a:solidFill>
              <a:srgbClr val="C39B08"/>
            </a:solidFill>
          </a:ln>
        </p:spPr>
        <p:txBody>
          <a:bodyPr wrap="square" lIns="0" tIns="0" rIns="0" bIns="0" rtlCol="0">
            <a:noAutofit/>
          </a:bodyPr>
          <a:lstStyle/>
          <a:p>
            <a:endParaRPr dirty="0"/>
          </a:p>
        </p:txBody>
      </p:sp>
      <p:sp>
        <p:nvSpPr>
          <p:cNvPr id="45" name="object 45"/>
          <p:cNvSpPr/>
          <p:nvPr/>
        </p:nvSpPr>
        <p:spPr>
          <a:xfrm>
            <a:off x="4711498" y="4331978"/>
            <a:ext cx="516" cy="2513730"/>
          </a:xfrm>
          <a:custGeom>
            <a:avLst/>
            <a:gdLst/>
            <a:ahLst/>
            <a:cxnLst/>
            <a:rect l="l" t="t" r="r" b="b"/>
            <a:pathLst>
              <a:path w="516" h="2513730">
                <a:moveTo>
                  <a:pt x="70" y="5442"/>
                </a:moveTo>
                <a:lnTo>
                  <a:pt x="367" y="5442"/>
                </a:lnTo>
              </a:path>
            </a:pathLst>
          </a:custGeom>
          <a:ln w="12155">
            <a:solidFill>
              <a:srgbClr val="C39B08"/>
            </a:solidFill>
          </a:ln>
        </p:spPr>
        <p:txBody>
          <a:bodyPr wrap="square" lIns="0" tIns="0" rIns="0" bIns="0" rtlCol="0">
            <a:noAutofit/>
          </a:bodyPr>
          <a:lstStyle/>
          <a:p>
            <a:endParaRPr dirty="0"/>
          </a:p>
        </p:txBody>
      </p:sp>
      <p:sp>
        <p:nvSpPr>
          <p:cNvPr id="46" name="object 46"/>
          <p:cNvSpPr/>
          <p:nvPr/>
        </p:nvSpPr>
        <p:spPr>
          <a:xfrm>
            <a:off x="4582196" y="4346274"/>
            <a:ext cx="516" cy="2531701"/>
          </a:xfrm>
          <a:custGeom>
            <a:avLst/>
            <a:gdLst/>
            <a:ahLst/>
            <a:cxnLst/>
            <a:rect l="l" t="t" r="r" b="b"/>
            <a:pathLst>
              <a:path w="516" h="2531701">
                <a:moveTo>
                  <a:pt x="70" y="5442"/>
                </a:moveTo>
                <a:lnTo>
                  <a:pt x="367" y="5442"/>
                </a:lnTo>
              </a:path>
            </a:pathLst>
          </a:custGeom>
          <a:ln w="12155">
            <a:solidFill>
              <a:srgbClr val="C39B08"/>
            </a:solidFill>
          </a:ln>
        </p:spPr>
        <p:txBody>
          <a:bodyPr wrap="square" lIns="0" tIns="0" rIns="0" bIns="0" rtlCol="0">
            <a:noAutofit/>
          </a:bodyPr>
          <a:lstStyle/>
          <a:p>
            <a:endParaRPr dirty="0"/>
          </a:p>
        </p:txBody>
      </p:sp>
      <p:sp>
        <p:nvSpPr>
          <p:cNvPr id="47" name="object 47"/>
          <p:cNvSpPr/>
          <p:nvPr/>
        </p:nvSpPr>
        <p:spPr>
          <a:xfrm>
            <a:off x="4452890" y="4339331"/>
            <a:ext cx="516" cy="2546712"/>
          </a:xfrm>
          <a:custGeom>
            <a:avLst/>
            <a:gdLst/>
            <a:ahLst/>
            <a:cxnLst/>
            <a:rect l="l" t="t" r="r" b="b"/>
            <a:pathLst>
              <a:path w="516" h="2546712">
                <a:moveTo>
                  <a:pt x="70" y="5442"/>
                </a:moveTo>
                <a:lnTo>
                  <a:pt x="367" y="5442"/>
                </a:lnTo>
              </a:path>
            </a:pathLst>
          </a:custGeom>
          <a:ln w="12155">
            <a:solidFill>
              <a:srgbClr val="C39B08"/>
            </a:solidFill>
          </a:ln>
        </p:spPr>
        <p:txBody>
          <a:bodyPr wrap="square" lIns="0" tIns="0" rIns="0" bIns="0" rtlCol="0">
            <a:noAutofit/>
          </a:bodyPr>
          <a:lstStyle/>
          <a:p>
            <a:endParaRPr dirty="0"/>
          </a:p>
        </p:txBody>
      </p:sp>
      <p:sp>
        <p:nvSpPr>
          <p:cNvPr id="48" name="object 48"/>
          <p:cNvSpPr/>
          <p:nvPr/>
        </p:nvSpPr>
        <p:spPr>
          <a:xfrm>
            <a:off x="4517543" y="4335660"/>
            <a:ext cx="516" cy="2544337"/>
          </a:xfrm>
          <a:custGeom>
            <a:avLst/>
            <a:gdLst/>
            <a:ahLst/>
            <a:cxnLst/>
            <a:rect l="l" t="t" r="r" b="b"/>
            <a:pathLst>
              <a:path w="516" h="2544337">
                <a:moveTo>
                  <a:pt x="70" y="5442"/>
                </a:moveTo>
                <a:lnTo>
                  <a:pt x="367" y="5442"/>
                </a:lnTo>
              </a:path>
            </a:pathLst>
          </a:custGeom>
          <a:ln w="12155">
            <a:solidFill>
              <a:srgbClr val="C39B08"/>
            </a:solidFill>
          </a:ln>
        </p:spPr>
        <p:txBody>
          <a:bodyPr wrap="square" lIns="0" tIns="0" rIns="0" bIns="0" rtlCol="0">
            <a:noAutofit/>
          </a:bodyPr>
          <a:lstStyle/>
          <a:p>
            <a:endParaRPr dirty="0"/>
          </a:p>
        </p:txBody>
      </p:sp>
      <p:sp>
        <p:nvSpPr>
          <p:cNvPr id="49" name="object 49"/>
          <p:cNvSpPr/>
          <p:nvPr/>
        </p:nvSpPr>
        <p:spPr>
          <a:xfrm>
            <a:off x="4388237" y="4335659"/>
            <a:ext cx="516" cy="2552402"/>
          </a:xfrm>
          <a:custGeom>
            <a:avLst/>
            <a:gdLst/>
            <a:ahLst/>
            <a:cxnLst/>
            <a:rect l="l" t="t" r="r" b="b"/>
            <a:pathLst>
              <a:path w="516" h="2552402">
                <a:moveTo>
                  <a:pt x="70" y="5442"/>
                </a:moveTo>
                <a:lnTo>
                  <a:pt x="367" y="5442"/>
                </a:lnTo>
              </a:path>
            </a:pathLst>
          </a:custGeom>
          <a:ln w="12155">
            <a:solidFill>
              <a:srgbClr val="C39B08"/>
            </a:solidFill>
          </a:ln>
        </p:spPr>
        <p:txBody>
          <a:bodyPr wrap="square" lIns="0" tIns="0" rIns="0" bIns="0" rtlCol="0">
            <a:noAutofit/>
          </a:bodyPr>
          <a:lstStyle/>
          <a:p>
            <a:endParaRPr dirty="0"/>
          </a:p>
        </p:txBody>
      </p:sp>
      <p:sp>
        <p:nvSpPr>
          <p:cNvPr id="50" name="object 50"/>
          <p:cNvSpPr/>
          <p:nvPr/>
        </p:nvSpPr>
        <p:spPr>
          <a:xfrm>
            <a:off x="4258934" y="4343001"/>
            <a:ext cx="516" cy="2555123"/>
          </a:xfrm>
          <a:custGeom>
            <a:avLst/>
            <a:gdLst/>
            <a:ahLst/>
            <a:cxnLst/>
            <a:rect l="l" t="t" r="r" b="b"/>
            <a:pathLst>
              <a:path w="516" h="2555123">
                <a:moveTo>
                  <a:pt x="70" y="5442"/>
                </a:moveTo>
                <a:lnTo>
                  <a:pt x="367" y="5442"/>
                </a:lnTo>
              </a:path>
            </a:pathLst>
          </a:custGeom>
          <a:ln w="12155">
            <a:solidFill>
              <a:srgbClr val="C39B08"/>
            </a:solidFill>
          </a:ln>
        </p:spPr>
        <p:txBody>
          <a:bodyPr wrap="square" lIns="0" tIns="0" rIns="0" bIns="0" rtlCol="0">
            <a:noAutofit/>
          </a:bodyPr>
          <a:lstStyle/>
          <a:p>
            <a:endParaRPr dirty="0"/>
          </a:p>
        </p:txBody>
      </p:sp>
      <p:sp>
        <p:nvSpPr>
          <p:cNvPr id="51" name="object 51"/>
          <p:cNvSpPr/>
          <p:nvPr/>
        </p:nvSpPr>
        <p:spPr>
          <a:xfrm>
            <a:off x="4323587" y="4346684"/>
            <a:ext cx="516" cy="2543385"/>
          </a:xfrm>
          <a:custGeom>
            <a:avLst/>
            <a:gdLst/>
            <a:ahLst/>
            <a:cxnLst/>
            <a:rect l="l" t="t" r="r" b="b"/>
            <a:pathLst>
              <a:path w="516" h="2543385">
                <a:moveTo>
                  <a:pt x="70" y="5442"/>
                </a:moveTo>
                <a:lnTo>
                  <a:pt x="367" y="5442"/>
                </a:lnTo>
              </a:path>
            </a:pathLst>
          </a:custGeom>
          <a:ln w="12155">
            <a:solidFill>
              <a:srgbClr val="C39B08"/>
            </a:solidFill>
          </a:ln>
        </p:spPr>
        <p:txBody>
          <a:bodyPr wrap="square" lIns="0" tIns="0" rIns="0" bIns="0" rtlCol="0">
            <a:noAutofit/>
          </a:bodyPr>
          <a:lstStyle/>
          <a:p>
            <a:endParaRPr dirty="0"/>
          </a:p>
        </p:txBody>
      </p:sp>
      <p:sp>
        <p:nvSpPr>
          <p:cNvPr id="52" name="object 52"/>
          <p:cNvSpPr/>
          <p:nvPr/>
        </p:nvSpPr>
        <p:spPr>
          <a:xfrm>
            <a:off x="4194281" y="4346683"/>
            <a:ext cx="516" cy="2551436"/>
          </a:xfrm>
          <a:custGeom>
            <a:avLst/>
            <a:gdLst/>
            <a:ahLst/>
            <a:cxnLst/>
            <a:rect l="l" t="t" r="r" b="b"/>
            <a:pathLst>
              <a:path w="516" h="2551436">
                <a:moveTo>
                  <a:pt x="70" y="5442"/>
                </a:moveTo>
                <a:lnTo>
                  <a:pt x="367" y="5442"/>
                </a:lnTo>
              </a:path>
            </a:pathLst>
          </a:custGeom>
          <a:ln w="12155">
            <a:solidFill>
              <a:srgbClr val="C39B08"/>
            </a:solidFill>
          </a:ln>
        </p:spPr>
        <p:txBody>
          <a:bodyPr wrap="square" lIns="0" tIns="0" rIns="0" bIns="0" rtlCol="0">
            <a:noAutofit/>
          </a:bodyPr>
          <a:lstStyle/>
          <a:p>
            <a:endParaRPr dirty="0"/>
          </a:p>
        </p:txBody>
      </p:sp>
      <p:sp>
        <p:nvSpPr>
          <p:cNvPr id="53" name="object 53"/>
          <p:cNvSpPr/>
          <p:nvPr/>
        </p:nvSpPr>
        <p:spPr>
          <a:xfrm>
            <a:off x="4064976" y="4350353"/>
            <a:ext cx="516" cy="2547766"/>
          </a:xfrm>
          <a:custGeom>
            <a:avLst/>
            <a:gdLst/>
            <a:ahLst/>
            <a:cxnLst/>
            <a:rect l="l" t="t" r="r" b="b"/>
            <a:pathLst>
              <a:path w="516" h="2547766">
                <a:moveTo>
                  <a:pt x="70" y="5442"/>
                </a:moveTo>
                <a:lnTo>
                  <a:pt x="367" y="5442"/>
                </a:lnTo>
              </a:path>
            </a:pathLst>
          </a:custGeom>
          <a:ln w="12155">
            <a:solidFill>
              <a:srgbClr val="C39B08"/>
            </a:solidFill>
          </a:ln>
        </p:spPr>
        <p:txBody>
          <a:bodyPr wrap="square" lIns="0" tIns="0" rIns="0" bIns="0" rtlCol="0">
            <a:noAutofit/>
          </a:bodyPr>
          <a:lstStyle/>
          <a:p>
            <a:endParaRPr dirty="0"/>
          </a:p>
        </p:txBody>
      </p:sp>
      <p:sp>
        <p:nvSpPr>
          <p:cNvPr id="54" name="object 54"/>
          <p:cNvSpPr/>
          <p:nvPr/>
        </p:nvSpPr>
        <p:spPr>
          <a:xfrm>
            <a:off x="4129630" y="4343001"/>
            <a:ext cx="516" cy="2555123"/>
          </a:xfrm>
          <a:custGeom>
            <a:avLst/>
            <a:gdLst/>
            <a:ahLst/>
            <a:cxnLst/>
            <a:rect l="l" t="t" r="r" b="b"/>
            <a:pathLst>
              <a:path w="516" h="2555123">
                <a:moveTo>
                  <a:pt x="70" y="5442"/>
                </a:moveTo>
                <a:lnTo>
                  <a:pt x="367" y="5442"/>
                </a:lnTo>
              </a:path>
            </a:pathLst>
          </a:custGeom>
          <a:ln w="12155">
            <a:solidFill>
              <a:srgbClr val="C39B08"/>
            </a:solidFill>
          </a:ln>
        </p:spPr>
        <p:txBody>
          <a:bodyPr wrap="square" lIns="0" tIns="0" rIns="0" bIns="0" rtlCol="0">
            <a:noAutofit/>
          </a:bodyPr>
          <a:lstStyle/>
          <a:p>
            <a:endParaRPr dirty="0"/>
          </a:p>
        </p:txBody>
      </p:sp>
      <p:sp>
        <p:nvSpPr>
          <p:cNvPr id="55" name="object 55"/>
          <p:cNvSpPr/>
          <p:nvPr/>
        </p:nvSpPr>
        <p:spPr>
          <a:xfrm>
            <a:off x="4000311" y="4350353"/>
            <a:ext cx="516" cy="2547766"/>
          </a:xfrm>
          <a:custGeom>
            <a:avLst/>
            <a:gdLst/>
            <a:ahLst/>
            <a:cxnLst/>
            <a:rect l="l" t="t" r="r" b="b"/>
            <a:pathLst>
              <a:path w="516" h="2547766">
                <a:moveTo>
                  <a:pt x="70" y="5442"/>
                </a:moveTo>
                <a:lnTo>
                  <a:pt x="367" y="5442"/>
                </a:lnTo>
              </a:path>
            </a:pathLst>
          </a:custGeom>
          <a:ln w="12155">
            <a:solidFill>
              <a:srgbClr val="C39B08"/>
            </a:solidFill>
          </a:ln>
        </p:spPr>
        <p:txBody>
          <a:bodyPr wrap="square" lIns="0" tIns="0" rIns="0" bIns="0" rtlCol="0">
            <a:noAutofit/>
          </a:bodyPr>
          <a:lstStyle/>
          <a:p>
            <a:endParaRPr dirty="0"/>
          </a:p>
        </p:txBody>
      </p:sp>
      <p:sp>
        <p:nvSpPr>
          <p:cNvPr id="56" name="object 56"/>
          <p:cNvSpPr/>
          <p:nvPr/>
        </p:nvSpPr>
        <p:spPr>
          <a:xfrm>
            <a:off x="3871008" y="4343001"/>
            <a:ext cx="516" cy="2555123"/>
          </a:xfrm>
          <a:custGeom>
            <a:avLst/>
            <a:gdLst/>
            <a:ahLst/>
            <a:cxnLst/>
            <a:rect l="l" t="t" r="r" b="b"/>
            <a:pathLst>
              <a:path w="516" h="2555123">
                <a:moveTo>
                  <a:pt x="70" y="5442"/>
                </a:moveTo>
                <a:lnTo>
                  <a:pt x="367" y="5442"/>
                </a:lnTo>
              </a:path>
            </a:pathLst>
          </a:custGeom>
          <a:ln w="12155">
            <a:solidFill>
              <a:srgbClr val="C39B08"/>
            </a:solidFill>
          </a:ln>
        </p:spPr>
        <p:txBody>
          <a:bodyPr wrap="square" lIns="0" tIns="0" rIns="0" bIns="0" rtlCol="0">
            <a:noAutofit/>
          </a:bodyPr>
          <a:lstStyle/>
          <a:p>
            <a:endParaRPr dirty="0"/>
          </a:p>
        </p:txBody>
      </p:sp>
      <p:sp>
        <p:nvSpPr>
          <p:cNvPr id="57" name="object 57"/>
          <p:cNvSpPr/>
          <p:nvPr/>
        </p:nvSpPr>
        <p:spPr>
          <a:xfrm>
            <a:off x="3935658" y="4350353"/>
            <a:ext cx="516" cy="2547766"/>
          </a:xfrm>
          <a:custGeom>
            <a:avLst/>
            <a:gdLst/>
            <a:ahLst/>
            <a:cxnLst/>
            <a:rect l="l" t="t" r="r" b="b"/>
            <a:pathLst>
              <a:path w="516" h="2547766">
                <a:moveTo>
                  <a:pt x="70" y="5442"/>
                </a:moveTo>
                <a:lnTo>
                  <a:pt x="367" y="5442"/>
                </a:lnTo>
              </a:path>
            </a:pathLst>
          </a:custGeom>
          <a:ln w="12155">
            <a:solidFill>
              <a:srgbClr val="C39B08"/>
            </a:solidFill>
          </a:ln>
        </p:spPr>
        <p:txBody>
          <a:bodyPr wrap="square" lIns="0" tIns="0" rIns="0" bIns="0" rtlCol="0">
            <a:noAutofit/>
          </a:bodyPr>
          <a:lstStyle/>
          <a:p>
            <a:endParaRPr dirty="0"/>
          </a:p>
        </p:txBody>
      </p:sp>
      <p:sp>
        <p:nvSpPr>
          <p:cNvPr id="58" name="object 58"/>
          <p:cNvSpPr/>
          <p:nvPr/>
        </p:nvSpPr>
        <p:spPr>
          <a:xfrm>
            <a:off x="3806356" y="4343001"/>
            <a:ext cx="516" cy="2555123"/>
          </a:xfrm>
          <a:custGeom>
            <a:avLst/>
            <a:gdLst/>
            <a:ahLst/>
            <a:cxnLst/>
            <a:rect l="l" t="t" r="r" b="b"/>
            <a:pathLst>
              <a:path w="516" h="2555123">
                <a:moveTo>
                  <a:pt x="70" y="5442"/>
                </a:moveTo>
                <a:lnTo>
                  <a:pt x="367" y="5442"/>
                </a:lnTo>
              </a:path>
            </a:pathLst>
          </a:custGeom>
          <a:ln w="12155">
            <a:solidFill>
              <a:srgbClr val="C39B08"/>
            </a:solidFill>
          </a:ln>
        </p:spPr>
        <p:txBody>
          <a:bodyPr wrap="square" lIns="0" tIns="0" rIns="0" bIns="0" rtlCol="0">
            <a:noAutofit/>
          </a:bodyPr>
          <a:lstStyle/>
          <a:p>
            <a:endParaRPr dirty="0"/>
          </a:p>
        </p:txBody>
      </p:sp>
      <p:sp>
        <p:nvSpPr>
          <p:cNvPr id="59" name="object 59"/>
          <p:cNvSpPr/>
          <p:nvPr/>
        </p:nvSpPr>
        <p:spPr>
          <a:xfrm>
            <a:off x="3677052" y="4343001"/>
            <a:ext cx="516" cy="2549065"/>
          </a:xfrm>
          <a:custGeom>
            <a:avLst/>
            <a:gdLst/>
            <a:ahLst/>
            <a:cxnLst/>
            <a:rect l="l" t="t" r="r" b="b"/>
            <a:pathLst>
              <a:path w="516" h="2549065">
                <a:moveTo>
                  <a:pt x="70" y="5442"/>
                </a:moveTo>
                <a:lnTo>
                  <a:pt x="367" y="5442"/>
                </a:lnTo>
              </a:path>
            </a:pathLst>
          </a:custGeom>
          <a:ln w="12155">
            <a:solidFill>
              <a:srgbClr val="C39B08"/>
            </a:solidFill>
          </a:ln>
        </p:spPr>
        <p:txBody>
          <a:bodyPr wrap="square" lIns="0" tIns="0" rIns="0" bIns="0" rtlCol="0">
            <a:noAutofit/>
          </a:bodyPr>
          <a:lstStyle/>
          <a:p>
            <a:endParaRPr dirty="0"/>
          </a:p>
        </p:txBody>
      </p:sp>
      <p:sp>
        <p:nvSpPr>
          <p:cNvPr id="60" name="object 60"/>
          <p:cNvSpPr/>
          <p:nvPr/>
        </p:nvSpPr>
        <p:spPr>
          <a:xfrm>
            <a:off x="3741703" y="4343001"/>
            <a:ext cx="516" cy="2555123"/>
          </a:xfrm>
          <a:custGeom>
            <a:avLst/>
            <a:gdLst/>
            <a:ahLst/>
            <a:cxnLst/>
            <a:rect l="l" t="t" r="r" b="b"/>
            <a:pathLst>
              <a:path w="516" h="2555123">
                <a:moveTo>
                  <a:pt x="70" y="5442"/>
                </a:moveTo>
                <a:lnTo>
                  <a:pt x="367" y="5442"/>
                </a:lnTo>
              </a:path>
            </a:pathLst>
          </a:custGeom>
          <a:ln w="12155">
            <a:solidFill>
              <a:srgbClr val="C39B08"/>
            </a:solidFill>
          </a:ln>
        </p:spPr>
        <p:txBody>
          <a:bodyPr wrap="square" lIns="0" tIns="0" rIns="0" bIns="0" rtlCol="0">
            <a:noAutofit/>
          </a:bodyPr>
          <a:lstStyle/>
          <a:p>
            <a:endParaRPr dirty="0"/>
          </a:p>
        </p:txBody>
      </p:sp>
      <p:sp>
        <p:nvSpPr>
          <p:cNvPr id="61" name="object 61"/>
          <p:cNvSpPr/>
          <p:nvPr/>
        </p:nvSpPr>
        <p:spPr>
          <a:xfrm>
            <a:off x="3612399" y="4328308"/>
            <a:ext cx="516" cy="2555716"/>
          </a:xfrm>
          <a:custGeom>
            <a:avLst/>
            <a:gdLst/>
            <a:ahLst/>
            <a:cxnLst/>
            <a:rect l="l" t="t" r="r" b="b"/>
            <a:pathLst>
              <a:path w="516" h="2555716">
                <a:moveTo>
                  <a:pt x="70" y="5442"/>
                </a:moveTo>
                <a:lnTo>
                  <a:pt x="367" y="5442"/>
                </a:lnTo>
              </a:path>
            </a:pathLst>
          </a:custGeom>
          <a:ln w="12155">
            <a:solidFill>
              <a:srgbClr val="C39B08"/>
            </a:solidFill>
          </a:ln>
        </p:spPr>
        <p:txBody>
          <a:bodyPr wrap="square" lIns="0" tIns="0" rIns="0" bIns="0" rtlCol="0">
            <a:noAutofit/>
          </a:bodyPr>
          <a:lstStyle/>
          <a:p>
            <a:endParaRPr dirty="0"/>
          </a:p>
        </p:txBody>
      </p:sp>
      <p:sp>
        <p:nvSpPr>
          <p:cNvPr id="62" name="object 62"/>
          <p:cNvSpPr/>
          <p:nvPr/>
        </p:nvSpPr>
        <p:spPr>
          <a:xfrm>
            <a:off x="3483095" y="4320955"/>
            <a:ext cx="516" cy="2550979"/>
          </a:xfrm>
          <a:custGeom>
            <a:avLst/>
            <a:gdLst/>
            <a:ahLst/>
            <a:cxnLst/>
            <a:rect l="l" t="t" r="r" b="b"/>
            <a:pathLst>
              <a:path w="516" h="2550979">
                <a:moveTo>
                  <a:pt x="70" y="5442"/>
                </a:moveTo>
                <a:lnTo>
                  <a:pt x="367" y="5442"/>
                </a:lnTo>
              </a:path>
            </a:pathLst>
          </a:custGeom>
          <a:ln w="12155">
            <a:solidFill>
              <a:srgbClr val="C39B08"/>
            </a:solidFill>
          </a:ln>
        </p:spPr>
        <p:txBody>
          <a:bodyPr wrap="square" lIns="0" tIns="0" rIns="0" bIns="0" rtlCol="0">
            <a:noAutofit/>
          </a:bodyPr>
          <a:lstStyle/>
          <a:p>
            <a:endParaRPr dirty="0"/>
          </a:p>
        </p:txBody>
      </p:sp>
      <p:sp>
        <p:nvSpPr>
          <p:cNvPr id="63" name="object 63"/>
          <p:cNvSpPr/>
          <p:nvPr/>
        </p:nvSpPr>
        <p:spPr>
          <a:xfrm>
            <a:off x="3547746" y="4331978"/>
            <a:ext cx="516" cy="2545988"/>
          </a:xfrm>
          <a:custGeom>
            <a:avLst/>
            <a:gdLst/>
            <a:ahLst/>
            <a:cxnLst/>
            <a:rect l="l" t="t" r="r" b="b"/>
            <a:pathLst>
              <a:path w="516" h="2545988">
                <a:moveTo>
                  <a:pt x="70" y="5442"/>
                </a:moveTo>
                <a:lnTo>
                  <a:pt x="367" y="5442"/>
                </a:lnTo>
              </a:path>
            </a:pathLst>
          </a:custGeom>
          <a:ln w="12155">
            <a:solidFill>
              <a:srgbClr val="C39B08"/>
            </a:solidFill>
          </a:ln>
        </p:spPr>
        <p:txBody>
          <a:bodyPr wrap="square" lIns="0" tIns="0" rIns="0" bIns="0" rtlCol="0">
            <a:noAutofit/>
          </a:bodyPr>
          <a:lstStyle/>
          <a:p>
            <a:endParaRPr dirty="0"/>
          </a:p>
        </p:txBody>
      </p:sp>
      <p:sp>
        <p:nvSpPr>
          <p:cNvPr id="64" name="object 64"/>
          <p:cNvSpPr/>
          <p:nvPr/>
        </p:nvSpPr>
        <p:spPr>
          <a:xfrm>
            <a:off x="3418442" y="4309929"/>
            <a:ext cx="516" cy="2556364"/>
          </a:xfrm>
          <a:custGeom>
            <a:avLst/>
            <a:gdLst/>
            <a:ahLst/>
            <a:cxnLst/>
            <a:rect l="l" t="t" r="r" b="b"/>
            <a:pathLst>
              <a:path w="516" h="2556364">
                <a:moveTo>
                  <a:pt x="70" y="5442"/>
                </a:moveTo>
                <a:lnTo>
                  <a:pt x="367" y="5442"/>
                </a:lnTo>
              </a:path>
            </a:pathLst>
          </a:custGeom>
          <a:ln w="12155">
            <a:solidFill>
              <a:srgbClr val="C39B08"/>
            </a:solidFill>
          </a:ln>
        </p:spPr>
        <p:txBody>
          <a:bodyPr wrap="square" lIns="0" tIns="0" rIns="0" bIns="0" rtlCol="0">
            <a:noAutofit/>
          </a:bodyPr>
          <a:lstStyle/>
          <a:p>
            <a:endParaRPr dirty="0"/>
          </a:p>
        </p:txBody>
      </p:sp>
      <p:sp>
        <p:nvSpPr>
          <p:cNvPr id="65" name="object 65"/>
          <p:cNvSpPr/>
          <p:nvPr/>
        </p:nvSpPr>
        <p:spPr>
          <a:xfrm>
            <a:off x="3289137" y="4302973"/>
            <a:ext cx="516" cy="2531701"/>
          </a:xfrm>
          <a:custGeom>
            <a:avLst/>
            <a:gdLst/>
            <a:ahLst/>
            <a:cxnLst/>
            <a:rect l="l" t="t" r="r" b="b"/>
            <a:pathLst>
              <a:path w="516" h="2531701">
                <a:moveTo>
                  <a:pt x="70" y="5442"/>
                </a:moveTo>
                <a:lnTo>
                  <a:pt x="367" y="5442"/>
                </a:lnTo>
              </a:path>
            </a:pathLst>
          </a:custGeom>
          <a:ln w="12155">
            <a:solidFill>
              <a:srgbClr val="C39B08"/>
            </a:solidFill>
          </a:ln>
        </p:spPr>
        <p:txBody>
          <a:bodyPr wrap="square" lIns="0" tIns="0" rIns="0" bIns="0" rtlCol="0">
            <a:noAutofit/>
          </a:bodyPr>
          <a:lstStyle/>
          <a:p>
            <a:endParaRPr dirty="0"/>
          </a:p>
        </p:txBody>
      </p:sp>
      <p:sp>
        <p:nvSpPr>
          <p:cNvPr id="66" name="object 66"/>
          <p:cNvSpPr/>
          <p:nvPr/>
        </p:nvSpPr>
        <p:spPr>
          <a:xfrm>
            <a:off x="3353790" y="4320860"/>
            <a:ext cx="516" cy="2531701"/>
          </a:xfrm>
          <a:custGeom>
            <a:avLst/>
            <a:gdLst/>
            <a:ahLst/>
            <a:cxnLst/>
            <a:rect l="l" t="t" r="r" b="b"/>
            <a:pathLst>
              <a:path w="516" h="2531701">
                <a:moveTo>
                  <a:pt x="70" y="5442"/>
                </a:moveTo>
                <a:lnTo>
                  <a:pt x="367" y="5442"/>
                </a:lnTo>
              </a:path>
            </a:pathLst>
          </a:custGeom>
          <a:ln w="12155">
            <a:solidFill>
              <a:srgbClr val="C39B08"/>
            </a:solidFill>
          </a:ln>
        </p:spPr>
        <p:txBody>
          <a:bodyPr wrap="square" lIns="0" tIns="0" rIns="0" bIns="0" rtlCol="0">
            <a:noAutofit/>
          </a:bodyPr>
          <a:lstStyle/>
          <a:p>
            <a:endParaRPr dirty="0"/>
          </a:p>
        </p:txBody>
      </p:sp>
      <p:sp>
        <p:nvSpPr>
          <p:cNvPr id="67" name="object 67"/>
          <p:cNvSpPr/>
          <p:nvPr/>
        </p:nvSpPr>
        <p:spPr>
          <a:xfrm>
            <a:off x="3903621" y="3801596"/>
            <a:ext cx="276326" cy="138734"/>
          </a:xfrm>
          <a:custGeom>
            <a:avLst/>
            <a:gdLst/>
            <a:ahLst/>
            <a:cxnLst/>
            <a:rect l="l" t="t" r="r" b="b"/>
            <a:pathLst>
              <a:path w="276326" h="138734">
                <a:moveTo>
                  <a:pt x="138734" y="0"/>
                </a:moveTo>
                <a:lnTo>
                  <a:pt x="0" y="138734"/>
                </a:lnTo>
                <a:lnTo>
                  <a:pt x="276326" y="137591"/>
                </a:lnTo>
                <a:lnTo>
                  <a:pt x="138734" y="0"/>
                </a:lnTo>
                <a:close/>
              </a:path>
            </a:pathLst>
          </a:custGeom>
          <a:solidFill>
            <a:srgbClr val="F7EC15"/>
          </a:solidFill>
        </p:spPr>
        <p:txBody>
          <a:bodyPr wrap="square" lIns="0" tIns="0" rIns="0" bIns="0" rtlCol="0">
            <a:noAutofit/>
          </a:bodyPr>
          <a:lstStyle/>
          <a:p>
            <a:endParaRPr dirty="0"/>
          </a:p>
        </p:txBody>
      </p:sp>
      <p:sp>
        <p:nvSpPr>
          <p:cNvPr id="68" name="object 68"/>
          <p:cNvSpPr/>
          <p:nvPr/>
        </p:nvSpPr>
        <p:spPr>
          <a:xfrm>
            <a:off x="5183239" y="3943175"/>
            <a:ext cx="1428547" cy="333705"/>
          </a:xfrm>
          <a:custGeom>
            <a:avLst/>
            <a:gdLst/>
            <a:ahLst/>
            <a:cxnLst/>
            <a:rect l="l" t="t" r="r" b="b"/>
            <a:pathLst>
              <a:path w="1428546" h="333705">
                <a:moveTo>
                  <a:pt x="841133" y="0"/>
                </a:moveTo>
                <a:lnTo>
                  <a:pt x="566026" y="0"/>
                </a:lnTo>
                <a:lnTo>
                  <a:pt x="566026" y="87769"/>
                </a:lnTo>
                <a:lnTo>
                  <a:pt x="0" y="332066"/>
                </a:lnTo>
                <a:lnTo>
                  <a:pt x="1428546" y="333705"/>
                </a:lnTo>
                <a:lnTo>
                  <a:pt x="841133" y="84632"/>
                </a:lnTo>
                <a:lnTo>
                  <a:pt x="841133" y="0"/>
                </a:lnTo>
                <a:close/>
              </a:path>
            </a:pathLst>
          </a:custGeom>
          <a:solidFill>
            <a:srgbClr val="008F4C"/>
          </a:solidFill>
        </p:spPr>
        <p:txBody>
          <a:bodyPr wrap="square" lIns="0" tIns="0" rIns="0" bIns="0" rtlCol="0">
            <a:noAutofit/>
          </a:bodyPr>
          <a:lstStyle/>
          <a:p>
            <a:endParaRPr dirty="0"/>
          </a:p>
        </p:txBody>
      </p:sp>
      <p:sp>
        <p:nvSpPr>
          <p:cNvPr id="69" name="object 69"/>
          <p:cNvSpPr/>
          <p:nvPr/>
        </p:nvSpPr>
        <p:spPr>
          <a:xfrm>
            <a:off x="5096484" y="4263919"/>
            <a:ext cx="1594256" cy="2597339"/>
          </a:xfrm>
          <a:custGeom>
            <a:avLst/>
            <a:gdLst/>
            <a:ahLst/>
            <a:cxnLst/>
            <a:rect l="l" t="t" r="r" b="b"/>
            <a:pathLst>
              <a:path w="1594256" h="2597340">
                <a:moveTo>
                  <a:pt x="1452435" y="0"/>
                </a:moveTo>
                <a:lnTo>
                  <a:pt x="130235" y="466"/>
                </a:lnTo>
                <a:lnTo>
                  <a:pt x="88696" y="10283"/>
                </a:lnTo>
                <a:lnTo>
                  <a:pt x="52898" y="31323"/>
                </a:lnTo>
                <a:lnTo>
                  <a:pt x="24846" y="61579"/>
                </a:lnTo>
                <a:lnTo>
                  <a:pt x="6545" y="99043"/>
                </a:lnTo>
                <a:lnTo>
                  <a:pt x="0" y="141706"/>
                </a:lnTo>
                <a:lnTo>
                  <a:pt x="0" y="2597340"/>
                </a:lnTo>
                <a:lnTo>
                  <a:pt x="1594256" y="2597340"/>
                </a:lnTo>
                <a:lnTo>
                  <a:pt x="1593790" y="130136"/>
                </a:lnTo>
                <a:lnTo>
                  <a:pt x="1583971" y="88641"/>
                </a:lnTo>
                <a:lnTo>
                  <a:pt x="1562923" y="52872"/>
                </a:lnTo>
                <a:lnTo>
                  <a:pt x="1532649" y="24837"/>
                </a:lnTo>
                <a:lnTo>
                  <a:pt x="1495152" y="6543"/>
                </a:lnTo>
                <a:lnTo>
                  <a:pt x="1452435" y="0"/>
                </a:lnTo>
                <a:close/>
              </a:path>
            </a:pathLst>
          </a:custGeom>
          <a:solidFill>
            <a:srgbClr val="008F4C"/>
          </a:solidFill>
        </p:spPr>
        <p:txBody>
          <a:bodyPr wrap="square" lIns="0" tIns="0" rIns="0" bIns="0" rtlCol="0">
            <a:noAutofit/>
          </a:bodyPr>
          <a:lstStyle/>
          <a:p>
            <a:endParaRPr dirty="0"/>
          </a:p>
        </p:txBody>
      </p:sp>
      <p:sp>
        <p:nvSpPr>
          <p:cNvPr id="70" name="object 70"/>
          <p:cNvSpPr/>
          <p:nvPr/>
        </p:nvSpPr>
        <p:spPr>
          <a:xfrm>
            <a:off x="5096805" y="6860660"/>
            <a:ext cx="1598345" cy="78689"/>
          </a:xfrm>
          <a:custGeom>
            <a:avLst/>
            <a:gdLst/>
            <a:ahLst/>
            <a:cxnLst/>
            <a:rect l="l" t="t" r="r" b="b"/>
            <a:pathLst>
              <a:path w="1598345" h="78689">
                <a:moveTo>
                  <a:pt x="1598345" y="0"/>
                </a:moveTo>
                <a:lnTo>
                  <a:pt x="0" y="0"/>
                </a:lnTo>
                <a:lnTo>
                  <a:pt x="2649" y="5045"/>
                </a:lnTo>
                <a:lnTo>
                  <a:pt x="40740" y="20877"/>
                </a:lnTo>
                <a:lnTo>
                  <a:pt x="89198" y="31575"/>
                </a:lnTo>
                <a:lnTo>
                  <a:pt x="154188" y="41979"/>
                </a:lnTo>
                <a:lnTo>
                  <a:pt x="192368" y="46962"/>
                </a:lnTo>
                <a:lnTo>
                  <a:pt x="234064" y="51741"/>
                </a:lnTo>
                <a:lnTo>
                  <a:pt x="279070" y="56272"/>
                </a:lnTo>
                <a:lnTo>
                  <a:pt x="327181" y="60511"/>
                </a:lnTo>
                <a:lnTo>
                  <a:pt x="378191" y="64415"/>
                </a:lnTo>
                <a:lnTo>
                  <a:pt x="431894" y="67940"/>
                </a:lnTo>
                <a:lnTo>
                  <a:pt x="488086" y="71042"/>
                </a:lnTo>
                <a:lnTo>
                  <a:pt x="607108" y="75805"/>
                </a:lnTo>
                <a:lnTo>
                  <a:pt x="733615" y="78354"/>
                </a:lnTo>
                <a:lnTo>
                  <a:pt x="799160" y="78689"/>
                </a:lnTo>
                <a:lnTo>
                  <a:pt x="864703" y="78354"/>
                </a:lnTo>
                <a:lnTo>
                  <a:pt x="991208" y="75805"/>
                </a:lnTo>
                <a:lnTo>
                  <a:pt x="1110233" y="71042"/>
                </a:lnTo>
                <a:lnTo>
                  <a:pt x="1166425" y="67940"/>
                </a:lnTo>
                <a:lnTo>
                  <a:pt x="1220130" y="64415"/>
                </a:lnTo>
                <a:lnTo>
                  <a:pt x="1271142" y="60511"/>
                </a:lnTo>
                <a:lnTo>
                  <a:pt x="1319255" y="56272"/>
                </a:lnTo>
                <a:lnTo>
                  <a:pt x="1364264" y="51741"/>
                </a:lnTo>
                <a:lnTo>
                  <a:pt x="1405962" y="46962"/>
                </a:lnTo>
                <a:lnTo>
                  <a:pt x="1444145" y="41979"/>
                </a:lnTo>
                <a:lnTo>
                  <a:pt x="1509139" y="31575"/>
                </a:lnTo>
                <a:lnTo>
                  <a:pt x="1557601" y="20877"/>
                </a:lnTo>
                <a:lnTo>
                  <a:pt x="1595696" y="5045"/>
                </a:lnTo>
                <a:lnTo>
                  <a:pt x="1598345" y="0"/>
                </a:lnTo>
                <a:close/>
              </a:path>
            </a:pathLst>
          </a:custGeom>
          <a:solidFill>
            <a:srgbClr val="008F4C"/>
          </a:solidFill>
        </p:spPr>
        <p:txBody>
          <a:bodyPr wrap="square" lIns="0" tIns="0" rIns="0" bIns="0" rtlCol="0">
            <a:noAutofit/>
          </a:bodyPr>
          <a:lstStyle/>
          <a:p>
            <a:endParaRPr dirty="0"/>
          </a:p>
        </p:txBody>
      </p:sp>
      <p:sp>
        <p:nvSpPr>
          <p:cNvPr id="71" name="object 71"/>
          <p:cNvSpPr/>
          <p:nvPr/>
        </p:nvSpPr>
        <p:spPr>
          <a:xfrm>
            <a:off x="5133579" y="4359347"/>
            <a:ext cx="72415" cy="2496502"/>
          </a:xfrm>
          <a:custGeom>
            <a:avLst/>
            <a:gdLst/>
            <a:ahLst/>
            <a:cxnLst/>
            <a:rect l="l" t="t" r="r" b="b"/>
            <a:pathLst>
              <a:path w="72415" h="2496502">
                <a:moveTo>
                  <a:pt x="72415" y="0"/>
                </a:moveTo>
                <a:lnTo>
                  <a:pt x="0" y="0"/>
                </a:lnTo>
                <a:lnTo>
                  <a:pt x="0" y="2482545"/>
                </a:lnTo>
                <a:lnTo>
                  <a:pt x="72415" y="2496502"/>
                </a:lnTo>
                <a:lnTo>
                  <a:pt x="72415" y="0"/>
                </a:lnTo>
                <a:close/>
              </a:path>
            </a:pathLst>
          </a:custGeom>
          <a:solidFill>
            <a:srgbClr val="4DA472"/>
          </a:solidFill>
        </p:spPr>
        <p:txBody>
          <a:bodyPr wrap="square" lIns="0" tIns="0" rIns="0" bIns="0" rtlCol="0">
            <a:noAutofit/>
          </a:bodyPr>
          <a:lstStyle/>
          <a:p>
            <a:endParaRPr dirty="0"/>
          </a:p>
        </p:txBody>
      </p:sp>
      <p:sp>
        <p:nvSpPr>
          <p:cNvPr id="72" name="object 72"/>
          <p:cNvSpPr/>
          <p:nvPr/>
        </p:nvSpPr>
        <p:spPr>
          <a:xfrm>
            <a:off x="5238396" y="3952483"/>
            <a:ext cx="777544" cy="311429"/>
          </a:xfrm>
          <a:custGeom>
            <a:avLst/>
            <a:gdLst/>
            <a:ahLst/>
            <a:cxnLst/>
            <a:rect l="l" t="t" r="r" b="b"/>
            <a:pathLst>
              <a:path w="777544" h="311429">
                <a:moveTo>
                  <a:pt x="777544" y="0"/>
                </a:moveTo>
                <a:lnTo>
                  <a:pt x="531621" y="0"/>
                </a:lnTo>
                <a:lnTo>
                  <a:pt x="531621" y="84366"/>
                </a:lnTo>
                <a:lnTo>
                  <a:pt x="0" y="311429"/>
                </a:lnTo>
                <a:lnTo>
                  <a:pt x="61391" y="311429"/>
                </a:lnTo>
                <a:lnTo>
                  <a:pt x="584428" y="96443"/>
                </a:lnTo>
                <a:lnTo>
                  <a:pt x="584428" y="20993"/>
                </a:lnTo>
                <a:lnTo>
                  <a:pt x="777544" y="20993"/>
                </a:lnTo>
                <a:lnTo>
                  <a:pt x="777544" y="0"/>
                </a:lnTo>
                <a:close/>
              </a:path>
            </a:pathLst>
          </a:custGeom>
          <a:solidFill>
            <a:srgbClr val="4DA472"/>
          </a:solidFill>
        </p:spPr>
        <p:txBody>
          <a:bodyPr wrap="square" lIns="0" tIns="0" rIns="0" bIns="0" rtlCol="0">
            <a:noAutofit/>
          </a:bodyPr>
          <a:lstStyle/>
          <a:p>
            <a:endParaRPr dirty="0"/>
          </a:p>
        </p:txBody>
      </p:sp>
      <p:sp>
        <p:nvSpPr>
          <p:cNvPr id="73" name="object 73"/>
          <p:cNvSpPr/>
          <p:nvPr/>
        </p:nvSpPr>
        <p:spPr>
          <a:xfrm>
            <a:off x="5211903" y="4263916"/>
            <a:ext cx="87884" cy="11328"/>
          </a:xfrm>
          <a:custGeom>
            <a:avLst/>
            <a:gdLst/>
            <a:ahLst/>
            <a:cxnLst/>
            <a:rect l="l" t="t" r="r" b="b"/>
            <a:pathLst>
              <a:path w="87884" h="11328">
                <a:moveTo>
                  <a:pt x="87884" y="0"/>
                </a:moveTo>
                <a:lnTo>
                  <a:pt x="26492" y="0"/>
                </a:lnTo>
                <a:lnTo>
                  <a:pt x="0" y="11328"/>
                </a:lnTo>
                <a:lnTo>
                  <a:pt x="60350" y="11328"/>
                </a:lnTo>
                <a:lnTo>
                  <a:pt x="87884" y="0"/>
                </a:lnTo>
                <a:close/>
              </a:path>
            </a:pathLst>
          </a:custGeom>
          <a:solidFill>
            <a:srgbClr val="4DA472"/>
          </a:solidFill>
        </p:spPr>
        <p:txBody>
          <a:bodyPr wrap="square" lIns="0" tIns="0" rIns="0" bIns="0" rtlCol="0">
            <a:noAutofit/>
          </a:bodyPr>
          <a:lstStyle/>
          <a:p>
            <a:endParaRPr dirty="0"/>
          </a:p>
        </p:txBody>
      </p:sp>
      <p:sp>
        <p:nvSpPr>
          <p:cNvPr id="74" name="object 74"/>
          <p:cNvSpPr/>
          <p:nvPr/>
        </p:nvSpPr>
        <p:spPr>
          <a:xfrm>
            <a:off x="5997832" y="4041380"/>
            <a:ext cx="547662" cy="222543"/>
          </a:xfrm>
          <a:custGeom>
            <a:avLst/>
            <a:gdLst/>
            <a:ahLst/>
            <a:cxnLst/>
            <a:rect l="l" t="t" r="r" b="b"/>
            <a:pathLst>
              <a:path w="547662" h="222542">
                <a:moveTo>
                  <a:pt x="25653" y="0"/>
                </a:moveTo>
                <a:lnTo>
                  <a:pt x="0" y="16598"/>
                </a:lnTo>
                <a:lnTo>
                  <a:pt x="452970" y="222542"/>
                </a:lnTo>
                <a:lnTo>
                  <a:pt x="547662" y="222542"/>
                </a:lnTo>
                <a:lnTo>
                  <a:pt x="25653" y="0"/>
                </a:lnTo>
                <a:close/>
              </a:path>
            </a:pathLst>
          </a:custGeom>
          <a:solidFill>
            <a:srgbClr val="007C48"/>
          </a:solidFill>
        </p:spPr>
        <p:txBody>
          <a:bodyPr wrap="square" lIns="0" tIns="0" rIns="0" bIns="0" rtlCol="0">
            <a:noAutofit/>
          </a:bodyPr>
          <a:lstStyle/>
          <a:p>
            <a:endParaRPr dirty="0"/>
          </a:p>
        </p:txBody>
      </p:sp>
      <p:sp>
        <p:nvSpPr>
          <p:cNvPr id="75" name="object 75"/>
          <p:cNvSpPr/>
          <p:nvPr/>
        </p:nvSpPr>
        <p:spPr>
          <a:xfrm>
            <a:off x="6450801" y="4263916"/>
            <a:ext cx="124777" cy="12826"/>
          </a:xfrm>
          <a:custGeom>
            <a:avLst/>
            <a:gdLst/>
            <a:ahLst/>
            <a:cxnLst/>
            <a:rect l="l" t="t" r="r" b="b"/>
            <a:pathLst>
              <a:path w="124777" h="12826">
                <a:moveTo>
                  <a:pt x="94691" y="0"/>
                </a:moveTo>
                <a:lnTo>
                  <a:pt x="0" y="0"/>
                </a:lnTo>
                <a:lnTo>
                  <a:pt x="28206" y="12827"/>
                </a:lnTo>
                <a:lnTo>
                  <a:pt x="124777" y="12827"/>
                </a:lnTo>
                <a:lnTo>
                  <a:pt x="94691" y="0"/>
                </a:lnTo>
                <a:close/>
              </a:path>
            </a:pathLst>
          </a:custGeom>
          <a:solidFill>
            <a:srgbClr val="007C48"/>
          </a:solidFill>
        </p:spPr>
        <p:txBody>
          <a:bodyPr wrap="square" lIns="0" tIns="0" rIns="0" bIns="0" rtlCol="0">
            <a:noAutofit/>
          </a:bodyPr>
          <a:lstStyle/>
          <a:p>
            <a:endParaRPr dirty="0"/>
          </a:p>
        </p:txBody>
      </p:sp>
      <p:sp>
        <p:nvSpPr>
          <p:cNvPr id="76" name="object 76"/>
          <p:cNvSpPr/>
          <p:nvPr/>
        </p:nvSpPr>
        <p:spPr>
          <a:xfrm>
            <a:off x="6622613" y="4335660"/>
            <a:ext cx="525" cy="2508028"/>
          </a:xfrm>
          <a:custGeom>
            <a:avLst/>
            <a:gdLst/>
            <a:ahLst/>
            <a:cxnLst/>
            <a:rect l="l" t="t" r="r" b="b"/>
            <a:pathLst>
              <a:path w="525" h="2508028">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77" name="object 77"/>
          <p:cNvSpPr/>
          <p:nvPr/>
        </p:nvSpPr>
        <p:spPr>
          <a:xfrm>
            <a:off x="6493310" y="4340232"/>
            <a:ext cx="525" cy="2531701"/>
          </a:xfrm>
          <a:custGeom>
            <a:avLst/>
            <a:gdLst/>
            <a:ahLst/>
            <a:cxnLst/>
            <a:rect l="l" t="t" r="r" b="b"/>
            <a:pathLst>
              <a:path w="525" h="2531701">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78" name="object 78"/>
          <p:cNvSpPr/>
          <p:nvPr/>
        </p:nvSpPr>
        <p:spPr>
          <a:xfrm>
            <a:off x="6557961" y="4331978"/>
            <a:ext cx="525" cy="2513730"/>
          </a:xfrm>
          <a:custGeom>
            <a:avLst/>
            <a:gdLst/>
            <a:ahLst/>
            <a:cxnLst/>
            <a:rect l="l" t="t" r="r" b="b"/>
            <a:pathLst>
              <a:path w="525" h="2513730">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79" name="object 79"/>
          <p:cNvSpPr/>
          <p:nvPr/>
        </p:nvSpPr>
        <p:spPr>
          <a:xfrm>
            <a:off x="6428657" y="4346274"/>
            <a:ext cx="525" cy="2531701"/>
          </a:xfrm>
          <a:custGeom>
            <a:avLst/>
            <a:gdLst/>
            <a:ahLst/>
            <a:cxnLst/>
            <a:rect l="l" t="t" r="r" b="b"/>
            <a:pathLst>
              <a:path w="525" h="2531701">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80" name="object 80"/>
          <p:cNvSpPr/>
          <p:nvPr/>
        </p:nvSpPr>
        <p:spPr>
          <a:xfrm>
            <a:off x="6299353" y="4339331"/>
            <a:ext cx="525" cy="2546712"/>
          </a:xfrm>
          <a:custGeom>
            <a:avLst/>
            <a:gdLst/>
            <a:ahLst/>
            <a:cxnLst/>
            <a:rect l="l" t="t" r="r" b="b"/>
            <a:pathLst>
              <a:path w="525" h="2546712">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81" name="object 81"/>
          <p:cNvSpPr/>
          <p:nvPr/>
        </p:nvSpPr>
        <p:spPr>
          <a:xfrm>
            <a:off x="6363991" y="4335660"/>
            <a:ext cx="525" cy="2544337"/>
          </a:xfrm>
          <a:custGeom>
            <a:avLst/>
            <a:gdLst/>
            <a:ahLst/>
            <a:cxnLst/>
            <a:rect l="l" t="t" r="r" b="b"/>
            <a:pathLst>
              <a:path w="525" h="2544337">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82" name="object 82"/>
          <p:cNvSpPr/>
          <p:nvPr/>
        </p:nvSpPr>
        <p:spPr>
          <a:xfrm>
            <a:off x="6234687" y="4335659"/>
            <a:ext cx="525" cy="2552402"/>
          </a:xfrm>
          <a:custGeom>
            <a:avLst/>
            <a:gdLst/>
            <a:ahLst/>
            <a:cxnLst/>
            <a:rect l="l" t="t" r="r" b="b"/>
            <a:pathLst>
              <a:path w="525" h="2552402">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83" name="object 83"/>
          <p:cNvSpPr/>
          <p:nvPr/>
        </p:nvSpPr>
        <p:spPr>
          <a:xfrm>
            <a:off x="6105383" y="4343001"/>
            <a:ext cx="525" cy="2555123"/>
          </a:xfrm>
          <a:custGeom>
            <a:avLst/>
            <a:gdLst/>
            <a:ahLst/>
            <a:cxnLst/>
            <a:rect l="l" t="t" r="r" b="b"/>
            <a:pathLst>
              <a:path w="525" h="2555123">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84" name="object 84"/>
          <p:cNvSpPr/>
          <p:nvPr/>
        </p:nvSpPr>
        <p:spPr>
          <a:xfrm>
            <a:off x="6170048" y="4346684"/>
            <a:ext cx="525" cy="2543385"/>
          </a:xfrm>
          <a:custGeom>
            <a:avLst/>
            <a:gdLst/>
            <a:ahLst/>
            <a:cxnLst/>
            <a:rect l="l" t="t" r="r" b="b"/>
            <a:pathLst>
              <a:path w="525" h="2543385">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85" name="object 85"/>
          <p:cNvSpPr/>
          <p:nvPr/>
        </p:nvSpPr>
        <p:spPr>
          <a:xfrm>
            <a:off x="6040743" y="4346683"/>
            <a:ext cx="525" cy="2551436"/>
          </a:xfrm>
          <a:custGeom>
            <a:avLst/>
            <a:gdLst/>
            <a:ahLst/>
            <a:cxnLst/>
            <a:rect l="l" t="t" r="r" b="b"/>
            <a:pathLst>
              <a:path w="525" h="2551436">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86" name="object 86"/>
          <p:cNvSpPr/>
          <p:nvPr/>
        </p:nvSpPr>
        <p:spPr>
          <a:xfrm>
            <a:off x="5911439" y="4350353"/>
            <a:ext cx="525" cy="2547766"/>
          </a:xfrm>
          <a:custGeom>
            <a:avLst/>
            <a:gdLst/>
            <a:ahLst/>
            <a:cxnLst/>
            <a:rect l="l" t="t" r="r" b="b"/>
            <a:pathLst>
              <a:path w="525" h="2547766">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87" name="object 87"/>
          <p:cNvSpPr/>
          <p:nvPr/>
        </p:nvSpPr>
        <p:spPr>
          <a:xfrm>
            <a:off x="5976078" y="4343001"/>
            <a:ext cx="525" cy="2555123"/>
          </a:xfrm>
          <a:custGeom>
            <a:avLst/>
            <a:gdLst/>
            <a:ahLst/>
            <a:cxnLst/>
            <a:rect l="l" t="t" r="r" b="b"/>
            <a:pathLst>
              <a:path w="525" h="2555123">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88" name="object 88"/>
          <p:cNvSpPr/>
          <p:nvPr/>
        </p:nvSpPr>
        <p:spPr>
          <a:xfrm>
            <a:off x="5846774" y="4350353"/>
            <a:ext cx="525" cy="2547766"/>
          </a:xfrm>
          <a:custGeom>
            <a:avLst/>
            <a:gdLst/>
            <a:ahLst/>
            <a:cxnLst/>
            <a:rect l="l" t="t" r="r" b="b"/>
            <a:pathLst>
              <a:path w="525" h="2547766">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89" name="object 89"/>
          <p:cNvSpPr/>
          <p:nvPr/>
        </p:nvSpPr>
        <p:spPr>
          <a:xfrm>
            <a:off x="5717468" y="4343001"/>
            <a:ext cx="525" cy="2555123"/>
          </a:xfrm>
          <a:custGeom>
            <a:avLst/>
            <a:gdLst/>
            <a:ahLst/>
            <a:cxnLst/>
            <a:rect l="l" t="t" r="r" b="b"/>
            <a:pathLst>
              <a:path w="525" h="2555123">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90" name="object 90"/>
          <p:cNvSpPr/>
          <p:nvPr/>
        </p:nvSpPr>
        <p:spPr>
          <a:xfrm>
            <a:off x="5782122" y="4350353"/>
            <a:ext cx="525" cy="2547766"/>
          </a:xfrm>
          <a:custGeom>
            <a:avLst/>
            <a:gdLst/>
            <a:ahLst/>
            <a:cxnLst/>
            <a:rect l="l" t="t" r="r" b="b"/>
            <a:pathLst>
              <a:path w="525" h="2547766">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91" name="object 91"/>
          <p:cNvSpPr/>
          <p:nvPr/>
        </p:nvSpPr>
        <p:spPr>
          <a:xfrm>
            <a:off x="5652817" y="4343001"/>
            <a:ext cx="525" cy="2555123"/>
          </a:xfrm>
          <a:custGeom>
            <a:avLst/>
            <a:gdLst/>
            <a:ahLst/>
            <a:cxnLst/>
            <a:rect l="l" t="t" r="r" b="b"/>
            <a:pathLst>
              <a:path w="525" h="2555123">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92" name="object 92"/>
          <p:cNvSpPr/>
          <p:nvPr/>
        </p:nvSpPr>
        <p:spPr>
          <a:xfrm>
            <a:off x="5523513" y="4343001"/>
            <a:ext cx="525" cy="2549065"/>
          </a:xfrm>
          <a:custGeom>
            <a:avLst/>
            <a:gdLst/>
            <a:ahLst/>
            <a:cxnLst/>
            <a:rect l="l" t="t" r="r" b="b"/>
            <a:pathLst>
              <a:path w="525" h="2549065">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93" name="object 93"/>
          <p:cNvSpPr/>
          <p:nvPr/>
        </p:nvSpPr>
        <p:spPr>
          <a:xfrm>
            <a:off x="5588167" y="4343001"/>
            <a:ext cx="525" cy="2555123"/>
          </a:xfrm>
          <a:custGeom>
            <a:avLst/>
            <a:gdLst/>
            <a:ahLst/>
            <a:cxnLst/>
            <a:rect l="l" t="t" r="r" b="b"/>
            <a:pathLst>
              <a:path w="525" h="2555123">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94" name="object 94"/>
          <p:cNvSpPr/>
          <p:nvPr/>
        </p:nvSpPr>
        <p:spPr>
          <a:xfrm>
            <a:off x="5458861" y="4328308"/>
            <a:ext cx="525" cy="2555716"/>
          </a:xfrm>
          <a:custGeom>
            <a:avLst/>
            <a:gdLst/>
            <a:ahLst/>
            <a:cxnLst/>
            <a:rect l="l" t="t" r="r" b="b"/>
            <a:pathLst>
              <a:path w="525" h="2555716">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95" name="object 95"/>
          <p:cNvSpPr/>
          <p:nvPr/>
        </p:nvSpPr>
        <p:spPr>
          <a:xfrm>
            <a:off x="5329544" y="4320955"/>
            <a:ext cx="525" cy="2550979"/>
          </a:xfrm>
          <a:custGeom>
            <a:avLst/>
            <a:gdLst/>
            <a:ahLst/>
            <a:cxnLst/>
            <a:rect l="l" t="t" r="r" b="b"/>
            <a:pathLst>
              <a:path w="525" h="2550979">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96" name="object 96"/>
          <p:cNvSpPr/>
          <p:nvPr/>
        </p:nvSpPr>
        <p:spPr>
          <a:xfrm>
            <a:off x="5394209" y="4331978"/>
            <a:ext cx="525" cy="2545988"/>
          </a:xfrm>
          <a:custGeom>
            <a:avLst/>
            <a:gdLst/>
            <a:ahLst/>
            <a:cxnLst/>
            <a:rect l="l" t="t" r="r" b="b"/>
            <a:pathLst>
              <a:path w="525" h="2545988">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97" name="object 97"/>
          <p:cNvSpPr/>
          <p:nvPr/>
        </p:nvSpPr>
        <p:spPr>
          <a:xfrm>
            <a:off x="5264904" y="4309929"/>
            <a:ext cx="525" cy="2556364"/>
          </a:xfrm>
          <a:custGeom>
            <a:avLst/>
            <a:gdLst/>
            <a:ahLst/>
            <a:cxnLst/>
            <a:rect l="l" t="t" r="r" b="b"/>
            <a:pathLst>
              <a:path w="525" h="2556364">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98" name="object 98"/>
          <p:cNvSpPr/>
          <p:nvPr/>
        </p:nvSpPr>
        <p:spPr>
          <a:xfrm>
            <a:off x="5135600" y="4302973"/>
            <a:ext cx="525" cy="2531701"/>
          </a:xfrm>
          <a:custGeom>
            <a:avLst/>
            <a:gdLst/>
            <a:ahLst/>
            <a:cxnLst/>
            <a:rect l="l" t="t" r="r" b="b"/>
            <a:pathLst>
              <a:path w="525" h="2531701">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99" name="object 99"/>
          <p:cNvSpPr/>
          <p:nvPr/>
        </p:nvSpPr>
        <p:spPr>
          <a:xfrm>
            <a:off x="5200238" y="4320860"/>
            <a:ext cx="525" cy="2531701"/>
          </a:xfrm>
          <a:custGeom>
            <a:avLst/>
            <a:gdLst/>
            <a:ahLst/>
            <a:cxnLst/>
            <a:rect l="l" t="t" r="r" b="b"/>
            <a:pathLst>
              <a:path w="525" h="2531701">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100" name="object 100"/>
          <p:cNvSpPr/>
          <p:nvPr/>
        </p:nvSpPr>
        <p:spPr>
          <a:xfrm>
            <a:off x="5750934" y="3801596"/>
            <a:ext cx="276313" cy="138734"/>
          </a:xfrm>
          <a:custGeom>
            <a:avLst/>
            <a:gdLst/>
            <a:ahLst/>
            <a:cxnLst/>
            <a:rect l="l" t="t" r="r" b="b"/>
            <a:pathLst>
              <a:path w="276313" h="138734">
                <a:moveTo>
                  <a:pt x="138747" y="0"/>
                </a:moveTo>
                <a:lnTo>
                  <a:pt x="0" y="138734"/>
                </a:lnTo>
                <a:lnTo>
                  <a:pt x="276313" y="137591"/>
                </a:lnTo>
                <a:lnTo>
                  <a:pt x="138747" y="0"/>
                </a:lnTo>
                <a:close/>
              </a:path>
            </a:pathLst>
          </a:custGeom>
          <a:solidFill>
            <a:srgbClr val="008F4C"/>
          </a:solidFill>
        </p:spPr>
        <p:txBody>
          <a:bodyPr wrap="square" lIns="0" tIns="0" rIns="0" bIns="0" rtlCol="0">
            <a:noAutofit/>
          </a:bodyPr>
          <a:lstStyle/>
          <a:p>
            <a:endParaRPr dirty="0"/>
          </a:p>
        </p:txBody>
      </p:sp>
      <p:sp>
        <p:nvSpPr>
          <p:cNvPr id="101" name="object 101"/>
          <p:cNvSpPr/>
          <p:nvPr/>
        </p:nvSpPr>
        <p:spPr>
          <a:xfrm>
            <a:off x="7029708" y="3943175"/>
            <a:ext cx="1428547" cy="333705"/>
          </a:xfrm>
          <a:custGeom>
            <a:avLst/>
            <a:gdLst/>
            <a:ahLst/>
            <a:cxnLst/>
            <a:rect l="l" t="t" r="r" b="b"/>
            <a:pathLst>
              <a:path w="1428546" h="333705">
                <a:moveTo>
                  <a:pt x="841133" y="0"/>
                </a:moveTo>
                <a:lnTo>
                  <a:pt x="566026" y="0"/>
                </a:lnTo>
                <a:lnTo>
                  <a:pt x="566026" y="87769"/>
                </a:lnTo>
                <a:lnTo>
                  <a:pt x="0" y="332066"/>
                </a:lnTo>
                <a:lnTo>
                  <a:pt x="1428546" y="333705"/>
                </a:lnTo>
                <a:lnTo>
                  <a:pt x="841133" y="84632"/>
                </a:lnTo>
                <a:lnTo>
                  <a:pt x="841133" y="0"/>
                </a:lnTo>
                <a:close/>
              </a:path>
            </a:pathLst>
          </a:custGeom>
          <a:solidFill>
            <a:srgbClr val="0085B8"/>
          </a:solidFill>
        </p:spPr>
        <p:txBody>
          <a:bodyPr wrap="square" lIns="0" tIns="0" rIns="0" bIns="0" rtlCol="0">
            <a:noAutofit/>
          </a:bodyPr>
          <a:lstStyle/>
          <a:p>
            <a:endParaRPr dirty="0"/>
          </a:p>
        </p:txBody>
      </p:sp>
      <p:sp>
        <p:nvSpPr>
          <p:cNvPr id="102" name="object 102"/>
          <p:cNvSpPr/>
          <p:nvPr/>
        </p:nvSpPr>
        <p:spPr>
          <a:xfrm>
            <a:off x="6942953" y="4263919"/>
            <a:ext cx="1594256" cy="2597339"/>
          </a:xfrm>
          <a:custGeom>
            <a:avLst/>
            <a:gdLst/>
            <a:ahLst/>
            <a:cxnLst/>
            <a:rect l="l" t="t" r="r" b="b"/>
            <a:pathLst>
              <a:path w="1594256" h="2597340">
                <a:moveTo>
                  <a:pt x="1452435" y="0"/>
                </a:moveTo>
                <a:lnTo>
                  <a:pt x="130234" y="466"/>
                </a:lnTo>
                <a:lnTo>
                  <a:pt x="88691" y="10283"/>
                </a:lnTo>
                <a:lnTo>
                  <a:pt x="52893" y="31323"/>
                </a:lnTo>
                <a:lnTo>
                  <a:pt x="24843" y="61579"/>
                </a:lnTo>
                <a:lnTo>
                  <a:pt x="6544" y="99043"/>
                </a:lnTo>
                <a:lnTo>
                  <a:pt x="0" y="141706"/>
                </a:lnTo>
                <a:lnTo>
                  <a:pt x="0" y="2597340"/>
                </a:lnTo>
                <a:lnTo>
                  <a:pt x="1594256" y="2597340"/>
                </a:lnTo>
                <a:lnTo>
                  <a:pt x="1593790" y="130136"/>
                </a:lnTo>
                <a:lnTo>
                  <a:pt x="1583971" y="88641"/>
                </a:lnTo>
                <a:lnTo>
                  <a:pt x="1562923" y="52872"/>
                </a:lnTo>
                <a:lnTo>
                  <a:pt x="1532649" y="24837"/>
                </a:lnTo>
                <a:lnTo>
                  <a:pt x="1495152" y="6543"/>
                </a:lnTo>
                <a:lnTo>
                  <a:pt x="1452435" y="0"/>
                </a:lnTo>
                <a:close/>
              </a:path>
            </a:pathLst>
          </a:custGeom>
          <a:solidFill>
            <a:srgbClr val="0085B8"/>
          </a:solidFill>
        </p:spPr>
        <p:txBody>
          <a:bodyPr wrap="square" lIns="0" tIns="0" rIns="0" bIns="0" rtlCol="0">
            <a:noAutofit/>
          </a:bodyPr>
          <a:lstStyle/>
          <a:p>
            <a:endParaRPr dirty="0"/>
          </a:p>
        </p:txBody>
      </p:sp>
      <p:sp>
        <p:nvSpPr>
          <p:cNvPr id="103" name="object 103"/>
          <p:cNvSpPr/>
          <p:nvPr/>
        </p:nvSpPr>
        <p:spPr>
          <a:xfrm>
            <a:off x="6943274" y="6860660"/>
            <a:ext cx="1598345" cy="78689"/>
          </a:xfrm>
          <a:custGeom>
            <a:avLst/>
            <a:gdLst/>
            <a:ahLst/>
            <a:cxnLst/>
            <a:rect l="l" t="t" r="r" b="b"/>
            <a:pathLst>
              <a:path w="1598345" h="78689">
                <a:moveTo>
                  <a:pt x="1598345" y="0"/>
                </a:moveTo>
                <a:lnTo>
                  <a:pt x="0" y="0"/>
                </a:lnTo>
                <a:lnTo>
                  <a:pt x="2649" y="5045"/>
                </a:lnTo>
                <a:lnTo>
                  <a:pt x="40740" y="20877"/>
                </a:lnTo>
                <a:lnTo>
                  <a:pt x="89198" y="31575"/>
                </a:lnTo>
                <a:lnTo>
                  <a:pt x="154188" y="41979"/>
                </a:lnTo>
                <a:lnTo>
                  <a:pt x="192368" y="46962"/>
                </a:lnTo>
                <a:lnTo>
                  <a:pt x="234064" y="51741"/>
                </a:lnTo>
                <a:lnTo>
                  <a:pt x="279070" y="56272"/>
                </a:lnTo>
                <a:lnTo>
                  <a:pt x="327181" y="60511"/>
                </a:lnTo>
                <a:lnTo>
                  <a:pt x="378191" y="64415"/>
                </a:lnTo>
                <a:lnTo>
                  <a:pt x="431894" y="67940"/>
                </a:lnTo>
                <a:lnTo>
                  <a:pt x="488086" y="71042"/>
                </a:lnTo>
                <a:lnTo>
                  <a:pt x="607108" y="75805"/>
                </a:lnTo>
                <a:lnTo>
                  <a:pt x="733615" y="78354"/>
                </a:lnTo>
                <a:lnTo>
                  <a:pt x="799160" y="78689"/>
                </a:lnTo>
                <a:lnTo>
                  <a:pt x="864703" y="78354"/>
                </a:lnTo>
                <a:lnTo>
                  <a:pt x="991208" y="75805"/>
                </a:lnTo>
                <a:lnTo>
                  <a:pt x="1110233" y="71042"/>
                </a:lnTo>
                <a:lnTo>
                  <a:pt x="1166425" y="67940"/>
                </a:lnTo>
                <a:lnTo>
                  <a:pt x="1220130" y="64415"/>
                </a:lnTo>
                <a:lnTo>
                  <a:pt x="1271142" y="60511"/>
                </a:lnTo>
                <a:lnTo>
                  <a:pt x="1319255" y="56272"/>
                </a:lnTo>
                <a:lnTo>
                  <a:pt x="1364264" y="51741"/>
                </a:lnTo>
                <a:lnTo>
                  <a:pt x="1405962" y="46962"/>
                </a:lnTo>
                <a:lnTo>
                  <a:pt x="1444145" y="41979"/>
                </a:lnTo>
                <a:lnTo>
                  <a:pt x="1509139" y="31575"/>
                </a:lnTo>
                <a:lnTo>
                  <a:pt x="1557601" y="20877"/>
                </a:lnTo>
                <a:lnTo>
                  <a:pt x="1595696" y="5045"/>
                </a:lnTo>
                <a:lnTo>
                  <a:pt x="1598345" y="0"/>
                </a:lnTo>
                <a:close/>
              </a:path>
            </a:pathLst>
          </a:custGeom>
          <a:solidFill>
            <a:srgbClr val="0085B8"/>
          </a:solidFill>
        </p:spPr>
        <p:txBody>
          <a:bodyPr wrap="square" lIns="0" tIns="0" rIns="0" bIns="0" rtlCol="0">
            <a:noAutofit/>
          </a:bodyPr>
          <a:lstStyle/>
          <a:p>
            <a:endParaRPr dirty="0"/>
          </a:p>
        </p:txBody>
      </p:sp>
      <p:sp>
        <p:nvSpPr>
          <p:cNvPr id="104" name="object 104"/>
          <p:cNvSpPr/>
          <p:nvPr/>
        </p:nvSpPr>
        <p:spPr>
          <a:xfrm>
            <a:off x="6980047" y="4359347"/>
            <a:ext cx="72415" cy="2496502"/>
          </a:xfrm>
          <a:custGeom>
            <a:avLst/>
            <a:gdLst/>
            <a:ahLst/>
            <a:cxnLst/>
            <a:rect l="l" t="t" r="r" b="b"/>
            <a:pathLst>
              <a:path w="72415" h="2496502">
                <a:moveTo>
                  <a:pt x="72415" y="0"/>
                </a:moveTo>
                <a:lnTo>
                  <a:pt x="0" y="0"/>
                </a:lnTo>
                <a:lnTo>
                  <a:pt x="0" y="2482545"/>
                </a:lnTo>
                <a:lnTo>
                  <a:pt x="72415" y="2496502"/>
                </a:lnTo>
                <a:lnTo>
                  <a:pt x="72415" y="0"/>
                </a:lnTo>
                <a:close/>
              </a:path>
            </a:pathLst>
          </a:custGeom>
          <a:solidFill>
            <a:srgbClr val="009EC9"/>
          </a:solidFill>
        </p:spPr>
        <p:txBody>
          <a:bodyPr wrap="square" lIns="0" tIns="0" rIns="0" bIns="0" rtlCol="0">
            <a:noAutofit/>
          </a:bodyPr>
          <a:lstStyle/>
          <a:p>
            <a:endParaRPr dirty="0"/>
          </a:p>
        </p:txBody>
      </p:sp>
      <p:sp>
        <p:nvSpPr>
          <p:cNvPr id="105" name="object 105"/>
          <p:cNvSpPr/>
          <p:nvPr/>
        </p:nvSpPr>
        <p:spPr>
          <a:xfrm>
            <a:off x="7084867" y="3952483"/>
            <a:ext cx="777557" cy="311429"/>
          </a:xfrm>
          <a:custGeom>
            <a:avLst/>
            <a:gdLst/>
            <a:ahLst/>
            <a:cxnLst/>
            <a:rect l="l" t="t" r="r" b="b"/>
            <a:pathLst>
              <a:path w="777557" h="311429">
                <a:moveTo>
                  <a:pt x="777557" y="0"/>
                </a:moveTo>
                <a:lnTo>
                  <a:pt x="531622" y="0"/>
                </a:lnTo>
                <a:lnTo>
                  <a:pt x="531622" y="84366"/>
                </a:lnTo>
                <a:lnTo>
                  <a:pt x="0" y="311429"/>
                </a:lnTo>
                <a:lnTo>
                  <a:pt x="61391" y="311429"/>
                </a:lnTo>
                <a:lnTo>
                  <a:pt x="584428" y="96443"/>
                </a:lnTo>
                <a:lnTo>
                  <a:pt x="584428" y="20993"/>
                </a:lnTo>
                <a:lnTo>
                  <a:pt x="777557" y="20993"/>
                </a:lnTo>
                <a:lnTo>
                  <a:pt x="777557" y="0"/>
                </a:lnTo>
                <a:close/>
              </a:path>
            </a:pathLst>
          </a:custGeom>
          <a:solidFill>
            <a:srgbClr val="009EC9"/>
          </a:solidFill>
        </p:spPr>
        <p:txBody>
          <a:bodyPr wrap="square" lIns="0" tIns="0" rIns="0" bIns="0" rtlCol="0">
            <a:noAutofit/>
          </a:bodyPr>
          <a:lstStyle/>
          <a:p>
            <a:endParaRPr dirty="0"/>
          </a:p>
        </p:txBody>
      </p:sp>
      <p:sp>
        <p:nvSpPr>
          <p:cNvPr id="106" name="object 106"/>
          <p:cNvSpPr/>
          <p:nvPr/>
        </p:nvSpPr>
        <p:spPr>
          <a:xfrm>
            <a:off x="7058372" y="4263916"/>
            <a:ext cx="87883" cy="11328"/>
          </a:xfrm>
          <a:custGeom>
            <a:avLst/>
            <a:gdLst/>
            <a:ahLst/>
            <a:cxnLst/>
            <a:rect l="l" t="t" r="r" b="b"/>
            <a:pathLst>
              <a:path w="87883" h="11328">
                <a:moveTo>
                  <a:pt x="87883" y="0"/>
                </a:moveTo>
                <a:lnTo>
                  <a:pt x="26492" y="0"/>
                </a:lnTo>
                <a:lnTo>
                  <a:pt x="0" y="11328"/>
                </a:lnTo>
                <a:lnTo>
                  <a:pt x="60350" y="11328"/>
                </a:lnTo>
                <a:lnTo>
                  <a:pt x="87883" y="0"/>
                </a:lnTo>
                <a:close/>
              </a:path>
            </a:pathLst>
          </a:custGeom>
          <a:solidFill>
            <a:srgbClr val="009EC9"/>
          </a:solidFill>
        </p:spPr>
        <p:txBody>
          <a:bodyPr wrap="square" lIns="0" tIns="0" rIns="0" bIns="0" rtlCol="0">
            <a:noAutofit/>
          </a:bodyPr>
          <a:lstStyle/>
          <a:p>
            <a:endParaRPr dirty="0"/>
          </a:p>
        </p:txBody>
      </p:sp>
      <p:sp>
        <p:nvSpPr>
          <p:cNvPr id="107" name="object 107"/>
          <p:cNvSpPr/>
          <p:nvPr/>
        </p:nvSpPr>
        <p:spPr>
          <a:xfrm>
            <a:off x="7844302" y="4041380"/>
            <a:ext cx="547662" cy="222543"/>
          </a:xfrm>
          <a:custGeom>
            <a:avLst/>
            <a:gdLst/>
            <a:ahLst/>
            <a:cxnLst/>
            <a:rect l="l" t="t" r="r" b="b"/>
            <a:pathLst>
              <a:path w="547662" h="222542">
                <a:moveTo>
                  <a:pt x="25666" y="0"/>
                </a:moveTo>
                <a:lnTo>
                  <a:pt x="0" y="16598"/>
                </a:lnTo>
                <a:lnTo>
                  <a:pt x="452983" y="222542"/>
                </a:lnTo>
                <a:lnTo>
                  <a:pt x="547662" y="222542"/>
                </a:lnTo>
                <a:lnTo>
                  <a:pt x="25666" y="0"/>
                </a:lnTo>
                <a:close/>
              </a:path>
            </a:pathLst>
          </a:custGeom>
          <a:solidFill>
            <a:srgbClr val="006992"/>
          </a:solidFill>
        </p:spPr>
        <p:txBody>
          <a:bodyPr wrap="square" lIns="0" tIns="0" rIns="0" bIns="0" rtlCol="0">
            <a:noAutofit/>
          </a:bodyPr>
          <a:lstStyle/>
          <a:p>
            <a:endParaRPr dirty="0"/>
          </a:p>
        </p:txBody>
      </p:sp>
      <p:sp>
        <p:nvSpPr>
          <p:cNvPr id="108" name="object 108"/>
          <p:cNvSpPr/>
          <p:nvPr/>
        </p:nvSpPr>
        <p:spPr>
          <a:xfrm>
            <a:off x="8297281" y="4263916"/>
            <a:ext cx="124764" cy="12826"/>
          </a:xfrm>
          <a:custGeom>
            <a:avLst/>
            <a:gdLst/>
            <a:ahLst/>
            <a:cxnLst/>
            <a:rect l="l" t="t" r="r" b="b"/>
            <a:pathLst>
              <a:path w="124764" h="12826">
                <a:moveTo>
                  <a:pt x="94678" y="0"/>
                </a:moveTo>
                <a:lnTo>
                  <a:pt x="0" y="0"/>
                </a:lnTo>
                <a:lnTo>
                  <a:pt x="28194" y="12827"/>
                </a:lnTo>
                <a:lnTo>
                  <a:pt x="124764" y="12827"/>
                </a:lnTo>
                <a:lnTo>
                  <a:pt x="94678" y="0"/>
                </a:lnTo>
                <a:close/>
              </a:path>
            </a:pathLst>
          </a:custGeom>
          <a:solidFill>
            <a:srgbClr val="006992"/>
          </a:solidFill>
        </p:spPr>
        <p:txBody>
          <a:bodyPr wrap="square" lIns="0" tIns="0" rIns="0" bIns="0" rtlCol="0">
            <a:noAutofit/>
          </a:bodyPr>
          <a:lstStyle/>
          <a:p>
            <a:endParaRPr dirty="0"/>
          </a:p>
        </p:txBody>
      </p:sp>
      <p:sp>
        <p:nvSpPr>
          <p:cNvPr id="109" name="object 109"/>
          <p:cNvSpPr/>
          <p:nvPr/>
        </p:nvSpPr>
        <p:spPr>
          <a:xfrm>
            <a:off x="8469080" y="4335660"/>
            <a:ext cx="525" cy="2508028"/>
          </a:xfrm>
          <a:custGeom>
            <a:avLst/>
            <a:gdLst/>
            <a:ahLst/>
            <a:cxnLst/>
            <a:rect l="l" t="t" r="r" b="b"/>
            <a:pathLst>
              <a:path w="525" h="2508028">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110" name="object 110"/>
          <p:cNvSpPr/>
          <p:nvPr/>
        </p:nvSpPr>
        <p:spPr>
          <a:xfrm>
            <a:off x="8339777" y="4340232"/>
            <a:ext cx="525" cy="2531701"/>
          </a:xfrm>
          <a:custGeom>
            <a:avLst/>
            <a:gdLst/>
            <a:ahLst/>
            <a:cxnLst/>
            <a:rect l="l" t="t" r="r" b="b"/>
            <a:pathLst>
              <a:path w="525" h="2531701">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111" name="object 111"/>
          <p:cNvSpPr/>
          <p:nvPr/>
        </p:nvSpPr>
        <p:spPr>
          <a:xfrm>
            <a:off x="8404430" y="4331978"/>
            <a:ext cx="525" cy="2513730"/>
          </a:xfrm>
          <a:custGeom>
            <a:avLst/>
            <a:gdLst/>
            <a:ahLst/>
            <a:cxnLst/>
            <a:rect l="l" t="t" r="r" b="b"/>
            <a:pathLst>
              <a:path w="525" h="2513730">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112" name="object 112"/>
          <p:cNvSpPr/>
          <p:nvPr/>
        </p:nvSpPr>
        <p:spPr>
          <a:xfrm>
            <a:off x="8275126" y="4346274"/>
            <a:ext cx="525" cy="2531701"/>
          </a:xfrm>
          <a:custGeom>
            <a:avLst/>
            <a:gdLst/>
            <a:ahLst/>
            <a:cxnLst/>
            <a:rect l="l" t="t" r="r" b="b"/>
            <a:pathLst>
              <a:path w="525" h="2531701">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113" name="object 113"/>
          <p:cNvSpPr/>
          <p:nvPr/>
        </p:nvSpPr>
        <p:spPr>
          <a:xfrm>
            <a:off x="8145821" y="4339331"/>
            <a:ext cx="525" cy="2546712"/>
          </a:xfrm>
          <a:custGeom>
            <a:avLst/>
            <a:gdLst/>
            <a:ahLst/>
            <a:cxnLst/>
            <a:rect l="l" t="t" r="r" b="b"/>
            <a:pathLst>
              <a:path w="525" h="2546712">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114" name="object 114"/>
          <p:cNvSpPr/>
          <p:nvPr/>
        </p:nvSpPr>
        <p:spPr>
          <a:xfrm>
            <a:off x="8210459" y="4335660"/>
            <a:ext cx="525" cy="2544337"/>
          </a:xfrm>
          <a:custGeom>
            <a:avLst/>
            <a:gdLst/>
            <a:ahLst/>
            <a:cxnLst/>
            <a:rect l="l" t="t" r="r" b="b"/>
            <a:pathLst>
              <a:path w="525" h="2544337">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115" name="object 115"/>
          <p:cNvSpPr/>
          <p:nvPr/>
        </p:nvSpPr>
        <p:spPr>
          <a:xfrm>
            <a:off x="8081155" y="4335659"/>
            <a:ext cx="525" cy="2552402"/>
          </a:xfrm>
          <a:custGeom>
            <a:avLst/>
            <a:gdLst/>
            <a:ahLst/>
            <a:cxnLst/>
            <a:rect l="l" t="t" r="r" b="b"/>
            <a:pathLst>
              <a:path w="525" h="2552402">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116" name="object 116"/>
          <p:cNvSpPr/>
          <p:nvPr/>
        </p:nvSpPr>
        <p:spPr>
          <a:xfrm>
            <a:off x="7951850" y="4343001"/>
            <a:ext cx="525" cy="2555123"/>
          </a:xfrm>
          <a:custGeom>
            <a:avLst/>
            <a:gdLst/>
            <a:ahLst/>
            <a:cxnLst/>
            <a:rect l="l" t="t" r="r" b="b"/>
            <a:pathLst>
              <a:path w="525" h="2555123">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117" name="object 117"/>
          <p:cNvSpPr/>
          <p:nvPr/>
        </p:nvSpPr>
        <p:spPr>
          <a:xfrm>
            <a:off x="8016516" y="4346684"/>
            <a:ext cx="525" cy="2543385"/>
          </a:xfrm>
          <a:custGeom>
            <a:avLst/>
            <a:gdLst/>
            <a:ahLst/>
            <a:cxnLst/>
            <a:rect l="l" t="t" r="r" b="b"/>
            <a:pathLst>
              <a:path w="525" h="2543385">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118" name="object 118"/>
          <p:cNvSpPr/>
          <p:nvPr/>
        </p:nvSpPr>
        <p:spPr>
          <a:xfrm>
            <a:off x="7887212" y="4346683"/>
            <a:ext cx="525" cy="2551436"/>
          </a:xfrm>
          <a:custGeom>
            <a:avLst/>
            <a:gdLst/>
            <a:ahLst/>
            <a:cxnLst/>
            <a:rect l="l" t="t" r="r" b="b"/>
            <a:pathLst>
              <a:path w="525" h="2551436">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119" name="object 119"/>
          <p:cNvSpPr/>
          <p:nvPr/>
        </p:nvSpPr>
        <p:spPr>
          <a:xfrm>
            <a:off x="7757908" y="4350353"/>
            <a:ext cx="525" cy="2547766"/>
          </a:xfrm>
          <a:custGeom>
            <a:avLst/>
            <a:gdLst/>
            <a:ahLst/>
            <a:cxnLst/>
            <a:rect l="l" t="t" r="r" b="b"/>
            <a:pathLst>
              <a:path w="525" h="2547766">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120" name="object 120"/>
          <p:cNvSpPr/>
          <p:nvPr/>
        </p:nvSpPr>
        <p:spPr>
          <a:xfrm>
            <a:off x="7822546" y="4343001"/>
            <a:ext cx="525" cy="2555123"/>
          </a:xfrm>
          <a:custGeom>
            <a:avLst/>
            <a:gdLst/>
            <a:ahLst/>
            <a:cxnLst/>
            <a:rect l="l" t="t" r="r" b="b"/>
            <a:pathLst>
              <a:path w="525" h="2555123">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121" name="object 121"/>
          <p:cNvSpPr/>
          <p:nvPr/>
        </p:nvSpPr>
        <p:spPr>
          <a:xfrm>
            <a:off x="7693243" y="4350353"/>
            <a:ext cx="525" cy="2547766"/>
          </a:xfrm>
          <a:custGeom>
            <a:avLst/>
            <a:gdLst/>
            <a:ahLst/>
            <a:cxnLst/>
            <a:rect l="l" t="t" r="r" b="b"/>
            <a:pathLst>
              <a:path w="525" h="2547766">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122" name="object 122"/>
          <p:cNvSpPr/>
          <p:nvPr/>
        </p:nvSpPr>
        <p:spPr>
          <a:xfrm>
            <a:off x="7563937" y="4343001"/>
            <a:ext cx="525" cy="2555123"/>
          </a:xfrm>
          <a:custGeom>
            <a:avLst/>
            <a:gdLst/>
            <a:ahLst/>
            <a:cxnLst/>
            <a:rect l="l" t="t" r="r" b="b"/>
            <a:pathLst>
              <a:path w="525" h="2555123">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123" name="object 123"/>
          <p:cNvSpPr/>
          <p:nvPr/>
        </p:nvSpPr>
        <p:spPr>
          <a:xfrm>
            <a:off x="7628591" y="4350353"/>
            <a:ext cx="525" cy="2547766"/>
          </a:xfrm>
          <a:custGeom>
            <a:avLst/>
            <a:gdLst/>
            <a:ahLst/>
            <a:cxnLst/>
            <a:rect l="l" t="t" r="r" b="b"/>
            <a:pathLst>
              <a:path w="525" h="2547766">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124" name="object 124"/>
          <p:cNvSpPr/>
          <p:nvPr/>
        </p:nvSpPr>
        <p:spPr>
          <a:xfrm>
            <a:off x="7499285" y="4343001"/>
            <a:ext cx="525" cy="2555123"/>
          </a:xfrm>
          <a:custGeom>
            <a:avLst/>
            <a:gdLst/>
            <a:ahLst/>
            <a:cxnLst/>
            <a:rect l="l" t="t" r="r" b="b"/>
            <a:pathLst>
              <a:path w="525" h="2555123">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125" name="object 125"/>
          <p:cNvSpPr/>
          <p:nvPr/>
        </p:nvSpPr>
        <p:spPr>
          <a:xfrm>
            <a:off x="7369982" y="4343001"/>
            <a:ext cx="525" cy="2549065"/>
          </a:xfrm>
          <a:custGeom>
            <a:avLst/>
            <a:gdLst/>
            <a:ahLst/>
            <a:cxnLst/>
            <a:rect l="l" t="t" r="r" b="b"/>
            <a:pathLst>
              <a:path w="525" h="2549065">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126" name="object 126"/>
          <p:cNvSpPr/>
          <p:nvPr/>
        </p:nvSpPr>
        <p:spPr>
          <a:xfrm>
            <a:off x="7434634" y="4343001"/>
            <a:ext cx="525" cy="2555123"/>
          </a:xfrm>
          <a:custGeom>
            <a:avLst/>
            <a:gdLst/>
            <a:ahLst/>
            <a:cxnLst/>
            <a:rect l="l" t="t" r="r" b="b"/>
            <a:pathLst>
              <a:path w="525" h="2555123">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127" name="object 127"/>
          <p:cNvSpPr/>
          <p:nvPr/>
        </p:nvSpPr>
        <p:spPr>
          <a:xfrm>
            <a:off x="7305329" y="4328308"/>
            <a:ext cx="525" cy="2555716"/>
          </a:xfrm>
          <a:custGeom>
            <a:avLst/>
            <a:gdLst/>
            <a:ahLst/>
            <a:cxnLst/>
            <a:rect l="l" t="t" r="r" b="b"/>
            <a:pathLst>
              <a:path w="525" h="2555716">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128" name="object 128"/>
          <p:cNvSpPr/>
          <p:nvPr/>
        </p:nvSpPr>
        <p:spPr>
          <a:xfrm>
            <a:off x="7176011" y="4320955"/>
            <a:ext cx="525" cy="2550979"/>
          </a:xfrm>
          <a:custGeom>
            <a:avLst/>
            <a:gdLst/>
            <a:ahLst/>
            <a:cxnLst/>
            <a:rect l="l" t="t" r="r" b="b"/>
            <a:pathLst>
              <a:path w="525" h="2550979">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129" name="object 129"/>
          <p:cNvSpPr/>
          <p:nvPr/>
        </p:nvSpPr>
        <p:spPr>
          <a:xfrm>
            <a:off x="7240677" y="4331978"/>
            <a:ext cx="525" cy="2545988"/>
          </a:xfrm>
          <a:custGeom>
            <a:avLst/>
            <a:gdLst/>
            <a:ahLst/>
            <a:cxnLst/>
            <a:rect l="l" t="t" r="r" b="b"/>
            <a:pathLst>
              <a:path w="525" h="2545988">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130" name="object 130"/>
          <p:cNvSpPr/>
          <p:nvPr/>
        </p:nvSpPr>
        <p:spPr>
          <a:xfrm>
            <a:off x="7111372" y="4309929"/>
            <a:ext cx="525" cy="2556364"/>
          </a:xfrm>
          <a:custGeom>
            <a:avLst/>
            <a:gdLst/>
            <a:ahLst/>
            <a:cxnLst/>
            <a:rect l="l" t="t" r="r" b="b"/>
            <a:pathLst>
              <a:path w="525" h="2556364">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131" name="object 131"/>
          <p:cNvSpPr/>
          <p:nvPr/>
        </p:nvSpPr>
        <p:spPr>
          <a:xfrm>
            <a:off x="6982070" y="4302973"/>
            <a:ext cx="525" cy="2531701"/>
          </a:xfrm>
          <a:custGeom>
            <a:avLst/>
            <a:gdLst/>
            <a:ahLst/>
            <a:cxnLst/>
            <a:rect l="l" t="t" r="r" b="b"/>
            <a:pathLst>
              <a:path w="525" h="2531701">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132" name="object 132"/>
          <p:cNvSpPr/>
          <p:nvPr/>
        </p:nvSpPr>
        <p:spPr>
          <a:xfrm>
            <a:off x="7046706" y="4320860"/>
            <a:ext cx="525" cy="2531701"/>
          </a:xfrm>
          <a:custGeom>
            <a:avLst/>
            <a:gdLst/>
            <a:ahLst/>
            <a:cxnLst/>
            <a:rect l="l" t="t" r="r" b="b"/>
            <a:pathLst>
              <a:path w="525" h="2531701">
                <a:moveTo>
                  <a:pt x="71" y="5442"/>
                </a:moveTo>
                <a:lnTo>
                  <a:pt x="374" y="5442"/>
                </a:lnTo>
              </a:path>
            </a:pathLst>
          </a:custGeom>
          <a:ln w="12155">
            <a:solidFill>
              <a:srgbClr val="006032"/>
            </a:solidFill>
          </a:ln>
        </p:spPr>
        <p:txBody>
          <a:bodyPr wrap="square" lIns="0" tIns="0" rIns="0" bIns="0" rtlCol="0">
            <a:noAutofit/>
          </a:bodyPr>
          <a:lstStyle/>
          <a:p>
            <a:endParaRPr dirty="0"/>
          </a:p>
        </p:txBody>
      </p:sp>
      <p:sp>
        <p:nvSpPr>
          <p:cNvPr id="133" name="object 133"/>
          <p:cNvSpPr/>
          <p:nvPr/>
        </p:nvSpPr>
        <p:spPr>
          <a:xfrm>
            <a:off x="7598233" y="3801596"/>
            <a:ext cx="276326" cy="138734"/>
          </a:xfrm>
          <a:custGeom>
            <a:avLst/>
            <a:gdLst/>
            <a:ahLst/>
            <a:cxnLst/>
            <a:rect l="l" t="t" r="r" b="b"/>
            <a:pathLst>
              <a:path w="276326" h="138734">
                <a:moveTo>
                  <a:pt x="138747" y="0"/>
                </a:moveTo>
                <a:lnTo>
                  <a:pt x="0" y="138734"/>
                </a:lnTo>
                <a:lnTo>
                  <a:pt x="276326" y="137591"/>
                </a:lnTo>
                <a:lnTo>
                  <a:pt x="138747" y="0"/>
                </a:lnTo>
                <a:close/>
              </a:path>
            </a:pathLst>
          </a:custGeom>
          <a:solidFill>
            <a:srgbClr val="0085B8"/>
          </a:solidFill>
        </p:spPr>
        <p:txBody>
          <a:bodyPr wrap="square" lIns="0" tIns="0" rIns="0" bIns="0" rtlCol="0">
            <a:noAutofit/>
          </a:bodyPr>
          <a:lstStyle/>
          <a:p>
            <a:endParaRPr dirty="0"/>
          </a:p>
        </p:txBody>
      </p:sp>
      <p:sp>
        <p:nvSpPr>
          <p:cNvPr id="134" name="object 134"/>
          <p:cNvSpPr txBox="1"/>
          <p:nvPr/>
        </p:nvSpPr>
        <p:spPr>
          <a:xfrm>
            <a:off x="1562902" y="3164807"/>
            <a:ext cx="1261111" cy="283210"/>
          </a:xfrm>
          <a:prstGeom prst="rect">
            <a:avLst/>
          </a:prstGeom>
        </p:spPr>
        <p:txBody>
          <a:bodyPr vert="horz" wrap="square" lIns="0" tIns="0" rIns="0" bIns="0" rtlCol="0">
            <a:noAutofit/>
          </a:bodyPr>
          <a:lstStyle/>
          <a:p>
            <a:pPr marL="12700"/>
            <a:r>
              <a:rPr b="1" spc="106" dirty="0">
                <a:solidFill>
                  <a:srgbClr val="231F20"/>
                </a:solidFill>
                <a:latin typeface="Arial"/>
                <a:cs typeface="Arial"/>
              </a:rPr>
              <a:t>Education</a:t>
            </a:r>
            <a:endParaRPr dirty="0">
              <a:latin typeface="Arial"/>
              <a:cs typeface="Arial"/>
            </a:endParaRPr>
          </a:p>
        </p:txBody>
      </p:sp>
      <p:sp>
        <p:nvSpPr>
          <p:cNvPr id="135" name="object 135"/>
          <p:cNvSpPr txBox="1"/>
          <p:nvPr/>
        </p:nvSpPr>
        <p:spPr>
          <a:xfrm>
            <a:off x="3677568" y="3113787"/>
            <a:ext cx="778510" cy="557530"/>
          </a:xfrm>
          <a:prstGeom prst="rect">
            <a:avLst/>
          </a:prstGeom>
        </p:spPr>
        <p:txBody>
          <a:bodyPr vert="horz" wrap="square" lIns="0" tIns="0" rIns="0" bIns="0" rtlCol="0">
            <a:noAutofit/>
          </a:bodyPr>
          <a:lstStyle/>
          <a:p>
            <a:pPr marL="12700" marR="12700"/>
            <a:r>
              <a:rPr b="1" spc="96" dirty="0">
                <a:solidFill>
                  <a:srgbClr val="231F20"/>
                </a:solidFill>
                <a:latin typeface="Arial"/>
                <a:cs typeface="Arial"/>
              </a:rPr>
              <a:t>Social</a:t>
            </a:r>
            <a:r>
              <a:rPr b="1" spc="56" dirty="0">
                <a:solidFill>
                  <a:srgbClr val="231F20"/>
                </a:solidFill>
                <a:latin typeface="Arial"/>
                <a:cs typeface="Arial"/>
              </a:rPr>
              <a:t> </a:t>
            </a:r>
            <a:r>
              <a:rPr b="1" spc="-20" dirty="0">
                <a:solidFill>
                  <a:srgbClr val="231F20"/>
                </a:solidFill>
                <a:latin typeface="Arial"/>
                <a:cs typeface="Arial"/>
              </a:rPr>
              <a:t>W</a:t>
            </a:r>
            <a:r>
              <a:rPr b="1" spc="100" dirty="0">
                <a:solidFill>
                  <a:srgbClr val="231F20"/>
                </a:solidFill>
                <a:latin typeface="Arial"/>
                <a:cs typeface="Arial"/>
              </a:rPr>
              <a:t>ork</a:t>
            </a:r>
            <a:endParaRPr dirty="0">
              <a:latin typeface="Arial"/>
              <a:cs typeface="Arial"/>
            </a:endParaRPr>
          </a:p>
        </p:txBody>
      </p:sp>
      <p:sp>
        <p:nvSpPr>
          <p:cNvPr id="136" name="object 136"/>
          <p:cNvSpPr txBox="1"/>
          <p:nvPr/>
        </p:nvSpPr>
        <p:spPr>
          <a:xfrm>
            <a:off x="5372214" y="3113787"/>
            <a:ext cx="1079500" cy="557530"/>
          </a:xfrm>
          <a:prstGeom prst="rect">
            <a:avLst/>
          </a:prstGeom>
        </p:spPr>
        <p:txBody>
          <a:bodyPr vert="horz" wrap="square" lIns="0" tIns="0" rIns="0" bIns="0" rtlCol="0">
            <a:noAutofit/>
          </a:bodyPr>
          <a:lstStyle/>
          <a:p>
            <a:pPr marL="12700" marR="12700"/>
            <a:r>
              <a:rPr b="1" spc="60" dirty="0">
                <a:solidFill>
                  <a:srgbClr val="231F20"/>
                </a:solidFill>
                <a:latin typeface="Arial"/>
                <a:cs typeface="Arial"/>
              </a:rPr>
              <a:t>Adult</a:t>
            </a:r>
            <a:r>
              <a:rPr b="1" spc="36" dirty="0">
                <a:solidFill>
                  <a:srgbClr val="231F20"/>
                </a:solidFill>
                <a:latin typeface="Arial"/>
                <a:cs typeface="Arial"/>
              </a:rPr>
              <a:t> </a:t>
            </a:r>
            <a:r>
              <a:rPr b="1" spc="110" dirty="0">
                <a:solidFill>
                  <a:srgbClr val="231F20"/>
                </a:solidFill>
                <a:latin typeface="Arial"/>
                <a:cs typeface="Arial"/>
              </a:rPr>
              <a:t>Services</a:t>
            </a:r>
            <a:endParaRPr dirty="0">
              <a:latin typeface="Arial"/>
              <a:cs typeface="Arial"/>
            </a:endParaRPr>
          </a:p>
        </p:txBody>
      </p:sp>
      <p:sp>
        <p:nvSpPr>
          <p:cNvPr id="137" name="object 137"/>
          <p:cNvSpPr txBox="1"/>
          <p:nvPr/>
        </p:nvSpPr>
        <p:spPr>
          <a:xfrm>
            <a:off x="7239145" y="3207877"/>
            <a:ext cx="842010" cy="283210"/>
          </a:xfrm>
          <a:prstGeom prst="rect">
            <a:avLst/>
          </a:prstGeom>
        </p:spPr>
        <p:txBody>
          <a:bodyPr vert="horz" wrap="square" lIns="0" tIns="0" rIns="0" bIns="0" rtlCol="0">
            <a:noAutofit/>
          </a:bodyPr>
          <a:lstStyle/>
          <a:p>
            <a:pPr marL="12700"/>
            <a:r>
              <a:rPr b="1" spc="146" dirty="0">
                <a:solidFill>
                  <a:srgbClr val="231F20"/>
                </a:solidFill>
                <a:latin typeface="Arial"/>
                <a:cs typeface="Arial"/>
              </a:rPr>
              <a:t>Health</a:t>
            </a:r>
            <a:endParaRPr dirty="0">
              <a:latin typeface="Arial"/>
              <a:cs typeface="Arial"/>
            </a:endParaRPr>
          </a:p>
        </p:txBody>
      </p:sp>
      <p:pic>
        <p:nvPicPr>
          <p:cNvPr id="138" name="Picture 137"/>
          <p:cNvPicPr/>
          <p:nvPr/>
        </p:nvPicPr>
        <p:blipFill>
          <a:blip r:embed="rId3">
            <a:extLst>
              <a:ext uri="{28A0092B-C50C-407E-A947-70E740481C1C}">
                <a14:useLocalDpi xmlns:a14="http://schemas.microsoft.com/office/drawing/2010/main" val="0"/>
              </a:ext>
            </a:extLst>
          </a:blip>
          <a:stretch>
            <a:fillRect/>
          </a:stretch>
        </p:blipFill>
        <p:spPr>
          <a:xfrm>
            <a:off x="7740650" y="440819"/>
            <a:ext cx="1993265" cy="90283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3501" y="63488"/>
            <a:ext cx="10032199" cy="7494193"/>
          </a:xfrm>
          <a:custGeom>
            <a:avLst/>
            <a:gdLst/>
            <a:ahLst/>
            <a:cxnLst/>
            <a:rect l="l" t="t" r="r" b="b"/>
            <a:pathLst>
              <a:path w="10032199" h="7494193">
                <a:moveTo>
                  <a:pt x="0" y="7494193"/>
                </a:moveTo>
                <a:lnTo>
                  <a:pt x="10032199" y="7494193"/>
                </a:lnTo>
                <a:lnTo>
                  <a:pt x="10032199" y="0"/>
                </a:lnTo>
                <a:lnTo>
                  <a:pt x="0" y="0"/>
                </a:lnTo>
                <a:lnTo>
                  <a:pt x="0" y="7494193"/>
                </a:lnTo>
                <a:close/>
              </a:path>
            </a:pathLst>
          </a:custGeom>
          <a:ln w="127000">
            <a:solidFill>
              <a:srgbClr val="6DCFF6"/>
            </a:solidFill>
          </a:ln>
        </p:spPr>
        <p:txBody>
          <a:bodyPr wrap="square" lIns="0" tIns="0" rIns="0" bIns="0" rtlCol="0">
            <a:noAutofit/>
          </a:bodyPr>
          <a:lstStyle/>
          <a:p>
            <a:endParaRPr dirty="0"/>
          </a:p>
        </p:txBody>
      </p:sp>
      <p:sp>
        <p:nvSpPr>
          <p:cNvPr id="4" name="object 4"/>
          <p:cNvSpPr/>
          <p:nvPr/>
        </p:nvSpPr>
        <p:spPr>
          <a:xfrm>
            <a:off x="0" y="63475"/>
            <a:ext cx="4652778" cy="7621167"/>
          </a:xfrm>
          <a:prstGeom prst="rect">
            <a:avLst/>
          </a:prstGeom>
          <a:blipFill>
            <a:blip r:embed="rId3" cstate="print"/>
            <a:stretch>
              <a:fillRect/>
            </a:stretch>
          </a:blipFill>
        </p:spPr>
        <p:txBody>
          <a:bodyPr wrap="square" lIns="0" tIns="0" rIns="0" bIns="0" rtlCol="0">
            <a:noAutofit/>
          </a:bodyPr>
          <a:lstStyle/>
          <a:p>
            <a:endParaRPr dirty="0"/>
          </a:p>
        </p:txBody>
      </p:sp>
      <p:sp>
        <p:nvSpPr>
          <p:cNvPr id="5" name="object 5"/>
          <p:cNvSpPr/>
          <p:nvPr/>
        </p:nvSpPr>
        <p:spPr>
          <a:xfrm>
            <a:off x="63501" y="63475"/>
            <a:ext cx="10032199" cy="7494193"/>
          </a:xfrm>
          <a:custGeom>
            <a:avLst/>
            <a:gdLst/>
            <a:ahLst/>
            <a:cxnLst/>
            <a:rect l="l" t="t" r="r" b="b"/>
            <a:pathLst>
              <a:path w="10032199" h="7494193">
                <a:moveTo>
                  <a:pt x="0" y="7494193"/>
                </a:moveTo>
                <a:lnTo>
                  <a:pt x="10032199" y="7494193"/>
                </a:lnTo>
                <a:lnTo>
                  <a:pt x="10032199" y="0"/>
                </a:lnTo>
                <a:lnTo>
                  <a:pt x="0" y="0"/>
                </a:lnTo>
                <a:lnTo>
                  <a:pt x="0" y="7494193"/>
                </a:lnTo>
                <a:close/>
              </a:path>
            </a:pathLst>
          </a:custGeom>
          <a:ln w="127000">
            <a:solidFill>
              <a:srgbClr val="B2D235"/>
            </a:solidFill>
          </a:ln>
        </p:spPr>
        <p:txBody>
          <a:bodyPr wrap="square" lIns="0" tIns="0" rIns="0" bIns="0" rtlCol="0">
            <a:noAutofit/>
          </a:bodyPr>
          <a:lstStyle/>
          <a:p>
            <a:endParaRPr dirty="0"/>
          </a:p>
        </p:txBody>
      </p:sp>
      <p:sp>
        <p:nvSpPr>
          <p:cNvPr id="7" name="object 7"/>
          <p:cNvSpPr txBox="1"/>
          <p:nvPr/>
        </p:nvSpPr>
        <p:spPr>
          <a:xfrm>
            <a:off x="707299" y="588800"/>
            <a:ext cx="3549015" cy="553085"/>
          </a:xfrm>
          <a:prstGeom prst="rect">
            <a:avLst/>
          </a:prstGeom>
        </p:spPr>
        <p:txBody>
          <a:bodyPr vert="horz" wrap="square" lIns="0" tIns="0" rIns="0" bIns="0" rtlCol="0">
            <a:noAutofit/>
          </a:bodyPr>
          <a:lstStyle/>
          <a:p>
            <a:pPr marL="12700">
              <a:tabLst>
                <a:tab pos="1570340" algn="l"/>
              </a:tabLst>
            </a:pPr>
            <a:r>
              <a:rPr sz="3600" spc="-60" dirty="0">
                <a:solidFill>
                  <a:srgbClr val="231F20"/>
                </a:solidFill>
                <a:latin typeface="Arial"/>
                <a:cs typeface="Arial"/>
              </a:rPr>
              <a:t>Moving	</a:t>
            </a:r>
            <a:r>
              <a:rPr sz="3600" spc="-20" dirty="0">
                <a:solidFill>
                  <a:srgbClr val="231F20"/>
                </a:solidFill>
                <a:latin typeface="Arial"/>
                <a:cs typeface="Arial"/>
              </a:rPr>
              <a:t>towa</a:t>
            </a:r>
            <a:r>
              <a:rPr sz="3600" spc="-80" dirty="0">
                <a:solidFill>
                  <a:srgbClr val="231F20"/>
                </a:solidFill>
                <a:latin typeface="Arial"/>
                <a:cs typeface="Arial"/>
              </a:rPr>
              <a:t>r</a:t>
            </a:r>
            <a:r>
              <a:rPr sz="3600" spc="-16" dirty="0">
                <a:solidFill>
                  <a:srgbClr val="231F20"/>
                </a:solidFill>
                <a:latin typeface="Arial"/>
                <a:cs typeface="Arial"/>
              </a:rPr>
              <a:t>ds...</a:t>
            </a:r>
            <a:endParaRPr sz="3600" dirty="0">
              <a:latin typeface="Arial"/>
              <a:cs typeface="Arial"/>
            </a:endParaRPr>
          </a:p>
        </p:txBody>
      </p:sp>
      <p:sp>
        <p:nvSpPr>
          <p:cNvPr id="8" name="object 8"/>
          <p:cNvSpPr/>
          <p:nvPr/>
        </p:nvSpPr>
        <p:spPr>
          <a:xfrm>
            <a:off x="546461" y="2202758"/>
            <a:ext cx="3559856" cy="3403426"/>
          </a:xfrm>
          <a:prstGeom prst="rect">
            <a:avLst/>
          </a:prstGeom>
          <a:blipFill>
            <a:blip r:embed="rId4" cstate="print"/>
            <a:stretch>
              <a:fillRect/>
            </a:stretch>
          </a:blipFill>
        </p:spPr>
        <p:txBody>
          <a:bodyPr wrap="square" lIns="0" tIns="0" rIns="0" bIns="0" rtlCol="0">
            <a:noAutofit/>
          </a:bodyPr>
          <a:lstStyle/>
          <a:p>
            <a:endParaRPr dirty="0"/>
          </a:p>
        </p:txBody>
      </p:sp>
      <p:pic>
        <p:nvPicPr>
          <p:cNvPr id="11" name="Picture 10"/>
          <p:cNvPicPr/>
          <p:nvPr/>
        </p:nvPicPr>
        <p:blipFill>
          <a:blip r:embed="rId5">
            <a:extLst>
              <a:ext uri="{28A0092B-C50C-407E-A947-70E740481C1C}">
                <a14:useLocalDpi xmlns:a14="http://schemas.microsoft.com/office/drawing/2010/main" val="0"/>
              </a:ext>
            </a:extLst>
          </a:blip>
          <a:stretch>
            <a:fillRect/>
          </a:stretch>
        </p:blipFill>
        <p:spPr>
          <a:xfrm>
            <a:off x="7512050" y="387350"/>
            <a:ext cx="2158199" cy="955984"/>
          </a:xfrm>
          <a:prstGeom prst="rect">
            <a:avLst/>
          </a:prstGeom>
        </p:spPr>
      </p:pic>
      <p:sp>
        <p:nvSpPr>
          <p:cNvPr id="13" name="TextBox 12"/>
          <p:cNvSpPr txBox="1"/>
          <p:nvPr/>
        </p:nvSpPr>
        <p:spPr>
          <a:xfrm>
            <a:off x="4094620" y="1378314"/>
            <a:ext cx="6001080" cy="6093976"/>
          </a:xfrm>
          <a:prstGeom prst="rect">
            <a:avLst/>
          </a:prstGeom>
          <a:noFill/>
        </p:spPr>
        <p:txBody>
          <a:bodyPr wrap="square" lIns="91439" tIns="45720" rIns="91439" bIns="45720" rtlCol="0">
            <a:spAutoFit/>
          </a:bodyPr>
          <a:lstStyle/>
          <a:p>
            <a:pPr marL="342900" lvl="0" indent="-342900">
              <a:buFont typeface="Arial" panose="020B0604020202020204" pitchFamily="34" charset="0"/>
              <a:buChar char="•"/>
            </a:pPr>
            <a:r>
              <a:rPr lang="en-GB" sz="2800" b="1" dirty="0">
                <a:solidFill>
                  <a:srgbClr val="002060"/>
                </a:solidFill>
              </a:rPr>
              <a:t>Promoting the wellbeing of individual children and young </a:t>
            </a:r>
            <a:r>
              <a:rPr lang="en-GB" sz="2800" b="1" dirty="0" smtClean="0">
                <a:solidFill>
                  <a:srgbClr val="002060"/>
                </a:solidFill>
              </a:rPr>
              <a:t>people</a:t>
            </a:r>
            <a:endParaRPr lang="en-GB" sz="2800" b="1" dirty="0">
              <a:solidFill>
                <a:srgbClr val="002060"/>
              </a:solidFill>
            </a:endParaRPr>
          </a:p>
          <a:p>
            <a:pPr marL="342900" lvl="0" indent="-342900">
              <a:buFont typeface="Arial" panose="020B0604020202020204" pitchFamily="34" charset="0"/>
              <a:buChar char="•"/>
            </a:pPr>
            <a:r>
              <a:rPr lang="en-GB" sz="2800" b="1" dirty="0" smtClean="0">
                <a:solidFill>
                  <a:srgbClr val="002060"/>
                </a:solidFill>
              </a:rPr>
              <a:t>Keeping </a:t>
            </a:r>
            <a:r>
              <a:rPr lang="en-GB" sz="2800" b="1" dirty="0">
                <a:solidFill>
                  <a:srgbClr val="002060"/>
                </a:solidFill>
              </a:rPr>
              <a:t>children and young people </a:t>
            </a:r>
            <a:r>
              <a:rPr lang="en-GB" sz="2800" b="1" dirty="0" smtClean="0">
                <a:solidFill>
                  <a:srgbClr val="002060"/>
                </a:solidFill>
              </a:rPr>
              <a:t>safe</a:t>
            </a:r>
            <a:endParaRPr lang="en-GB" sz="2800" b="1" dirty="0">
              <a:solidFill>
                <a:srgbClr val="002060"/>
              </a:solidFill>
            </a:endParaRPr>
          </a:p>
          <a:p>
            <a:pPr marL="342900" lvl="0" indent="-342900">
              <a:buFont typeface="Arial" panose="020B0604020202020204" pitchFamily="34" charset="0"/>
              <a:buChar char="•"/>
            </a:pPr>
            <a:r>
              <a:rPr lang="en-GB" sz="2800" b="1" dirty="0" smtClean="0">
                <a:solidFill>
                  <a:srgbClr val="002060"/>
                </a:solidFill>
              </a:rPr>
              <a:t>Putting </a:t>
            </a:r>
            <a:r>
              <a:rPr lang="en-GB" sz="2800" b="1" dirty="0">
                <a:solidFill>
                  <a:srgbClr val="002060"/>
                </a:solidFill>
              </a:rPr>
              <a:t>the child at the </a:t>
            </a:r>
            <a:r>
              <a:rPr lang="en-GB" sz="2800" b="1" dirty="0" smtClean="0">
                <a:solidFill>
                  <a:srgbClr val="002060"/>
                </a:solidFill>
              </a:rPr>
              <a:t>centre</a:t>
            </a:r>
            <a:endParaRPr lang="en-GB" sz="2800" b="1" dirty="0">
              <a:solidFill>
                <a:srgbClr val="002060"/>
              </a:solidFill>
            </a:endParaRPr>
          </a:p>
          <a:p>
            <a:pPr marL="342900" lvl="0" indent="-342900">
              <a:buFont typeface="Arial" panose="020B0604020202020204" pitchFamily="34" charset="0"/>
              <a:buChar char="•"/>
            </a:pPr>
            <a:r>
              <a:rPr lang="en-GB" sz="2800" b="1" dirty="0">
                <a:solidFill>
                  <a:srgbClr val="002060"/>
                </a:solidFill>
              </a:rPr>
              <a:t>Taking a whole child approach</a:t>
            </a:r>
            <a:br>
              <a:rPr lang="en-GB" sz="2800" b="1" dirty="0">
                <a:solidFill>
                  <a:srgbClr val="002060"/>
                </a:solidFill>
              </a:rPr>
            </a:br>
            <a:r>
              <a:rPr lang="en-GB" sz="2800" b="1" dirty="0" smtClean="0">
                <a:solidFill>
                  <a:srgbClr val="002060"/>
                </a:solidFill>
              </a:rPr>
              <a:t>Building </a:t>
            </a:r>
            <a:r>
              <a:rPr lang="en-GB" sz="2800" b="1" dirty="0">
                <a:solidFill>
                  <a:srgbClr val="002060"/>
                </a:solidFill>
              </a:rPr>
              <a:t>on strengths and promoting </a:t>
            </a:r>
            <a:r>
              <a:rPr lang="en-GB" sz="2800" b="1" dirty="0" smtClean="0">
                <a:solidFill>
                  <a:srgbClr val="002060"/>
                </a:solidFill>
              </a:rPr>
              <a:t>resilience</a:t>
            </a:r>
            <a:endParaRPr lang="en-GB" sz="2800" b="1" dirty="0">
              <a:solidFill>
                <a:srgbClr val="002060"/>
              </a:solidFill>
            </a:endParaRPr>
          </a:p>
          <a:p>
            <a:pPr marL="342900" lvl="0" indent="-342900">
              <a:buFont typeface="Arial" panose="020B0604020202020204" pitchFamily="34" charset="0"/>
              <a:buChar char="•"/>
            </a:pPr>
            <a:r>
              <a:rPr lang="en-GB" sz="2800" b="1" dirty="0">
                <a:solidFill>
                  <a:srgbClr val="002060"/>
                </a:solidFill>
              </a:rPr>
              <a:t>Providing opportunities to celebrate </a:t>
            </a:r>
            <a:r>
              <a:rPr lang="en-GB" sz="2800" b="1" dirty="0" smtClean="0">
                <a:solidFill>
                  <a:srgbClr val="002060"/>
                </a:solidFill>
              </a:rPr>
              <a:t>diversity</a:t>
            </a:r>
            <a:endParaRPr lang="en-GB" sz="2800" b="1" dirty="0">
              <a:solidFill>
                <a:srgbClr val="002060"/>
              </a:solidFill>
            </a:endParaRPr>
          </a:p>
          <a:p>
            <a:pPr marL="342900" lvl="0" indent="-342900">
              <a:buFont typeface="Arial" panose="020B0604020202020204" pitchFamily="34" charset="0"/>
              <a:buChar char="•"/>
            </a:pPr>
            <a:r>
              <a:rPr lang="en-GB" sz="2800" b="1" dirty="0" smtClean="0">
                <a:solidFill>
                  <a:srgbClr val="002060"/>
                </a:solidFill>
              </a:rPr>
              <a:t>Providing </a:t>
            </a:r>
            <a:r>
              <a:rPr lang="en-GB" sz="2800" b="1" dirty="0">
                <a:solidFill>
                  <a:srgbClr val="002060"/>
                </a:solidFill>
              </a:rPr>
              <a:t>additional help that is appropriate, proportionate and timely</a:t>
            </a:r>
            <a:r>
              <a:rPr lang="en-GB" sz="2600" dirty="0"/>
              <a:t/>
            </a:r>
            <a:br>
              <a:rPr lang="en-GB" sz="2600" dirty="0"/>
            </a:br>
            <a:endParaRPr lang="en-GB" altLang="en-US" sz="2600" b="1" dirty="0">
              <a:solidFill>
                <a:srgbClr val="00206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p:nvPr/>
        </p:nvSpPr>
        <p:spPr>
          <a:xfrm>
            <a:off x="2693838" y="1760081"/>
            <a:ext cx="5282183" cy="4949951"/>
          </a:xfrm>
          <a:prstGeom prst="rect">
            <a:avLst/>
          </a:prstGeom>
          <a:blipFill>
            <a:blip r:embed="rId3" cstate="print"/>
            <a:stretch>
              <a:fillRect/>
            </a:stretch>
          </a:blipFill>
        </p:spPr>
        <p:txBody>
          <a:bodyPr wrap="square" lIns="0" tIns="0" rIns="0" bIns="0" rtlCol="0">
            <a:noAutofit/>
          </a:bodyPr>
          <a:lstStyle/>
          <a:p>
            <a:endParaRPr dirty="0"/>
          </a:p>
        </p:txBody>
      </p:sp>
      <p:sp>
        <p:nvSpPr>
          <p:cNvPr id="2" name="object 2"/>
          <p:cNvSpPr/>
          <p:nvPr/>
        </p:nvSpPr>
        <p:spPr>
          <a:xfrm>
            <a:off x="63501" y="63501"/>
            <a:ext cx="10032199" cy="7494193"/>
          </a:xfrm>
          <a:custGeom>
            <a:avLst/>
            <a:gdLst/>
            <a:ahLst/>
            <a:cxnLst/>
            <a:rect l="l" t="t" r="r" b="b"/>
            <a:pathLst>
              <a:path w="10032199" h="7494193">
                <a:moveTo>
                  <a:pt x="0" y="7494193"/>
                </a:moveTo>
                <a:lnTo>
                  <a:pt x="10032199" y="7494193"/>
                </a:lnTo>
                <a:lnTo>
                  <a:pt x="10032199" y="0"/>
                </a:lnTo>
                <a:lnTo>
                  <a:pt x="0" y="0"/>
                </a:lnTo>
                <a:lnTo>
                  <a:pt x="0" y="7494193"/>
                </a:lnTo>
                <a:close/>
              </a:path>
            </a:pathLst>
          </a:custGeom>
          <a:ln w="127000">
            <a:solidFill>
              <a:srgbClr val="6DCFF6"/>
            </a:solidFill>
          </a:ln>
        </p:spPr>
        <p:txBody>
          <a:bodyPr wrap="square" lIns="0" tIns="0" rIns="0" bIns="0" rtlCol="0">
            <a:noAutofit/>
          </a:bodyPr>
          <a:lstStyle/>
          <a:p>
            <a:endParaRPr dirty="0"/>
          </a:p>
        </p:txBody>
      </p:sp>
      <p:sp>
        <p:nvSpPr>
          <p:cNvPr id="4" name="object 4"/>
          <p:cNvSpPr/>
          <p:nvPr/>
        </p:nvSpPr>
        <p:spPr>
          <a:xfrm>
            <a:off x="0" y="0"/>
            <a:ext cx="9305556" cy="7621167"/>
          </a:xfrm>
          <a:prstGeom prst="rect">
            <a:avLst/>
          </a:prstGeom>
          <a:blipFill>
            <a:blip r:embed="rId4" cstate="print"/>
            <a:stretch>
              <a:fillRect/>
            </a:stretch>
          </a:blipFill>
        </p:spPr>
        <p:txBody>
          <a:bodyPr wrap="square" lIns="0" tIns="0" rIns="0" bIns="0" rtlCol="0">
            <a:noAutofit/>
          </a:bodyPr>
          <a:lstStyle/>
          <a:p>
            <a:endParaRPr dirty="0"/>
          </a:p>
        </p:txBody>
      </p:sp>
      <p:sp>
        <p:nvSpPr>
          <p:cNvPr id="5" name="object 5"/>
          <p:cNvSpPr/>
          <p:nvPr/>
        </p:nvSpPr>
        <p:spPr>
          <a:xfrm>
            <a:off x="63501" y="63475"/>
            <a:ext cx="10032199" cy="7494193"/>
          </a:xfrm>
          <a:custGeom>
            <a:avLst/>
            <a:gdLst/>
            <a:ahLst/>
            <a:cxnLst/>
            <a:rect l="l" t="t" r="r" b="b"/>
            <a:pathLst>
              <a:path w="10032199" h="7494193">
                <a:moveTo>
                  <a:pt x="0" y="7494193"/>
                </a:moveTo>
                <a:lnTo>
                  <a:pt x="10032199" y="7494193"/>
                </a:lnTo>
                <a:lnTo>
                  <a:pt x="10032199" y="0"/>
                </a:lnTo>
                <a:lnTo>
                  <a:pt x="0" y="0"/>
                </a:lnTo>
                <a:lnTo>
                  <a:pt x="0" y="7494193"/>
                </a:lnTo>
                <a:close/>
              </a:path>
            </a:pathLst>
          </a:custGeom>
          <a:ln w="127000">
            <a:solidFill>
              <a:srgbClr val="B2D235"/>
            </a:solidFill>
          </a:ln>
        </p:spPr>
        <p:txBody>
          <a:bodyPr wrap="square" lIns="0" tIns="0" rIns="0" bIns="0" rtlCol="0">
            <a:noAutofit/>
          </a:bodyPr>
          <a:lstStyle/>
          <a:p>
            <a:endParaRPr dirty="0"/>
          </a:p>
        </p:txBody>
      </p:sp>
      <p:sp>
        <p:nvSpPr>
          <p:cNvPr id="8" name="object 8"/>
          <p:cNvSpPr txBox="1"/>
          <p:nvPr/>
        </p:nvSpPr>
        <p:spPr>
          <a:xfrm>
            <a:off x="707300" y="970531"/>
            <a:ext cx="6804750" cy="789550"/>
          </a:xfrm>
          <a:prstGeom prst="rect">
            <a:avLst/>
          </a:prstGeom>
        </p:spPr>
        <p:txBody>
          <a:bodyPr vert="horz" wrap="square" lIns="0" tIns="0" rIns="0" bIns="0" rtlCol="0">
            <a:noAutofit/>
          </a:bodyPr>
          <a:lstStyle/>
          <a:p>
            <a:pPr marL="12700">
              <a:tabLst>
                <a:tab pos="1054089" algn="l"/>
                <a:tab pos="1401432" algn="l"/>
                <a:tab pos="2086589" algn="l"/>
              </a:tabLst>
            </a:pPr>
            <a:r>
              <a:rPr sz="4000" b="1" dirty="0" smtClean="0">
                <a:solidFill>
                  <a:srgbClr val="231F20"/>
                </a:solidFill>
                <a:latin typeface="Arial"/>
                <a:cs typeface="Arial"/>
              </a:rPr>
              <a:t>How</a:t>
            </a:r>
            <a:r>
              <a:rPr lang="en-GB" sz="4000" b="1" dirty="0" smtClean="0">
                <a:solidFill>
                  <a:srgbClr val="231F20"/>
                </a:solidFill>
                <a:latin typeface="Arial"/>
                <a:cs typeface="Arial"/>
              </a:rPr>
              <a:t> </a:t>
            </a:r>
            <a:r>
              <a:rPr sz="4000" b="1" spc="-40" dirty="0" smtClean="0">
                <a:solidFill>
                  <a:srgbClr val="231F20"/>
                </a:solidFill>
                <a:latin typeface="Arial"/>
                <a:cs typeface="Arial"/>
              </a:rPr>
              <a:t>it</a:t>
            </a:r>
            <a:r>
              <a:rPr lang="en-GB" sz="4000" b="1" spc="-40" dirty="0" smtClean="0">
                <a:solidFill>
                  <a:srgbClr val="231F20"/>
                </a:solidFill>
                <a:latin typeface="Arial"/>
                <a:cs typeface="Arial"/>
              </a:rPr>
              <a:t> </a:t>
            </a:r>
            <a:r>
              <a:rPr sz="4000" b="1" spc="-60" dirty="0" smtClean="0">
                <a:solidFill>
                  <a:srgbClr val="231F20"/>
                </a:solidFill>
                <a:latin typeface="Arial"/>
                <a:cs typeface="Arial"/>
              </a:rPr>
              <a:t>fits</a:t>
            </a:r>
            <a:r>
              <a:rPr lang="en-GB" sz="4000" b="1" spc="-60" dirty="0" smtClean="0">
                <a:solidFill>
                  <a:srgbClr val="231F20"/>
                </a:solidFill>
                <a:latin typeface="Arial"/>
                <a:cs typeface="Arial"/>
              </a:rPr>
              <a:t> </a:t>
            </a:r>
            <a:r>
              <a:rPr sz="4000" b="1" spc="-50" dirty="0" smtClean="0">
                <a:solidFill>
                  <a:srgbClr val="231F20"/>
                </a:solidFill>
                <a:latin typeface="Arial"/>
                <a:cs typeface="Arial"/>
              </a:rPr>
              <a:t>together</a:t>
            </a:r>
            <a:endParaRPr sz="4000" b="1" dirty="0">
              <a:latin typeface="Arial"/>
              <a:cs typeface="Arial"/>
            </a:endParaRPr>
          </a:p>
        </p:txBody>
      </p:sp>
      <p:sp>
        <p:nvSpPr>
          <p:cNvPr id="9" name="object 9"/>
          <p:cNvSpPr/>
          <p:nvPr/>
        </p:nvSpPr>
        <p:spPr>
          <a:xfrm>
            <a:off x="3368941" y="3092336"/>
            <a:ext cx="1775866" cy="1778000"/>
          </a:xfrm>
          <a:prstGeom prst="rect">
            <a:avLst/>
          </a:prstGeom>
          <a:blipFill>
            <a:blip r:embed="rId5" cstate="print"/>
            <a:stretch>
              <a:fillRect/>
            </a:stretch>
          </a:blipFill>
        </p:spPr>
        <p:txBody>
          <a:bodyPr wrap="square" lIns="0" tIns="0" rIns="0" bIns="0" rtlCol="0">
            <a:noAutofit/>
          </a:bodyPr>
          <a:lstStyle/>
          <a:p>
            <a:endParaRPr dirty="0"/>
          </a:p>
        </p:txBody>
      </p:sp>
      <p:sp>
        <p:nvSpPr>
          <p:cNvPr id="10" name="object 10"/>
          <p:cNvSpPr/>
          <p:nvPr/>
        </p:nvSpPr>
        <p:spPr>
          <a:xfrm>
            <a:off x="4898594" y="2469756"/>
            <a:ext cx="1778025" cy="1765299"/>
          </a:xfrm>
          <a:prstGeom prst="rect">
            <a:avLst/>
          </a:prstGeom>
          <a:blipFill>
            <a:blip r:embed="rId6" cstate="print"/>
            <a:stretch>
              <a:fillRect/>
            </a:stretch>
          </a:blipFill>
        </p:spPr>
        <p:txBody>
          <a:bodyPr wrap="square" lIns="0" tIns="0" rIns="0" bIns="0" rtlCol="0">
            <a:noAutofit/>
          </a:bodyPr>
          <a:lstStyle/>
          <a:p>
            <a:endParaRPr dirty="0"/>
          </a:p>
        </p:txBody>
      </p:sp>
      <p:sp>
        <p:nvSpPr>
          <p:cNvPr id="11" name="object 11"/>
          <p:cNvSpPr/>
          <p:nvPr/>
        </p:nvSpPr>
        <p:spPr>
          <a:xfrm>
            <a:off x="4564367" y="4106456"/>
            <a:ext cx="2314448" cy="2298699"/>
          </a:xfrm>
          <a:prstGeom prst="rect">
            <a:avLst/>
          </a:prstGeom>
          <a:blipFill>
            <a:blip r:embed="rId7" cstate="print"/>
            <a:stretch>
              <a:fillRect/>
            </a:stretch>
          </a:blipFill>
        </p:spPr>
        <p:txBody>
          <a:bodyPr wrap="square" lIns="0" tIns="0" rIns="0" bIns="0" rtlCol="0">
            <a:noAutofit/>
          </a:bodyPr>
          <a:lstStyle/>
          <a:p>
            <a:endParaRPr dirty="0"/>
          </a:p>
        </p:txBody>
      </p:sp>
      <p:sp>
        <p:nvSpPr>
          <p:cNvPr id="12" name="object 12"/>
          <p:cNvSpPr/>
          <p:nvPr/>
        </p:nvSpPr>
        <p:spPr>
          <a:xfrm>
            <a:off x="3800247" y="3699421"/>
            <a:ext cx="967104" cy="757618"/>
          </a:xfrm>
          <a:prstGeom prst="rect">
            <a:avLst/>
          </a:prstGeom>
          <a:blipFill>
            <a:blip r:embed="rId8" cstate="print"/>
            <a:stretch>
              <a:fillRect/>
            </a:stretch>
          </a:blipFill>
        </p:spPr>
        <p:txBody>
          <a:bodyPr wrap="square" lIns="0" tIns="0" rIns="0" bIns="0" rtlCol="0">
            <a:noAutofit/>
          </a:bodyPr>
          <a:lstStyle/>
          <a:p>
            <a:endParaRPr dirty="0"/>
          </a:p>
        </p:txBody>
      </p:sp>
      <p:sp>
        <p:nvSpPr>
          <p:cNvPr id="13" name="object 13"/>
          <p:cNvSpPr/>
          <p:nvPr/>
        </p:nvSpPr>
        <p:spPr>
          <a:xfrm>
            <a:off x="5305794" y="4620680"/>
            <a:ext cx="816675" cy="1354315"/>
          </a:xfrm>
          <a:prstGeom prst="rect">
            <a:avLst/>
          </a:prstGeom>
          <a:blipFill>
            <a:blip r:embed="rId9" cstate="print"/>
            <a:stretch>
              <a:fillRect/>
            </a:stretch>
          </a:blipFill>
        </p:spPr>
        <p:txBody>
          <a:bodyPr wrap="square" lIns="0" tIns="0" rIns="0" bIns="0" rtlCol="0">
            <a:noAutofit/>
          </a:bodyPr>
          <a:lstStyle/>
          <a:p>
            <a:endParaRPr dirty="0"/>
          </a:p>
        </p:txBody>
      </p:sp>
      <p:sp>
        <p:nvSpPr>
          <p:cNvPr id="14" name="object 14"/>
          <p:cNvSpPr/>
          <p:nvPr/>
        </p:nvSpPr>
        <p:spPr>
          <a:xfrm>
            <a:off x="5334928" y="2817902"/>
            <a:ext cx="717103" cy="981961"/>
          </a:xfrm>
          <a:prstGeom prst="rect">
            <a:avLst/>
          </a:prstGeom>
          <a:blipFill>
            <a:blip r:embed="rId10" cstate="print"/>
            <a:stretch>
              <a:fillRect/>
            </a:stretch>
          </a:blipFill>
        </p:spPr>
        <p:txBody>
          <a:bodyPr wrap="square" lIns="0" tIns="0" rIns="0" bIns="0" rtlCol="0">
            <a:noAutofit/>
          </a:bodyPr>
          <a:lstStyle/>
          <a:p>
            <a:endParaRPr dirty="0"/>
          </a:p>
        </p:txBody>
      </p:sp>
      <p:sp>
        <p:nvSpPr>
          <p:cNvPr id="15" name="object 15"/>
          <p:cNvSpPr txBox="1"/>
          <p:nvPr/>
        </p:nvSpPr>
        <p:spPr>
          <a:xfrm>
            <a:off x="5344651" y="5084260"/>
            <a:ext cx="754380" cy="421640"/>
          </a:xfrm>
          <a:prstGeom prst="rect">
            <a:avLst/>
          </a:prstGeom>
        </p:spPr>
        <p:txBody>
          <a:bodyPr vert="horz" wrap="square" lIns="0" tIns="0" rIns="0" bIns="0" rtlCol="0">
            <a:noAutofit/>
          </a:bodyPr>
          <a:lstStyle/>
          <a:p>
            <a:pPr marL="27940" marR="12700" indent="-15875"/>
            <a:r>
              <a:rPr sz="1300" b="1" spc="76" dirty="0">
                <a:solidFill>
                  <a:srgbClr val="231F20"/>
                </a:solidFill>
                <a:latin typeface="Arial"/>
                <a:cs typeface="Arial"/>
              </a:rPr>
              <a:t>Cultu</a:t>
            </a:r>
            <a:r>
              <a:rPr sz="1300" b="1" spc="20" dirty="0">
                <a:solidFill>
                  <a:srgbClr val="231F20"/>
                </a:solidFill>
                <a:latin typeface="Arial"/>
                <a:cs typeface="Arial"/>
              </a:rPr>
              <a:t>r</a:t>
            </a:r>
            <a:r>
              <a:rPr sz="1300" b="1" spc="96" dirty="0">
                <a:solidFill>
                  <a:srgbClr val="231F20"/>
                </a:solidFill>
                <a:latin typeface="Arial"/>
                <a:cs typeface="Arial"/>
              </a:rPr>
              <a:t>al</a:t>
            </a:r>
            <a:r>
              <a:rPr sz="1300" b="1" spc="60" dirty="0">
                <a:solidFill>
                  <a:srgbClr val="231F20"/>
                </a:solidFill>
                <a:latin typeface="Arial"/>
                <a:cs typeface="Arial"/>
              </a:rPr>
              <a:t> </a:t>
            </a:r>
            <a:r>
              <a:rPr sz="1300" b="1" spc="90" dirty="0">
                <a:solidFill>
                  <a:srgbClr val="231F20"/>
                </a:solidFill>
                <a:latin typeface="Arial"/>
                <a:cs typeface="Arial"/>
              </a:rPr>
              <a:t>Change</a:t>
            </a:r>
            <a:endParaRPr sz="1300" dirty="0">
              <a:latin typeface="Arial"/>
              <a:cs typeface="Arial"/>
            </a:endParaRPr>
          </a:p>
        </p:txBody>
      </p:sp>
      <p:sp>
        <p:nvSpPr>
          <p:cNvPr id="16" name="object 16"/>
          <p:cNvSpPr txBox="1"/>
          <p:nvPr/>
        </p:nvSpPr>
        <p:spPr>
          <a:xfrm>
            <a:off x="3854960" y="3125952"/>
            <a:ext cx="2336165" cy="1074420"/>
          </a:xfrm>
          <a:prstGeom prst="rect">
            <a:avLst/>
          </a:prstGeom>
        </p:spPr>
        <p:txBody>
          <a:bodyPr vert="horz" wrap="square" lIns="0" tIns="0" rIns="0" bIns="0" rtlCol="0">
            <a:noAutofit/>
          </a:bodyPr>
          <a:lstStyle/>
          <a:p>
            <a:pPr marL="1583040" marR="12700" indent="-41910" algn="r"/>
            <a:r>
              <a:rPr sz="1300" b="1" spc="76" dirty="0">
                <a:solidFill>
                  <a:srgbClr val="231F20"/>
                </a:solidFill>
                <a:latin typeface="Arial"/>
                <a:cs typeface="Arial"/>
              </a:rPr>
              <a:t>Systems</a:t>
            </a:r>
            <a:r>
              <a:rPr sz="1300" b="1" spc="36" dirty="0">
                <a:solidFill>
                  <a:srgbClr val="231F20"/>
                </a:solidFill>
                <a:latin typeface="Arial"/>
                <a:cs typeface="Arial"/>
              </a:rPr>
              <a:t> </a:t>
            </a:r>
            <a:r>
              <a:rPr sz="1300" b="1" spc="90" dirty="0">
                <a:solidFill>
                  <a:srgbClr val="231F20"/>
                </a:solidFill>
                <a:latin typeface="Arial"/>
                <a:cs typeface="Arial"/>
              </a:rPr>
              <a:t>Change</a:t>
            </a:r>
            <a:endParaRPr sz="1300" dirty="0">
              <a:latin typeface="Arial"/>
              <a:cs typeface="Arial"/>
            </a:endParaRPr>
          </a:p>
          <a:p>
            <a:pPr>
              <a:lnSpc>
                <a:spcPts val="900"/>
              </a:lnSpc>
              <a:spcBef>
                <a:spcPts val="4"/>
              </a:spcBef>
            </a:pPr>
            <a:endParaRPr sz="900" dirty="0"/>
          </a:p>
          <a:p>
            <a:pPr>
              <a:lnSpc>
                <a:spcPts val="1000"/>
              </a:lnSpc>
            </a:pPr>
            <a:endParaRPr sz="1000" dirty="0"/>
          </a:p>
          <a:p>
            <a:pPr marL="51435" marR="1546845" indent="-39370"/>
            <a:r>
              <a:rPr sz="1300" b="1" spc="170" dirty="0">
                <a:solidFill>
                  <a:srgbClr val="231F20"/>
                </a:solidFill>
                <a:latin typeface="Arial"/>
                <a:cs typeface="Arial"/>
              </a:rPr>
              <a:t>P</a:t>
            </a:r>
            <a:r>
              <a:rPr sz="1300" b="1" spc="60" dirty="0">
                <a:solidFill>
                  <a:srgbClr val="231F20"/>
                </a:solidFill>
                <a:latin typeface="Arial"/>
                <a:cs typeface="Arial"/>
              </a:rPr>
              <a:t>r</a:t>
            </a:r>
            <a:r>
              <a:rPr sz="1300" b="1" spc="100" dirty="0">
                <a:solidFill>
                  <a:srgbClr val="231F20"/>
                </a:solidFill>
                <a:latin typeface="Arial"/>
                <a:cs typeface="Arial"/>
              </a:rPr>
              <a:t>actice</a:t>
            </a:r>
            <a:r>
              <a:rPr sz="1300" b="1" spc="60" dirty="0">
                <a:solidFill>
                  <a:srgbClr val="231F20"/>
                </a:solidFill>
                <a:latin typeface="Arial"/>
                <a:cs typeface="Arial"/>
              </a:rPr>
              <a:t> </a:t>
            </a:r>
            <a:r>
              <a:rPr sz="1300" b="1" spc="90" dirty="0">
                <a:solidFill>
                  <a:srgbClr val="231F20"/>
                </a:solidFill>
                <a:latin typeface="Arial"/>
                <a:cs typeface="Arial"/>
              </a:rPr>
              <a:t>Change</a:t>
            </a:r>
            <a:endParaRPr sz="1300" dirty="0">
              <a:latin typeface="Arial"/>
              <a:cs typeface="Arial"/>
            </a:endParaRPr>
          </a:p>
        </p:txBody>
      </p:sp>
      <p:pic>
        <p:nvPicPr>
          <p:cNvPr id="17" name="Picture 16"/>
          <p:cNvPicPr/>
          <p:nvPr/>
        </p:nvPicPr>
        <p:blipFill>
          <a:blip r:embed="rId11">
            <a:extLst>
              <a:ext uri="{28A0092B-C50C-407E-A947-70E740481C1C}">
                <a14:useLocalDpi xmlns:a14="http://schemas.microsoft.com/office/drawing/2010/main" val="0"/>
              </a:ext>
            </a:extLst>
          </a:blip>
          <a:stretch>
            <a:fillRect/>
          </a:stretch>
        </p:blipFill>
        <p:spPr>
          <a:xfrm>
            <a:off x="7512050" y="387350"/>
            <a:ext cx="2158199" cy="95598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196850" y="255861"/>
            <a:ext cx="8883650" cy="1025918"/>
          </a:xfrm>
          <a:prstGeom prst="rect">
            <a:avLst/>
          </a:prstGeom>
          <a:noFill/>
          <a:ln w="9525">
            <a:noFill/>
            <a:miter lim="800000"/>
            <a:headEnd/>
            <a:tailEnd/>
          </a:ln>
          <a:effectLst/>
        </p:spPr>
        <p:txBody>
          <a:bodyPr wrap="square" lIns="101598" tIns="50798" rIns="101598" bIns="50798">
            <a:spAutoFit/>
          </a:bodyPr>
          <a:lstStyle/>
          <a:p>
            <a:pPr eaLnBrk="1" hangingPunct="1">
              <a:spcBef>
                <a:spcPct val="50000"/>
              </a:spcBef>
              <a:defRPr/>
            </a:pPr>
            <a:r>
              <a:rPr lang="en-GB" sz="3200" b="1" dirty="0" smtClean="0">
                <a:latin typeface="Arial" charset="0"/>
                <a:ea typeface="ＭＳ Ｐゴシック" charset="-128"/>
              </a:rPr>
              <a:t/>
            </a:r>
            <a:br>
              <a:rPr lang="en-GB" sz="3200" b="1" dirty="0" smtClean="0">
                <a:latin typeface="Arial" charset="0"/>
                <a:ea typeface="ＭＳ Ｐゴシック" charset="-128"/>
              </a:rPr>
            </a:br>
            <a:r>
              <a:rPr lang="en-GB" sz="2800" b="1" dirty="0" smtClean="0">
                <a:latin typeface="Arial" charset="0"/>
                <a:ea typeface="ＭＳ Ｐゴシック" charset="-128"/>
              </a:rPr>
              <a:t>Agree/Disagree Activity</a:t>
            </a:r>
            <a:endParaRPr lang="en-GB" sz="2800" b="1" dirty="0">
              <a:latin typeface="Arial" charset="0"/>
              <a:ea typeface="ＭＳ Ｐゴシック" charset="-128"/>
            </a:endParaRPr>
          </a:p>
        </p:txBody>
      </p:sp>
      <p:sp>
        <p:nvSpPr>
          <p:cNvPr id="13317" name="TextBox 7"/>
          <p:cNvSpPr txBox="1">
            <a:spLocks noChangeArrowheads="1"/>
          </p:cNvSpPr>
          <p:nvPr/>
        </p:nvSpPr>
        <p:spPr bwMode="auto">
          <a:xfrm>
            <a:off x="196850" y="1828107"/>
            <a:ext cx="9067800" cy="527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598" tIns="50798" rIns="101598" bIns="50798">
            <a:spAutoFit/>
          </a:bodyPr>
          <a:lstStyle>
            <a:lvl1pPr marL="342900" indent="-342900">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pPr>
            <a:r>
              <a:rPr lang="en-US" altLang="en-US" sz="2800" dirty="0"/>
              <a:t>All people have strengths and </a:t>
            </a:r>
            <a:r>
              <a:rPr lang="en-US" altLang="en-US" sz="2800" dirty="0" smtClean="0"/>
              <a:t>capacities </a:t>
            </a:r>
            <a:endParaRPr lang="en-US" altLang="en-US" sz="2800" dirty="0"/>
          </a:p>
          <a:p>
            <a:pPr>
              <a:spcBef>
                <a:spcPct val="0"/>
              </a:spcBef>
            </a:pPr>
            <a:r>
              <a:rPr lang="en-US" altLang="en-US" sz="2800" dirty="0" smtClean="0"/>
              <a:t>People </a:t>
            </a:r>
            <a:r>
              <a:rPr lang="en-US" altLang="en-US" sz="2800" dirty="0"/>
              <a:t>can change and grow through their strengths and capacities</a:t>
            </a:r>
          </a:p>
          <a:p>
            <a:pPr>
              <a:spcBef>
                <a:spcPct val="0"/>
              </a:spcBef>
            </a:pPr>
            <a:r>
              <a:rPr lang="en-US" altLang="en-US" sz="2800" dirty="0"/>
              <a:t>People are experts in their own situation</a:t>
            </a:r>
          </a:p>
          <a:p>
            <a:pPr>
              <a:spcBef>
                <a:spcPct val="0"/>
              </a:spcBef>
            </a:pPr>
            <a:r>
              <a:rPr lang="en-US" altLang="en-US" sz="2800" dirty="0"/>
              <a:t>The problem is the problem; the person is not the problem</a:t>
            </a:r>
          </a:p>
          <a:p>
            <a:pPr>
              <a:spcBef>
                <a:spcPct val="0"/>
              </a:spcBef>
            </a:pPr>
            <a:r>
              <a:rPr lang="en-US" altLang="en-US" sz="2800" dirty="0" smtClean="0"/>
              <a:t>Problems </a:t>
            </a:r>
            <a:r>
              <a:rPr lang="en-US" altLang="en-US" sz="2800" dirty="0"/>
              <a:t>can </a:t>
            </a:r>
            <a:r>
              <a:rPr lang="en-US" altLang="en-US" sz="2800" dirty="0" smtClean="0"/>
              <a:t>prevent people </a:t>
            </a:r>
            <a:r>
              <a:rPr lang="en-US" altLang="en-US" sz="2800" dirty="0"/>
              <a:t>from </a:t>
            </a:r>
            <a:r>
              <a:rPr lang="en-US" altLang="en-US" sz="2800" dirty="0" smtClean="0"/>
              <a:t/>
            </a:r>
            <a:br>
              <a:rPr lang="en-US" altLang="en-US" sz="2800" dirty="0" smtClean="0"/>
            </a:br>
            <a:r>
              <a:rPr lang="en-US" altLang="en-US" sz="2800" dirty="0" smtClean="0"/>
              <a:t>noticing </a:t>
            </a:r>
            <a:r>
              <a:rPr lang="en-US" altLang="en-US" sz="2800" dirty="0"/>
              <a:t>and appreciating their </a:t>
            </a:r>
            <a:r>
              <a:rPr lang="en-US" altLang="en-US" sz="2800" dirty="0" smtClean="0"/>
              <a:t/>
            </a:r>
            <a:br>
              <a:rPr lang="en-US" altLang="en-US" sz="2800" dirty="0" smtClean="0"/>
            </a:br>
            <a:r>
              <a:rPr lang="en-US" altLang="en-US" sz="2800" dirty="0" smtClean="0"/>
              <a:t>strengths </a:t>
            </a:r>
            <a:r>
              <a:rPr lang="en-US" altLang="en-US" sz="2800" dirty="0"/>
              <a:t>and capacity to find </a:t>
            </a:r>
            <a:r>
              <a:rPr lang="en-US" altLang="en-US" sz="2800" dirty="0" smtClean="0"/>
              <a:t/>
            </a:r>
            <a:br>
              <a:rPr lang="en-US" altLang="en-US" sz="2800" dirty="0" smtClean="0"/>
            </a:br>
            <a:r>
              <a:rPr lang="en-US" altLang="en-US" sz="2800" dirty="0" smtClean="0"/>
              <a:t>their </a:t>
            </a:r>
            <a:r>
              <a:rPr lang="en-US" altLang="en-US" sz="2800" dirty="0"/>
              <a:t>own solution</a:t>
            </a:r>
          </a:p>
          <a:p>
            <a:pPr>
              <a:spcBef>
                <a:spcPct val="0"/>
              </a:spcBef>
            </a:pPr>
            <a:r>
              <a:rPr lang="en-US" altLang="en-US" sz="2800" dirty="0"/>
              <a:t>People have good </a:t>
            </a:r>
            <a:r>
              <a:rPr lang="en-US" altLang="en-US" sz="2800" dirty="0" smtClean="0"/>
              <a:t>intentions and </a:t>
            </a:r>
            <a:br>
              <a:rPr lang="en-US" altLang="en-US" sz="2800" dirty="0" smtClean="0"/>
            </a:br>
            <a:r>
              <a:rPr lang="en-US" altLang="en-US" sz="2800" dirty="0" smtClean="0"/>
              <a:t>are </a:t>
            </a:r>
            <a:r>
              <a:rPr lang="en-US" altLang="en-US" sz="2800" dirty="0"/>
              <a:t>doing the best they </a:t>
            </a:r>
            <a:r>
              <a:rPr lang="en-US" altLang="en-US" sz="2800" dirty="0" smtClean="0"/>
              <a:t>can</a:t>
            </a:r>
            <a:endParaRPr lang="en-US" altLang="en-US" sz="2800" dirty="0"/>
          </a:p>
        </p:txBody>
      </p:sp>
      <p:pic>
        <p:nvPicPr>
          <p:cNvPr id="1331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2463" y="4272915"/>
            <a:ext cx="1010326" cy="284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7804551" y="387350"/>
            <a:ext cx="2158199" cy="9559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2680</TotalTime>
  <Words>3584</Words>
  <Application>Microsoft Office PowerPoint</Application>
  <PresentationFormat>Custom</PresentationFormat>
  <Paragraphs>554</Paragraphs>
  <Slides>48</Slides>
  <Notes>46</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PowerPoint Presentation</vt:lpstr>
      <vt:lpstr>Learning Intentions (Session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National Practice Model</vt:lpstr>
      <vt:lpstr>Observing and Recording</vt:lpstr>
      <vt:lpstr>Observation and Recording</vt:lpstr>
      <vt:lpstr> Questions for every practitioner</vt:lpstr>
      <vt:lpstr> Gathering Wellbeing Assessment Information</vt:lpstr>
      <vt:lpstr>Activity – Wellbeing Assessment</vt:lpstr>
      <vt:lpstr>Task  </vt:lpstr>
      <vt:lpstr>Learning Intentions (Session 1)</vt:lpstr>
      <vt:lpstr>PowerPoint Presentation</vt:lpstr>
      <vt:lpstr>What we covered in Session 1 </vt:lpstr>
      <vt:lpstr>PowerPoint Presentation</vt:lpstr>
      <vt:lpstr>Feedback - Homework </vt:lpstr>
      <vt:lpstr>Focus for Session 2   </vt:lpstr>
      <vt:lpstr>The National Practice Model</vt:lpstr>
      <vt:lpstr>Activity  </vt:lpstr>
      <vt:lpstr>PowerPoint Presentation</vt:lpstr>
      <vt:lpstr>PowerPoint Presentation</vt:lpstr>
      <vt:lpstr>PowerPoint Presentation</vt:lpstr>
      <vt:lpstr>PowerPoint Presentation</vt:lpstr>
      <vt:lpstr>PowerPoint Presentation</vt:lpstr>
      <vt:lpstr>Activity - Wellbeing Assessment </vt:lpstr>
      <vt:lpstr>PowerPoint Presentation</vt:lpstr>
      <vt:lpstr>PowerPoint Presentation</vt:lpstr>
      <vt:lpstr>PowerPoint Presentation</vt:lpstr>
      <vt:lpstr>Activity –  My World Triangle Assessment</vt:lpstr>
      <vt:lpstr>PowerPoint Presentation</vt:lpstr>
      <vt:lpstr>PowerPoint Presentation</vt:lpstr>
      <vt:lpstr>PowerPoint Presentation</vt:lpstr>
      <vt:lpstr>What we covered in Sessions 1 &amp; 2 </vt:lpstr>
      <vt:lpstr>Learning Intentions (Session 3)  Participants will:  </vt:lpstr>
      <vt:lpstr>Feedback - Homework </vt:lpstr>
      <vt:lpstr>The National Practice Model</vt:lpstr>
      <vt:lpstr>PowerPoint Presentation</vt:lpstr>
      <vt:lpstr>Activity - Resiliency Matrix</vt:lpstr>
      <vt:lpstr>Learning Intentions (Session 3)  Participants will:  </vt:lpstr>
      <vt:lpstr>What next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Nash</dc:creator>
  <cp:lastModifiedBy>invictad</cp:lastModifiedBy>
  <cp:revision>138</cp:revision>
  <cp:lastPrinted>2015-10-29T12:13:35Z</cp:lastPrinted>
  <dcterms:created xsi:type="dcterms:W3CDTF">2015-09-16T09:35:53Z</dcterms:created>
  <dcterms:modified xsi:type="dcterms:W3CDTF">2016-04-15T14:13:53Z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2011-05-30T00:00:00Z</vt:filetime>
  </property>
  <property fmtid="{D5CDD505-2E9C-101B-9397-08002B2CF9AE}" pid="3" name="LastSaved">
    <vt:filetime>2015-09-16T00:00:00Z</vt:filetime>
  </property>
</Properties>
</file>