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5"/>
  </p:sldMasterIdLst>
  <p:notesMasterIdLst>
    <p:notesMasterId r:id="rId24"/>
  </p:notesMasterIdLst>
  <p:handoutMasterIdLst>
    <p:handoutMasterId r:id="rId25"/>
  </p:handoutMasterIdLst>
  <p:sldIdLst>
    <p:sldId id="256" r:id="rId6"/>
    <p:sldId id="259" r:id="rId7"/>
    <p:sldId id="261" r:id="rId8"/>
    <p:sldId id="262" r:id="rId9"/>
    <p:sldId id="264" r:id="rId10"/>
    <p:sldId id="263" r:id="rId11"/>
    <p:sldId id="339" r:id="rId12"/>
    <p:sldId id="291" r:id="rId13"/>
    <p:sldId id="329" r:id="rId14"/>
    <p:sldId id="347" r:id="rId15"/>
    <p:sldId id="296" r:id="rId16"/>
    <p:sldId id="338" r:id="rId17"/>
    <p:sldId id="344" r:id="rId18"/>
    <p:sldId id="345" r:id="rId19"/>
    <p:sldId id="343" r:id="rId20"/>
    <p:sldId id="299" r:id="rId21"/>
    <p:sldId id="333" r:id="rId22"/>
    <p:sldId id="346"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29" autoAdjust="0"/>
    <p:restoredTop sz="82642" autoAdjust="0"/>
  </p:normalViewPr>
  <p:slideViewPr>
    <p:cSldViewPr snapToGrid="0" snapToObjects="1">
      <p:cViewPr>
        <p:scale>
          <a:sx n="77" d="100"/>
          <a:sy n="77" d="100"/>
        </p:scale>
        <p:origin x="-40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7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D6068B6-A376-44B9-9564-3C969E60C363}" type="datetimeFigureOut">
              <a:rPr lang="en-GB" smtClean="0"/>
              <a:t>04/05/2016</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1C12EE4-8B55-41C5-BD22-20EF08BD9BBB}" type="slidenum">
              <a:rPr lang="en-GB" smtClean="0"/>
              <a:t>‹#›</a:t>
            </a:fld>
            <a:endParaRPr lang="en-GB"/>
          </a:p>
        </p:txBody>
      </p:sp>
    </p:spTree>
    <p:extLst>
      <p:ext uri="{BB962C8B-B14F-4D97-AF65-F5344CB8AC3E}">
        <p14:creationId xmlns:p14="http://schemas.microsoft.com/office/powerpoint/2010/main" val="1348513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9E6406-6B80-461B-A199-29614D628165}" type="datetimeFigureOut">
              <a:rPr lang="en-GB" smtClean="0"/>
              <a:t>04/05/2016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B4537B-571B-4D73-A1D1-F373B7031DA3}" type="slidenum">
              <a:rPr lang="en-GB" smtClean="0"/>
              <a:t>‹#›</a:t>
            </a:fld>
            <a:endParaRPr lang="en-GB"/>
          </a:p>
        </p:txBody>
      </p:sp>
    </p:spTree>
    <p:extLst>
      <p:ext uri="{BB962C8B-B14F-4D97-AF65-F5344CB8AC3E}">
        <p14:creationId xmlns:p14="http://schemas.microsoft.com/office/powerpoint/2010/main" val="80459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B4537B-571B-4D73-A1D1-F373B7031DA3}" type="slidenum">
              <a:rPr lang="en-GB" smtClean="0"/>
              <a:t>1</a:t>
            </a:fld>
            <a:endParaRPr lang="en-GB"/>
          </a:p>
        </p:txBody>
      </p:sp>
    </p:spTree>
    <p:extLst>
      <p:ext uri="{BB962C8B-B14F-4D97-AF65-F5344CB8AC3E}">
        <p14:creationId xmlns:p14="http://schemas.microsoft.com/office/powerpoint/2010/main" val="32420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further step to o</a:t>
            </a:r>
            <a:r>
              <a:rPr lang="en-GB" dirty="0" smtClean="0"/>
              <a:t>perationalising Nurturing Inverclyde – early help and effectiveness of help </a:t>
            </a:r>
            <a:r>
              <a:rPr lang="en-GB" smtClean="0"/>
              <a:t>(Munro,2011) through </a:t>
            </a:r>
            <a:r>
              <a:rPr lang="en-GB" dirty="0" smtClean="0"/>
              <a:t>us all </a:t>
            </a:r>
            <a:r>
              <a:rPr lang="en-GB" smtClean="0"/>
              <a:t>having a clear </a:t>
            </a:r>
            <a:r>
              <a:rPr lang="en-GB" dirty="0" smtClean="0"/>
              <a:t>planning processes </a:t>
            </a:r>
            <a:endParaRPr lang="en-GB" dirty="0"/>
          </a:p>
        </p:txBody>
      </p:sp>
      <p:sp>
        <p:nvSpPr>
          <p:cNvPr id="4" name="Slide Number Placeholder 3"/>
          <p:cNvSpPr>
            <a:spLocks noGrp="1"/>
          </p:cNvSpPr>
          <p:nvPr>
            <p:ph type="sldNum" sz="quarter" idx="10"/>
          </p:nvPr>
        </p:nvSpPr>
        <p:spPr/>
        <p:txBody>
          <a:bodyPr/>
          <a:lstStyle/>
          <a:p>
            <a:fld id="{61B4537B-571B-4D73-A1D1-F373B7031DA3}" type="slidenum">
              <a:rPr lang="en-GB" smtClean="0"/>
              <a:t>14</a:t>
            </a:fld>
            <a:endParaRPr lang="en-GB"/>
          </a:p>
        </p:txBody>
      </p:sp>
    </p:spTree>
    <p:extLst>
      <p:ext uri="{BB962C8B-B14F-4D97-AF65-F5344CB8AC3E}">
        <p14:creationId xmlns:p14="http://schemas.microsoft.com/office/powerpoint/2010/main" val="147846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8EE8E6A-A80D-4D58-A185-31AEB7B9AE11}" type="slidenum">
              <a:rPr lang="en-GB" smtClean="0"/>
              <a:pPr>
                <a:defRPr/>
              </a:pPr>
              <a:t>15</a:t>
            </a:fld>
            <a:endParaRPr lang="en-GB"/>
          </a:p>
        </p:txBody>
      </p:sp>
    </p:spTree>
    <p:extLst>
      <p:ext uri="{BB962C8B-B14F-4D97-AF65-F5344CB8AC3E}">
        <p14:creationId xmlns:p14="http://schemas.microsoft.com/office/powerpoint/2010/main" val="295189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algn="ctr" eaLnBrk="0" fontAlgn="base" hangingPunct="0">
              <a:spcBef>
                <a:spcPct val="0"/>
              </a:spcBef>
              <a:spcAft>
                <a:spcPct val="0"/>
              </a:spcAft>
              <a:defRPr>
                <a:solidFill>
                  <a:schemeClr val="tx1"/>
                </a:solidFill>
                <a:latin typeface="Arial" charset="0"/>
              </a:defRPr>
            </a:lvl6pPr>
            <a:lvl7pPr marL="3028264" indent="-232943" algn="ctr" eaLnBrk="0" fontAlgn="base" hangingPunct="0">
              <a:spcBef>
                <a:spcPct val="0"/>
              </a:spcBef>
              <a:spcAft>
                <a:spcPct val="0"/>
              </a:spcAft>
              <a:defRPr>
                <a:solidFill>
                  <a:schemeClr val="tx1"/>
                </a:solidFill>
                <a:latin typeface="Arial" charset="0"/>
              </a:defRPr>
            </a:lvl7pPr>
            <a:lvl8pPr marL="3494151" indent="-232943" algn="ctr" eaLnBrk="0" fontAlgn="base" hangingPunct="0">
              <a:spcBef>
                <a:spcPct val="0"/>
              </a:spcBef>
              <a:spcAft>
                <a:spcPct val="0"/>
              </a:spcAft>
              <a:defRPr>
                <a:solidFill>
                  <a:schemeClr val="tx1"/>
                </a:solidFill>
                <a:latin typeface="Arial" charset="0"/>
              </a:defRPr>
            </a:lvl8pPr>
            <a:lvl9pPr marL="3960038" indent="-232943" algn="ctr" eaLnBrk="0" fontAlgn="base" hangingPunct="0">
              <a:spcBef>
                <a:spcPct val="0"/>
              </a:spcBef>
              <a:spcAft>
                <a:spcPct val="0"/>
              </a:spcAft>
              <a:defRPr>
                <a:solidFill>
                  <a:schemeClr val="tx1"/>
                </a:solidFill>
                <a:latin typeface="Arial" charset="0"/>
              </a:defRPr>
            </a:lvl9pPr>
          </a:lstStyle>
          <a:p>
            <a:fld id="{36C1CDBB-BCE5-4934-B456-67C4029260A6}" type="slidenum">
              <a:rPr lang="en-GB" altLang="en-US" smtClean="0">
                <a:solidFill>
                  <a:prstClr val="black"/>
                </a:solidFill>
              </a:rPr>
              <a:pPr/>
              <a:t>16</a:t>
            </a:fld>
            <a:endParaRPr lang="en-GB" altLang="en-US" smtClean="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8EE8E6A-A80D-4D58-A185-31AEB7B9AE11}" type="slidenum">
              <a:rPr lang="en-GB" smtClean="0"/>
              <a:pPr>
                <a:defRPr/>
              </a:pPr>
              <a:t>17</a:t>
            </a:fld>
            <a:endParaRPr lang="en-GB"/>
          </a:p>
        </p:txBody>
      </p:sp>
    </p:spTree>
    <p:extLst>
      <p:ext uri="{BB962C8B-B14F-4D97-AF65-F5344CB8AC3E}">
        <p14:creationId xmlns:p14="http://schemas.microsoft.com/office/powerpoint/2010/main" val="295189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51">
              <a:defRPr/>
            </a:pPr>
            <a:r>
              <a:rPr lang="en-GB" dirty="0"/>
              <a:t>The 6  key drivers for improvement will be instrumental to achieving our  key priorities , </a:t>
            </a:r>
          </a:p>
          <a:p>
            <a:pPr defTabSz="925251">
              <a:defRPr/>
            </a:pPr>
            <a:endParaRPr lang="en-GB" dirty="0"/>
          </a:p>
          <a:p>
            <a:pPr defTabSz="925251">
              <a:defRPr/>
            </a:pPr>
            <a:r>
              <a:rPr lang="en-GB" dirty="0"/>
              <a:t>The key priorities are:</a:t>
            </a:r>
          </a:p>
          <a:p>
            <a:pPr marL="289141" indent="-289141">
              <a:buFont typeface="Arial" pitchFamily="34" charset="0"/>
              <a:buChar char="•"/>
            </a:pPr>
            <a:r>
              <a:rPr lang="en-GB" dirty="0"/>
              <a:t>Improvement in attainment, specifically in reading, writing and numeracy</a:t>
            </a:r>
          </a:p>
          <a:p>
            <a:pPr marL="289141" indent="-289141">
              <a:buFont typeface="Arial" pitchFamily="34" charset="0"/>
              <a:buChar char="•"/>
            </a:pPr>
            <a:r>
              <a:rPr lang="en-GB" dirty="0"/>
              <a:t>Closing the attainment gap between the most and least disadvantaged children</a:t>
            </a:r>
          </a:p>
          <a:p>
            <a:pPr marL="289141" indent="-289141">
              <a:buFont typeface="Arial" pitchFamily="34" charset="0"/>
              <a:buChar char="•"/>
            </a:pPr>
            <a:r>
              <a:rPr lang="en-GB" dirty="0"/>
              <a:t>Improvement in children and young people’s health and wellbeing</a:t>
            </a:r>
          </a:p>
          <a:p>
            <a:pPr marL="289141" indent="-289141">
              <a:buFont typeface="Arial" pitchFamily="34" charset="0"/>
              <a:buChar char="•"/>
            </a:pPr>
            <a:r>
              <a:rPr lang="en-GB" dirty="0"/>
              <a:t>Improvement in school leaver destinations</a:t>
            </a:r>
          </a:p>
          <a:p>
            <a:pPr marL="289141" indent="-289141">
              <a:buFont typeface="Arial" pitchFamily="34" charset="0"/>
              <a:buChar char="•"/>
            </a:pPr>
            <a:endParaRPr lang="en-GB" dirty="0"/>
          </a:p>
          <a:p>
            <a:r>
              <a:rPr lang="en-GB" dirty="0"/>
              <a:t>The priorities may change over time depending on what our intelligence and evidence is telling us.</a:t>
            </a:r>
          </a:p>
          <a:p>
            <a:pPr defTabSz="925251">
              <a:defRPr/>
            </a:pP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6</a:t>
            </a:fld>
            <a:endParaRPr lang="en-GB"/>
          </a:p>
        </p:txBody>
      </p:sp>
    </p:spTree>
    <p:extLst>
      <p:ext uri="{BB962C8B-B14F-4D97-AF65-F5344CB8AC3E}">
        <p14:creationId xmlns:p14="http://schemas.microsoft.com/office/powerpoint/2010/main" val="147933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algn="ctr" eaLnBrk="0" fontAlgn="base" hangingPunct="0">
              <a:spcBef>
                <a:spcPct val="0"/>
              </a:spcBef>
              <a:spcAft>
                <a:spcPct val="0"/>
              </a:spcAft>
              <a:defRPr>
                <a:solidFill>
                  <a:schemeClr val="tx1"/>
                </a:solidFill>
                <a:latin typeface="Arial" charset="0"/>
              </a:defRPr>
            </a:lvl6pPr>
            <a:lvl7pPr marL="3028264" indent="-232943" algn="ctr" eaLnBrk="0" fontAlgn="base" hangingPunct="0">
              <a:spcBef>
                <a:spcPct val="0"/>
              </a:spcBef>
              <a:spcAft>
                <a:spcPct val="0"/>
              </a:spcAft>
              <a:defRPr>
                <a:solidFill>
                  <a:schemeClr val="tx1"/>
                </a:solidFill>
                <a:latin typeface="Arial" charset="0"/>
              </a:defRPr>
            </a:lvl7pPr>
            <a:lvl8pPr marL="3494151" indent="-232943" algn="ctr" eaLnBrk="0" fontAlgn="base" hangingPunct="0">
              <a:spcBef>
                <a:spcPct val="0"/>
              </a:spcBef>
              <a:spcAft>
                <a:spcPct val="0"/>
              </a:spcAft>
              <a:defRPr>
                <a:solidFill>
                  <a:schemeClr val="tx1"/>
                </a:solidFill>
                <a:latin typeface="Arial" charset="0"/>
              </a:defRPr>
            </a:lvl8pPr>
            <a:lvl9pPr marL="3960038" indent="-232943" algn="ctr" eaLnBrk="0" fontAlgn="base" hangingPunct="0">
              <a:spcBef>
                <a:spcPct val="0"/>
              </a:spcBef>
              <a:spcAft>
                <a:spcPct val="0"/>
              </a:spcAft>
              <a:defRPr>
                <a:solidFill>
                  <a:schemeClr val="tx1"/>
                </a:solidFill>
                <a:latin typeface="Arial" charset="0"/>
              </a:defRPr>
            </a:lvl9pPr>
          </a:lstStyle>
          <a:p>
            <a:fld id="{8930251D-F4CF-4DE3-BA51-3BA00168F4F7}" type="slidenum">
              <a:rPr lang="en-GB" altLang="en-US" smtClean="0">
                <a:solidFill>
                  <a:prstClr val="black"/>
                </a:solidFill>
              </a:rPr>
              <a:pPr/>
              <a:t>7</a:t>
            </a:fld>
            <a:endParaRPr lang="en-GB" altLang="en-US" smtClean="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GB" alt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algn="ctr" eaLnBrk="0" fontAlgn="base" hangingPunct="0">
              <a:spcBef>
                <a:spcPct val="0"/>
              </a:spcBef>
              <a:spcAft>
                <a:spcPct val="0"/>
              </a:spcAft>
              <a:defRPr>
                <a:solidFill>
                  <a:schemeClr val="tx1"/>
                </a:solidFill>
                <a:latin typeface="Arial" charset="0"/>
              </a:defRPr>
            </a:lvl6pPr>
            <a:lvl7pPr marL="3028264" indent="-232943" algn="ctr" eaLnBrk="0" fontAlgn="base" hangingPunct="0">
              <a:spcBef>
                <a:spcPct val="0"/>
              </a:spcBef>
              <a:spcAft>
                <a:spcPct val="0"/>
              </a:spcAft>
              <a:defRPr>
                <a:solidFill>
                  <a:schemeClr val="tx1"/>
                </a:solidFill>
                <a:latin typeface="Arial" charset="0"/>
              </a:defRPr>
            </a:lvl7pPr>
            <a:lvl8pPr marL="3494151" indent="-232943" algn="ctr" eaLnBrk="0" fontAlgn="base" hangingPunct="0">
              <a:spcBef>
                <a:spcPct val="0"/>
              </a:spcBef>
              <a:spcAft>
                <a:spcPct val="0"/>
              </a:spcAft>
              <a:defRPr>
                <a:solidFill>
                  <a:schemeClr val="tx1"/>
                </a:solidFill>
                <a:latin typeface="Arial" charset="0"/>
              </a:defRPr>
            </a:lvl8pPr>
            <a:lvl9pPr marL="3960038" indent="-232943" algn="ctr" eaLnBrk="0" fontAlgn="base" hangingPunct="0">
              <a:spcBef>
                <a:spcPct val="0"/>
              </a:spcBef>
              <a:spcAft>
                <a:spcPct val="0"/>
              </a:spcAft>
              <a:defRPr>
                <a:solidFill>
                  <a:schemeClr val="tx1"/>
                </a:solidFill>
                <a:latin typeface="Arial" charset="0"/>
              </a:defRPr>
            </a:lvl9pPr>
          </a:lstStyle>
          <a:p>
            <a:fld id="{AFD0074C-494A-4894-89FA-9F6B0880425F}" type="slidenum">
              <a:rPr lang="en-GB" altLang="en-US" smtClean="0">
                <a:solidFill>
                  <a:prstClr val="black"/>
                </a:solidFill>
              </a:rPr>
              <a:pPr/>
              <a:t>8</a:t>
            </a:fld>
            <a:endParaRPr lang="en-GB" altLang="en-US" smtClean="0">
              <a:solidFill>
                <a:prstClr val="black"/>
              </a:solidFill>
            </a:endParaRPr>
          </a:p>
        </p:txBody>
      </p:sp>
      <p:sp>
        <p:nvSpPr>
          <p:cNvPr id="30723" name="Rectangle 2"/>
          <p:cNvSpPr>
            <a:spLocks noGrp="1" noRot="1" noChangeAspect="1" noChangeArrowheads="1" noTextEdit="1"/>
          </p:cNvSpPr>
          <p:nvPr>
            <p:ph type="sldImg"/>
          </p:nvPr>
        </p:nvSpPr>
        <p:spPr>
          <a:xfrm>
            <a:off x="1182688" y="695325"/>
            <a:ext cx="4649787" cy="3487738"/>
          </a:xfrm>
          <a:ln/>
        </p:spPr>
      </p:sp>
      <p:sp>
        <p:nvSpPr>
          <p:cNvPr id="30724" name="Rectangle 3"/>
          <p:cNvSpPr>
            <a:spLocks noGrp="1" noChangeArrowheads="1"/>
          </p:cNvSpPr>
          <p:nvPr>
            <p:ph type="body" idx="1"/>
          </p:nvPr>
        </p:nvSpPr>
        <p:spPr>
          <a:xfrm>
            <a:off x="701040" y="4415790"/>
            <a:ext cx="5608320" cy="4184994"/>
          </a:xfrm>
          <a:noFill/>
        </p:spPr>
        <p:txBody>
          <a:bodyPr/>
          <a:lstStyle/>
          <a:p>
            <a:pPr eaLnBrk="1" hangingPunct="1"/>
            <a:r>
              <a:rPr lang="en-GB" altLang="en-US" sz="1000" dirty="0"/>
              <a:t>The Child’s Pathway health visitor who will </a:t>
            </a:r>
            <a:r>
              <a:rPr lang="en-GB" altLang="en-US" sz="1000" dirty="0" smtClean="0"/>
              <a:t>take </a:t>
            </a:r>
            <a:r>
              <a:rPr lang="en-GB" altLang="en-US" sz="1000" dirty="0"/>
              <a:t>on the role of Named Person until the child reaches entry to P1. The health visitor is the point of contact for any person who may have a concern about the </a:t>
            </a:r>
            <a:r>
              <a:rPr lang="en-GB" altLang="en-US" sz="1000" dirty="0" smtClean="0"/>
              <a:t>child at </a:t>
            </a:r>
            <a:r>
              <a:rPr lang="en-GB" altLang="en-US" sz="1000" dirty="0"/>
              <a:t>pre-school.</a:t>
            </a:r>
          </a:p>
          <a:p>
            <a:pPr eaLnBrk="1" hangingPunct="1"/>
            <a:endParaRPr lang="en-GB" altLang="en-US" sz="1000" dirty="0"/>
          </a:p>
          <a:p>
            <a:pPr eaLnBrk="1" hangingPunct="1"/>
            <a:r>
              <a:rPr lang="en-GB" altLang="en-US" sz="1000" dirty="0"/>
              <a:t>Once the child starts school the responsibility of Named Person sits within education. </a:t>
            </a:r>
          </a:p>
          <a:p>
            <a:pPr eaLnBrk="1" hangingPunct="1"/>
            <a:r>
              <a:rPr lang="en-GB" altLang="en-US" sz="1000" dirty="0"/>
              <a:t>In secondary school persons with a </a:t>
            </a:r>
            <a:r>
              <a:rPr lang="en-GB" altLang="en-US" sz="1000" dirty="0" smtClean="0"/>
              <a:t>guidance/pastoral </a:t>
            </a:r>
            <a:r>
              <a:rPr lang="en-GB" altLang="en-US" sz="1000" dirty="0"/>
              <a:t>remit for the child will be the Named Person. </a:t>
            </a:r>
          </a:p>
          <a:p>
            <a:pPr eaLnBrk="1" hangingPunct="1"/>
            <a:endParaRPr lang="en-GB" altLang="en-US" sz="1000" dirty="0"/>
          </a:p>
          <a:p>
            <a:pPr eaLnBrk="1" hangingPunct="1"/>
            <a:endParaRPr lang="en-GB" altLang="en-US" sz="1000" dirty="0"/>
          </a:p>
          <a:p>
            <a:pPr eaLnBrk="1" hangingPunct="1"/>
            <a:r>
              <a:rPr lang="en-GB" altLang="en-US" sz="1000" dirty="0"/>
              <a:t>Home Schooling – if child has been removed from school then the record will be held by </a:t>
            </a:r>
            <a:r>
              <a:rPr lang="en-GB" altLang="en-US" sz="1000" dirty="0" smtClean="0"/>
              <a:t>Education Services</a:t>
            </a:r>
            <a:endParaRPr lang="en-GB" altLang="en-US" sz="1000" dirty="0"/>
          </a:p>
          <a:p>
            <a:pPr eaLnBrk="1" hangingPunct="1"/>
            <a:r>
              <a:rPr lang="en-GB" altLang="en-US" sz="1000" dirty="0"/>
              <a:t>However, if the child has not been enrolled in education at any time they may not have a record.  </a:t>
            </a:r>
          </a:p>
          <a:p>
            <a:pPr eaLnBrk="1" hangingPunct="1"/>
            <a:r>
              <a:rPr lang="en-GB" altLang="en-US" sz="1000" dirty="0"/>
              <a:t>There may be records existing in health if the child was born or moved to the area before P1  </a:t>
            </a:r>
          </a:p>
          <a:p>
            <a:pPr eaLnBrk="1" hangingPunct="1"/>
            <a:endParaRPr lang="en-GB" altLang="en-US" sz="1000" dirty="0"/>
          </a:p>
          <a:p>
            <a:pPr eaLnBrk="1" hangingPunct="1"/>
            <a:endParaRPr lang="en-GB" alt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8EE8E6A-A80D-4D58-A185-31AEB7B9AE11}" type="slidenum">
              <a:rPr lang="en-GB" smtClean="0"/>
              <a:pPr>
                <a:defRPr/>
              </a:pPr>
              <a:t>9</a:t>
            </a:fld>
            <a:endParaRPr lang="en-GB"/>
          </a:p>
        </p:txBody>
      </p:sp>
    </p:spTree>
    <p:extLst>
      <p:ext uri="{BB962C8B-B14F-4D97-AF65-F5344CB8AC3E}">
        <p14:creationId xmlns:p14="http://schemas.microsoft.com/office/powerpoint/2010/main" val="247337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B4537B-571B-4D73-A1D1-F373B7031DA3}" type="slidenum">
              <a:rPr lang="en-GB" smtClean="0"/>
              <a:t>10</a:t>
            </a:fld>
            <a:endParaRPr lang="en-GB"/>
          </a:p>
        </p:txBody>
      </p:sp>
    </p:spTree>
    <p:extLst>
      <p:ext uri="{BB962C8B-B14F-4D97-AF65-F5344CB8AC3E}">
        <p14:creationId xmlns:p14="http://schemas.microsoft.com/office/powerpoint/2010/main" val="407344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algn="ctr" eaLnBrk="0" fontAlgn="base" hangingPunct="0">
              <a:spcBef>
                <a:spcPct val="0"/>
              </a:spcBef>
              <a:spcAft>
                <a:spcPct val="0"/>
              </a:spcAft>
              <a:defRPr>
                <a:solidFill>
                  <a:schemeClr val="tx1"/>
                </a:solidFill>
                <a:latin typeface="Arial" charset="0"/>
              </a:defRPr>
            </a:lvl6pPr>
            <a:lvl7pPr marL="3028264" indent="-232943" algn="ctr" eaLnBrk="0" fontAlgn="base" hangingPunct="0">
              <a:spcBef>
                <a:spcPct val="0"/>
              </a:spcBef>
              <a:spcAft>
                <a:spcPct val="0"/>
              </a:spcAft>
              <a:defRPr>
                <a:solidFill>
                  <a:schemeClr val="tx1"/>
                </a:solidFill>
                <a:latin typeface="Arial" charset="0"/>
              </a:defRPr>
            </a:lvl7pPr>
            <a:lvl8pPr marL="3494151" indent="-232943" algn="ctr" eaLnBrk="0" fontAlgn="base" hangingPunct="0">
              <a:spcBef>
                <a:spcPct val="0"/>
              </a:spcBef>
              <a:spcAft>
                <a:spcPct val="0"/>
              </a:spcAft>
              <a:defRPr>
                <a:solidFill>
                  <a:schemeClr val="tx1"/>
                </a:solidFill>
                <a:latin typeface="Arial" charset="0"/>
              </a:defRPr>
            </a:lvl8pPr>
            <a:lvl9pPr marL="3960038" indent="-232943" algn="ctr" eaLnBrk="0" fontAlgn="base" hangingPunct="0">
              <a:spcBef>
                <a:spcPct val="0"/>
              </a:spcBef>
              <a:spcAft>
                <a:spcPct val="0"/>
              </a:spcAft>
              <a:defRPr>
                <a:solidFill>
                  <a:schemeClr val="tx1"/>
                </a:solidFill>
                <a:latin typeface="Arial" charset="0"/>
              </a:defRPr>
            </a:lvl9pPr>
          </a:lstStyle>
          <a:p>
            <a:fld id="{A920DBEE-C94E-44A0-AC0E-14770EF42E27}" type="slidenum">
              <a:rPr lang="en-GB" altLang="en-US" smtClean="0">
                <a:solidFill>
                  <a:prstClr val="black"/>
                </a:solidFill>
              </a:rPr>
              <a:pPr/>
              <a:t>11</a:t>
            </a:fld>
            <a:endParaRPr lang="en-GB" altLang="en-US"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algn="ctr" eaLnBrk="0" fontAlgn="base" hangingPunct="0">
              <a:spcBef>
                <a:spcPct val="0"/>
              </a:spcBef>
              <a:spcAft>
                <a:spcPct val="0"/>
              </a:spcAft>
              <a:defRPr>
                <a:solidFill>
                  <a:schemeClr val="tx1"/>
                </a:solidFill>
                <a:latin typeface="Arial" charset="0"/>
              </a:defRPr>
            </a:lvl6pPr>
            <a:lvl7pPr marL="3028264" indent="-232943" algn="ctr" eaLnBrk="0" fontAlgn="base" hangingPunct="0">
              <a:spcBef>
                <a:spcPct val="0"/>
              </a:spcBef>
              <a:spcAft>
                <a:spcPct val="0"/>
              </a:spcAft>
              <a:defRPr>
                <a:solidFill>
                  <a:schemeClr val="tx1"/>
                </a:solidFill>
                <a:latin typeface="Arial" charset="0"/>
              </a:defRPr>
            </a:lvl7pPr>
            <a:lvl8pPr marL="3494151" indent="-232943" algn="ctr" eaLnBrk="0" fontAlgn="base" hangingPunct="0">
              <a:spcBef>
                <a:spcPct val="0"/>
              </a:spcBef>
              <a:spcAft>
                <a:spcPct val="0"/>
              </a:spcAft>
              <a:defRPr>
                <a:solidFill>
                  <a:schemeClr val="tx1"/>
                </a:solidFill>
                <a:latin typeface="Arial" charset="0"/>
              </a:defRPr>
            </a:lvl8pPr>
            <a:lvl9pPr marL="3960038" indent="-232943" algn="ctr" eaLnBrk="0" fontAlgn="base" hangingPunct="0">
              <a:spcBef>
                <a:spcPct val="0"/>
              </a:spcBef>
              <a:spcAft>
                <a:spcPct val="0"/>
              </a:spcAft>
              <a:defRPr>
                <a:solidFill>
                  <a:schemeClr val="tx1"/>
                </a:solidFill>
                <a:latin typeface="Arial" charset="0"/>
              </a:defRPr>
            </a:lvl9pPr>
          </a:lstStyle>
          <a:p>
            <a:fld id="{A920DBEE-C94E-44A0-AC0E-14770EF42E27}" type="slidenum">
              <a:rPr lang="en-GB" altLang="en-US" smtClean="0">
                <a:solidFill>
                  <a:prstClr val="black"/>
                </a:solidFill>
              </a:rPr>
              <a:pPr/>
              <a:t>12</a:t>
            </a:fld>
            <a:endParaRPr lang="en-GB" altLang="en-US"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the Children (Scotland)</a:t>
            </a:r>
            <a:r>
              <a:rPr lang="en-GB" baseline="0" dirty="0" smtClean="0"/>
              <a:t> Act 1995 – the most defining ACT 2014 for Children’s Services</a:t>
            </a:r>
          </a:p>
          <a:p>
            <a:r>
              <a:rPr lang="en-GB" baseline="0" dirty="0" smtClean="0"/>
              <a:t>Support - changes how we do things (systems)</a:t>
            </a:r>
          </a:p>
          <a:p>
            <a:r>
              <a:rPr lang="en-GB" baseline="0" dirty="0" smtClean="0"/>
              <a:t>Challenge – what we do (culture)</a:t>
            </a:r>
          </a:p>
          <a:p>
            <a:r>
              <a:rPr lang="en-GB" baseline="0" dirty="0" smtClean="0"/>
              <a:t>Expectation – What works (how we all work together to improve outcomes) (practice)</a:t>
            </a:r>
            <a:endParaRPr lang="en-GB" dirty="0"/>
          </a:p>
        </p:txBody>
      </p:sp>
      <p:sp>
        <p:nvSpPr>
          <p:cNvPr id="4" name="Slide Number Placeholder 3"/>
          <p:cNvSpPr>
            <a:spLocks noGrp="1"/>
          </p:cNvSpPr>
          <p:nvPr>
            <p:ph type="sldNum" sz="quarter" idx="10"/>
          </p:nvPr>
        </p:nvSpPr>
        <p:spPr/>
        <p:txBody>
          <a:bodyPr/>
          <a:lstStyle/>
          <a:p>
            <a:fld id="{61B4537B-571B-4D73-A1D1-F373B7031DA3}" type="slidenum">
              <a:rPr lang="en-GB" smtClean="0"/>
              <a:t>13</a:t>
            </a:fld>
            <a:endParaRPr lang="en-GB"/>
          </a:p>
        </p:txBody>
      </p:sp>
    </p:spTree>
    <p:extLst>
      <p:ext uri="{BB962C8B-B14F-4D97-AF65-F5344CB8AC3E}">
        <p14:creationId xmlns:p14="http://schemas.microsoft.com/office/powerpoint/2010/main" val="1478461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9468" y="1439614"/>
            <a:ext cx="3332867" cy="3309294"/>
          </a:xfrm>
          <a:prstGeom prst="rect">
            <a:avLst/>
          </a:prstGeom>
        </p:spPr>
        <p:txBody>
          <a:bodyPr/>
          <a:lstStyle>
            <a:lvl1pPr algn="l">
              <a:defRPr sz="3200" b="1" i="0"/>
            </a:lvl1pPr>
          </a:lstStyle>
          <a:p>
            <a:r>
              <a:rPr lang="en-US" smtClean="0"/>
              <a:t>Click to edit Master title style</a:t>
            </a:r>
            <a:endParaRPr lang="en-US" dirty="0"/>
          </a:p>
        </p:txBody>
      </p:sp>
    </p:spTree>
    <p:extLst>
      <p:ext uri="{BB962C8B-B14F-4D97-AF65-F5344CB8AC3E}">
        <p14:creationId xmlns:p14="http://schemas.microsoft.com/office/powerpoint/2010/main" val="285190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1969"/>
            <a:ext cx="8229600" cy="67291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9710"/>
            <a:ext cx="4038600" cy="3966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59710"/>
            <a:ext cx="4038600" cy="3966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5254EA-53CA-444F-B4C7-E5B65F408C91}" type="datetimeFigureOut">
              <a:rPr lang="en-US" smtClean="0"/>
              <a:t>5/4/2016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73FACE-FAE3-E341-9B2F-5B0554A97FD9}" type="slidenum">
              <a:rPr lang="en-US" smtClean="0"/>
              <a:t>‹#›</a:t>
            </a:fld>
            <a:endParaRPr lang="en-US"/>
          </a:p>
        </p:txBody>
      </p:sp>
    </p:spTree>
    <p:extLst>
      <p:ext uri="{BB962C8B-B14F-4D97-AF65-F5344CB8AC3E}">
        <p14:creationId xmlns:p14="http://schemas.microsoft.com/office/powerpoint/2010/main" val="191716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03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59860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13" descr="th?id=H"/>
          <p:cNvPicPr>
            <a:picLocks noChangeAspect="1" noChangeArrowheads="1"/>
          </p:cNvPicPr>
          <p:nvPr userDrawn="1"/>
        </p:nvPicPr>
        <p:blipFill>
          <a:blip r:embed="rId2" cstate="print">
            <a:lum contrast="12000"/>
          </a:blip>
          <a:srcRect/>
          <a:stretch>
            <a:fillRect/>
          </a:stretch>
        </p:blipFill>
        <p:spPr bwMode="auto">
          <a:xfrm>
            <a:off x="250825" y="6021388"/>
            <a:ext cx="2095500" cy="600075"/>
          </a:xfrm>
          <a:prstGeom prst="rect">
            <a:avLst/>
          </a:prstGeom>
          <a:noFill/>
          <a:ln w="9525">
            <a:noFill/>
            <a:miter lim="800000"/>
            <a:headEnd/>
            <a:tailEnd/>
          </a:ln>
        </p:spPr>
      </p:pic>
      <p:pic>
        <p:nvPicPr>
          <p:cNvPr id="5" name="Picture 6" descr="girfec_logo_normal-300x175"/>
          <p:cNvPicPr>
            <a:picLocks noChangeAspect="1" noChangeArrowheads="1"/>
          </p:cNvPicPr>
          <p:nvPr userDrawn="1"/>
        </p:nvPicPr>
        <p:blipFill>
          <a:blip r:embed="rId3" cstate="print"/>
          <a:srcRect/>
          <a:stretch>
            <a:fillRect/>
          </a:stretch>
        </p:blipFill>
        <p:spPr bwMode="auto">
          <a:xfrm>
            <a:off x="6011863" y="5984875"/>
            <a:ext cx="1296987" cy="757238"/>
          </a:xfrm>
          <a:prstGeom prst="rect">
            <a:avLst/>
          </a:prstGeom>
          <a:noFill/>
          <a:ln w="9525">
            <a:noFill/>
            <a:miter lim="800000"/>
            <a:headEnd/>
            <a:tailEnd/>
          </a:ln>
        </p:spPr>
      </p:pic>
      <p:pic>
        <p:nvPicPr>
          <p:cNvPr id="6" name="Picture 7" descr="TATC Medium"/>
          <p:cNvPicPr>
            <a:picLocks noChangeAspect="1" noChangeArrowheads="1"/>
          </p:cNvPicPr>
          <p:nvPr userDrawn="1"/>
        </p:nvPicPr>
        <p:blipFill>
          <a:blip r:embed="rId4" cstate="print"/>
          <a:srcRect/>
          <a:stretch>
            <a:fillRect/>
          </a:stretch>
        </p:blipFill>
        <p:spPr bwMode="auto">
          <a:xfrm>
            <a:off x="7380288" y="6165850"/>
            <a:ext cx="1581150" cy="488950"/>
          </a:xfrm>
          <a:prstGeom prst="rect">
            <a:avLst/>
          </a:prstGeom>
          <a:noFill/>
          <a:ln w="9525">
            <a:noFill/>
            <a:miter lim="800000"/>
            <a:headEnd/>
            <a:tailEnd/>
          </a:ln>
        </p:spPr>
      </p:pic>
      <p:sp>
        <p:nvSpPr>
          <p:cNvPr id="38914" name="Rectangle 2"/>
          <p:cNvSpPr>
            <a:spLocks noGrp="1" noChangeArrowheads="1"/>
          </p:cNvSpPr>
          <p:nvPr>
            <p:ph type="ctrTitle"/>
          </p:nvPr>
        </p:nvSpPr>
        <p:spPr>
          <a:xfrm>
            <a:off x="539750" y="908050"/>
            <a:ext cx="8024813" cy="938213"/>
          </a:xfrm>
          <a:prstGeom prst="rect">
            <a:avLst/>
          </a:prstGeom>
        </p:spPr>
        <p:txBody>
          <a:bodyPr/>
          <a:lstStyle>
            <a:lvl1pPr algn="r">
              <a:defRPr sz="3200"/>
            </a:lvl1pPr>
          </a:lstStyle>
          <a:p>
            <a:r>
              <a:rPr lang="en-GB"/>
              <a:t>Click to edit Master title style</a:t>
            </a:r>
          </a:p>
        </p:txBody>
      </p:sp>
      <p:sp>
        <p:nvSpPr>
          <p:cNvPr id="38915" name="Rectangle 3"/>
          <p:cNvSpPr>
            <a:spLocks noGrp="1" noChangeArrowheads="1"/>
          </p:cNvSpPr>
          <p:nvPr>
            <p:ph type="subTitle" idx="1"/>
          </p:nvPr>
        </p:nvSpPr>
        <p:spPr>
          <a:xfrm>
            <a:off x="4572000" y="2903538"/>
            <a:ext cx="3992563" cy="1050925"/>
          </a:xfrm>
        </p:spPr>
        <p:txBody>
          <a:bodyPr/>
          <a:lstStyle>
            <a:lvl1pPr marL="0" indent="0" algn="r">
              <a:buFontTx/>
              <a:buNone/>
              <a:defRPr sz="2400"/>
            </a:lvl1pPr>
          </a:lstStyle>
          <a:p>
            <a:r>
              <a:rPr lang="en-GB"/>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258" y="1294599"/>
            <a:ext cx="3816200" cy="4442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0158421"/>
      </p:ext>
    </p:extLst>
  </p:cSld>
  <p:clrMap bg1="lt1" tx1="dk1" bg2="lt2" tx2="dk2" accent1="accent1" accent2="accent2" accent3="accent3" accent4="accent4" accent5="accent5" accent6="accent6" hlink="hlink" folHlink="folHlink"/>
  <p:sldLayoutIdLst>
    <p:sldLayoutId id="2147493468" r:id="rId1"/>
    <p:sldLayoutId id="2147493471" r:id="rId2"/>
    <p:sldLayoutId id="2147493474" r:id="rId3"/>
    <p:sldLayoutId id="2147493476" r:id="rId4"/>
    <p:sldLayoutId id="21474934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1.jpe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Named Person training for education </a:t>
            </a:r>
            <a:r>
              <a:rPr lang="en-US" dirty="0"/>
              <a:t>s</a:t>
            </a:r>
            <a:r>
              <a:rPr lang="en-US" dirty="0" smtClean="0"/>
              <a:t>ervices in Inverclyde</a:t>
            </a:r>
            <a:endParaRPr lang="en-US" dirty="0"/>
          </a:p>
        </p:txBody>
      </p:sp>
    </p:spTree>
    <p:extLst>
      <p:ext uri="{BB962C8B-B14F-4D97-AF65-F5344CB8AC3E}">
        <p14:creationId xmlns:p14="http://schemas.microsoft.com/office/powerpoint/2010/main" val="639813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32262"/>
            <a:ext cx="8031600" cy="4521120"/>
          </a:xfrm>
        </p:spPr>
        <p:txBody>
          <a:bodyPr>
            <a:normAutofit/>
          </a:bodyPr>
          <a:lstStyle/>
          <a:p>
            <a:pPr marL="514350" indent="-514350">
              <a:spcBef>
                <a:spcPts val="0"/>
              </a:spcBef>
              <a:spcAft>
                <a:spcPts val="300"/>
              </a:spcAft>
              <a:buFont typeface="+mj-lt"/>
              <a:buAutoNum type="arabicPeriod"/>
            </a:pPr>
            <a:r>
              <a:rPr lang="en-GB" dirty="0" smtClean="0"/>
              <a:t>What is getting in the way of this child or young person’s wellbeing?</a:t>
            </a:r>
          </a:p>
          <a:p>
            <a:pPr marL="514350" indent="-514350">
              <a:spcBef>
                <a:spcPts val="0"/>
              </a:spcBef>
              <a:spcAft>
                <a:spcPts val="300"/>
              </a:spcAft>
              <a:buFont typeface="+mj-lt"/>
              <a:buAutoNum type="arabicPeriod"/>
            </a:pPr>
            <a:r>
              <a:rPr lang="en-GB" dirty="0" smtClean="0"/>
              <a:t>Do I have all the information I need to help this child or young person?</a:t>
            </a:r>
          </a:p>
          <a:p>
            <a:pPr marL="514350" indent="-514350">
              <a:spcBef>
                <a:spcPts val="0"/>
              </a:spcBef>
              <a:spcAft>
                <a:spcPts val="300"/>
              </a:spcAft>
              <a:buFont typeface="+mj-lt"/>
              <a:buAutoNum type="arabicPeriod"/>
            </a:pPr>
            <a:r>
              <a:rPr lang="en-GB" dirty="0" smtClean="0"/>
              <a:t>What can I do now to help this child or young person?</a:t>
            </a:r>
          </a:p>
          <a:p>
            <a:pPr marL="514350" indent="-514350">
              <a:spcBef>
                <a:spcPts val="0"/>
              </a:spcBef>
              <a:spcAft>
                <a:spcPts val="300"/>
              </a:spcAft>
              <a:buFont typeface="+mj-lt"/>
              <a:buAutoNum type="arabicPeriod"/>
            </a:pPr>
            <a:r>
              <a:rPr lang="en-GB" dirty="0" smtClean="0"/>
              <a:t>What can my agency do to help this child or young person?</a:t>
            </a:r>
          </a:p>
          <a:p>
            <a:pPr marL="514350" indent="-514350">
              <a:spcBef>
                <a:spcPts val="0"/>
              </a:spcBef>
              <a:spcAft>
                <a:spcPts val="300"/>
              </a:spcAft>
              <a:buFont typeface="+mj-lt"/>
              <a:buAutoNum type="arabicPeriod"/>
            </a:pPr>
            <a:r>
              <a:rPr lang="en-GB" dirty="0" smtClean="0"/>
              <a:t>What additional help, if any, may be needed from others?</a:t>
            </a:r>
            <a:endParaRPr lang="en-GB" dirty="0"/>
          </a:p>
        </p:txBody>
      </p:sp>
      <p:sp>
        <p:nvSpPr>
          <p:cNvPr id="6" name="Title 1"/>
          <p:cNvSpPr>
            <a:spLocks noGrp="1"/>
          </p:cNvSpPr>
          <p:nvPr>
            <p:ph type="title"/>
          </p:nvPr>
        </p:nvSpPr>
        <p:spPr>
          <a:xfrm>
            <a:off x="1886400" y="403200"/>
            <a:ext cx="6602400" cy="788400"/>
          </a:xfrm>
        </p:spPr>
        <p:txBody>
          <a:bodyPr anchor="ctr" anchorCtr="0"/>
          <a:lstStyle/>
          <a:p>
            <a:pPr algn="l"/>
            <a:r>
              <a:rPr lang="en-GB" sz="3200" b="1" dirty="0" smtClean="0"/>
              <a:t>5 Key Questions</a:t>
            </a:r>
            <a:endParaRPr lang="en-GB" sz="32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292" y="6065520"/>
            <a:ext cx="2278380" cy="792480"/>
          </a:xfrm>
          <a:prstGeom prst="rect">
            <a:avLst/>
          </a:prstGeom>
        </p:spPr>
      </p:pic>
    </p:spTree>
    <p:extLst>
      <p:ext uri="{BB962C8B-B14F-4D97-AF65-F5344CB8AC3E}">
        <p14:creationId xmlns:p14="http://schemas.microsoft.com/office/powerpoint/2010/main" val="2643976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0"/>
          <p:cNvSpPr>
            <a:spLocks noGrp="1" noChangeArrowheads="1"/>
          </p:cNvSpPr>
          <p:nvPr>
            <p:ph type="title"/>
          </p:nvPr>
        </p:nvSpPr>
        <p:spPr>
          <a:xfrm>
            <a:off x="1832104" y="797400"/>
            <a:ext cx="6602400" cy="788400"/>
          </a:xfrm>
          <a:noFill/>
        </p:spPr>
        <p:txBody>
          <a:bodyPr anchor="ctr" anchorCtr="0"/>
          <a:lstStyle/>
          <a:p>
            <a:pPr algn="l" eaLnBrk="1" hangingPunct="1"/>
            <a:r>
              <a:rPr lang="en-GB" altLang="en-US" sz="2800" b="1" dirty="0" smtClean="0">
                <a:effectLst/>
              </a:rPr>
              <a:t>The Named Person service and the Named Person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
        <p:nvSpPr>
          <p:cNvPr id="2" name="TextBox 1"/>
          <p:cNvSpPr txBox="1"/>
          <p:nvPr/>
        </p:nvSpPr>
        <p:spPr>
          <a:xfrm>
            <a:off x="161925" y="1790700"/>
            <a:ext cx="8366058" cy="4401205"/>
          </a:xfrm>
          <a:prstGeom prst="rect">
            <a:avLst/>
          </a:prstGeom>
          <a:noFill/>
        </p:spPr>
        <p:txBody>
          <a:bodyPr wrap="square" rtlCol="0">
            <a:spAutoFit/>
          </a:bodyPr>
          <a:lstStyle/>
          <a:p>
            <a:pPr>
              <a:buClr>
                <a:srgbClr val="0000FF"/>
              </a:buClr>
              <a:buSzPct val="70000"/>
              <a:defRPr/>
            </a:pPr>
            <a:r>
              <a:rPr lang="en-GB" sz="2000" b="1" dirty="0">
                <a:solidFill>
                  <a:prstClr val="black"/>
                </a:solidFill>
              </a:rPr>
              <a:t>The Named </a:t>
            </a:r>
            <a:r>
              <a:rPr lang="en-GB" sz="2000" b="1" dirty="0" smtClean="0">
                <a:solidFill>
                  <a:prstClr val="black"/>
                </a:solidFill>
              </a:rPr>
              <a:t>Person service </a:t>
            </a:r>
            <a:r>
              <a:rPr lang="en-GB" sz="2000" b="1" dirty="0">
                <a:solidFill>
                  <a:prstClr val="black"/>
                </a:solidFill>
              </a:rPr>
              <a:t>(</a:t>
            </a:r>
            <a:r>
              <a:rPr lang="en-GB" sz="2000" b="1" dirty="0" smtClean="0">
                <a:solidFill>
                  <a:prstClr val="black"/>
                </a:solidFill>
              </a:rPr>
              <a:t>education) is the Local Authority</a:t>
            </a:r>
          </a:p>
          <a:p>
            <a:pPr>
              <a:buClr>
                <a:srgbClr val="0000FF"/>
              </a:buClr>
              <a:buSzPct val="70000"/>
              <a:defRPr/>
            </a:pPr>
            <a:endParaRPr lang="en-GB" sz="2000" b="1" dirty="0">
              <a:solidFill>
                <a:prstClr val="black"/>
              </a:solidFill>
            </a:endParaRPr>
          </a:p>
          <a:p>
            <a:pPr marL="342900" indent="-342900">
              <a:buSzPct val="100000"/>
              <a:buFont typeface="Arial" panose="020B0604020202020204" pitchFamily="34" charset="0"/>
              <a:buChar char="•"/>
              <a:defRPr/>
            </a:pPr>
            <a:r>
              <a:rPr lang="en-GB" sz="2000" dirty="0" smtClean="0">
                <a:solidFill>
                  <a:prstClr val="black"/>
                </a:solidFill>
              </a:rPr>
              <a:t>The Named Person carries out the functions on behalf of the service provider – the Local Authority</a:t>
            </a:r>
          </a:p>
          <a:p>
            <a:pPr>
              <a:buSzPct val="100000"/>
              <a:defRPr/>
            </a:pPr>
            <a:endParaRPr lang="en-GB" sz="2000" dirty="0">
              <a:solidFill>
                <a:prstClr val="black"/>
              </a:solidFill>
            </a:endParaRPr>
          </a:p>
          <a:p>
            <a:pPr marL="342900" indent="-342900">
              <a:buFont typeface="Arial" panose="020B0604020202020204" pitchFamily="34" charset="0"/>
              <a:buChar char="•"/>
              <a:defRPr/>
            </a:pPr>
            <a:r>
              <a:rPr lang="en-GB" sz="2000" dirty="0" smtClean="0">
                <a:solidFill>
                  <a:prstClr val="black"/>
                </a:solidFill>
              </a:rPr>
              <a:t>The responsibility for the exercise of these functions lies with the service provider and not the individual</a:t>
            </a:r>
            <a:endParaRPr lang="en-GB" sz="2000" dirty="0">
              <a:solidFill>
                <a:prstClr val="black"/>
              </a:solidFill>
            </a:endParaRPr>
          </a:p>
          <a:p>
            <a:pPr>
              <a:defRPr/>
            </a:pPr>
            <a:endParaRPr lang="en-GB" sz="2000" dirty="0" smtClean="0">
              <a:solidFill>
                <a:prstClr val="black"/>
              </a:solidFill>
            </a:endParaRPr>
          </a:p>
          <a:p>
            <a:pPr marL="342900" indent="-342900">
              <a:buFont typeface="Arial" panose="020B0604020202020204" pitchFamily="34" charset="0"/>
              <a:buChar char="•"/>
              <a:defRPr/>
            </a:pPr>
            <a:r>
              <a:rPr lang="en-GB" sz="2000" dirty="0" smtClean="0">
                <a:solidFill>
                  <a:prstClr val="black"/>
                </a:solidFill>
              </a:rPr>
              <a:t>The Act does not impose any additional legal responsibilities on any individual who is carrying out the Named Person functions.</a:t>
            </a:r>
            <a:endParaRPr lang="en-GB" sz="2000" dirty="0">
              <a:solidFill>
                <a:prstClr val="black"/>
              </a:solidFill>
            </a:endParaRPr>
          </a:p>
          <a:p>
            <a:pPr marL="342900" indent="-342900">
              <a:buFont typeface="Arial" panose="020B0604020202020204" pitchFamily="34" charset="0"/>
              <a:buChar char="•"/>
              <a:defRPr/>
            </a:pPr>
            <a:endParaRPr lang="en-GB" sz="2000" dirty="0">
              <a:solidFill>
                <a:prstClr val="black"/>
              </a:solidFill>
            </a:endParaRPr>
          </a:p>
          <a:p>
            <a:pPr marL="342900" indent="-342900">
              <a:buFont typeface="Arial" panose="020B0604020202020204" pitchFamily="34" charset="0"/>
              <a:buChar char="•"/>
              <a:defRPr/>
            </a:pPr>
            <a:r>
              <a:rPr lang="en-GB" sz="2000" dirty="0" smtClean="0">
                <a:solidFill>
                  <a:prstClr val="black"/>
                </a:solidFill>
              </a:rPr>
              <a:t>The Named Person will exercise these functions in the context of supporting the wellbeing of the child/young person in their professional role</a:t>
            </a:r>
            <a:endParaRPr lang="en-GB" sz="2000" dirty="0">
              <a:solidFill>
                <a:prstClr val="black"/>
              </a:solidFill>
            </a:endParaRPr>
          </a:p>
        </p:txBody>
      </p:sp>
    </p:spTree>
    <p:extLst>
      <p:ext uri="{BB962C8B-B14F-4D97-AF65-F5344CB8AC3E}">
        <p14:creationId xmlns:p14="http://schemas.microsoft.com/office/powerpoint/2010/main" val="195834058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0"/>
          <p:cNvSpPr>
            <a:spLocks noGrp="1" noChangeArrowheads="1"/>
          </p:cNvSpPr>
          <p:nvPr>
            <p:ph type="title"/>
          </p:nvPr>
        </p:nvSpPr>
        <p:spPr>
          <a:xfrm>
            <a:off x="1886400" y="403200"/>
            <a:ext cx="6602400" cy="788400"/>
          </a:xfrm>
          <a:noFill/>
        </p:spPr>
        <p:txBody>
          <a:bodyPr anchor="ctr" anchorCtr="0"/>
          <a:lstStyle/>
          <a:p>
            <a:pPr algn="l" eaLnBrk="1" hangingPunct="1"/>
            <a:r>
              <a:rPr lang="en-GB" altLang="en-US" sz="2800" b="1" dirty="0"/>
              <a:t>T</a:t>
            </a:r>
            <a:r>
              <a:rPr lang="en-GB" altLang="en-US" sz="2800" b="1" dirty="0" smtClean="0">
                <a:effectLst/>
              </a:rPr>
              <a:t>he Named Person functions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
        <p:nvSpPr>
          <p:cNvPr id="2" name="TextBox 1"/>
          <p:cNvSpPr txBox="1"/>
          <p:nvPr/>
        </p:nvSpPr>
        <p:spPr>
          <a:xfrm>
            <a:off x="0" y="1544399"/>
            <a:ext cx="8527983" cy="3785652"/>
          </a:xfrm>
          <a:prstGeom prst="rect">
            <a:avLst/>
          </a:prstGeom>
          <a:noFill/>
        </p:spPr>
        <p:txBody>
          <a:bodyPr wrap="square" rtlCol="0">
            <a:spAutoFit/>
          </a:bodyPr>
          <a:lstStyle/>
          <a:p>
            <a:pPr>
              <a:buClr>
                <a:srgbClr val="0000FF"/>
              </a:buClr>
              <a:buSzPct val="70000"/>
              <a:defRPr/>
            </a:pPr>
            <a:r>
              <a:rPr lang="en-GB" sz="2400" b="1" dirty="0">
                <a:solidFill>
                  <a:prstClr val="black"/>
                </a:solidFill>
              </a:rPr>
              <a:t>The Named </a:t>
            </a:r>
            <a:r>
              <a:rPr lang="en-GB" sz="2400" b="1" dirty="0" smtClean="0">
                <a:solidFill>
                  <a:prstClr val="black"/>
                </a:solidFill>
              </a:rPr>
              <a:t>Person functions three main categories</a:t>
            </a:r>
          </a:p>
          <a:p>
            <a:pPr>
              <a:buClr>
                <a:srgbClr val="0000FF"/>
              </a:buClr>
              <a:buSzPct val="70000"/>
              <a:defRPr/>
            </a:pPr>
            <a:endParaRPr lang="en-GB" sz="2400" b="1" dirty="0" smtClean="0">
              <a:solidFill>
                <a:prstClr val="black"/>
              </a:solidFill>
            </a:endParaRPr>
          </a:p>
          <a:p>
            <a:pPr marL="342900" indent="-342900">
              <a:buClr>
                <a:srgbClr val="0000FF"/>
              </a:buClr>
              <a:buSzPct val="70000"/>
              <a:buFont typeface="Arial" pitchFamily="34" charset="0"/>
              <a:buChar char="•"/>
              <a:defRPr/>
            </a:pPr>
            <a:r>
              <a:rPr lang="en-GB" sz="2400" dirty="0" smtClean="0">
                <a:solidFill>
                  <a:prstClr val="black"/>
                </a:solidFill>
              </a:rPr>
              <a:t>Advise inform or support the child or young person or parent</a:t>
            </a:r>
          </a:p>
          <a:p>
            <a:pPr marL="342900" indent="-342900">
              <a:buClr>
                <a:srgbClr val="0000FF"/>
              </a:buClr>
              <a:buSzPct val="70000"/>
              <a:buFont typeface="Arial" pitchFamily="34" charset="0"/>
              <a:buChar char="•"/>
              <a:defRPr/>
            </a:pPr>
            <a:endParaRPr lang="en-GB" sz="2400" dirty="0">
              <a:solidFill>
                <a:prstClr val="black"/>
              </a:solidFill>
            </a:endParaRPr>
          </a:p>
          <a:p>
            <a:pPr marL="342900" indent="-342900">
              <a:buClr>
                <a:srgbClr val="0000FF"/>
              </a:buClr>
              <a:buSzPct val="70000"/>
              <a:buFont typeface="Arial" pitchFamily="34" charset="0"/>
              <a:buChar char="•"/>
              <a:defRPr/>
            </a:pPr>
            <a:r>
              <a:rPr lang="en-GB" sz="2400" dirty="0" smtClean="0">
                <a:solidFill>
                  <a:prstClr val="black"/>
                </a:solidFill>
              </a:rPr>
              <a:t>Help the child or young person or a parent to access a service or support</a:t>
            </a:r>
          </a:p>
          <a:p>
            <a:pPr marL="342900" indent="-342900">
              <a:buClr>
                <a:srgbClr val="0000FF"/>
              </a:buClr>
              <a:buSzPct val="70000"/>
              <a:buFont typeface="Arial" pitchFamily="34" charset="0"/>
              <a:buChar char="•"/>
              <a:defRPr/>
            </a:pPr>
            <a:endParaRPr lang="en-GB" sz="2400" dirty="0">
              <a:solidFill>
                <a:prstClr val="black"/>
              </a:solidFill>
            </a:endParaRPr>
          </a:p>
          <a:p>
            <a:pPr marL="342900" indent="-342900">
              <a:buClr>
                <a:srgbClr val="0000FF"/>
              </a:buClr>
              <a:buSzPct val="70000"/>
              <a:buFont typeface="Arial" pitchFamily="34" charset="0"/>
              <a:buChar char="•"/>
              <a:defRPr/>
            </a:pPr>
            <a:r>
              <a:rPr lang="en-GB" sz="2400" dirty="0" smtClean="0">
                <a:solidFill>
                  <a:prstClr val="black"/>
                </a:solidFill>
              </a:rPr>
              <a:t>Discuss or raise a matter about a child or young person with a service provider or relevant authority</a:t>
            </a:r>
            <a:endParaRPr lang="en-GB" sz="2400" dirty="0">
              <a:solidFill>
                <a:prstClr val="black"/>
              </a:solidFill>
            </a:endParaRPr>
          </a:p>
        </p:txBody>
      </p:sp>
    </p:spTree>
    <p:extLst>
      <p:ext uri="{BB962C8B-B14F-4D97-AF65-F5344CB8AC3E}">
        <p14:creationId xmlns:p14="http://schemas.microsoft.com/office/powerpoint/2010/main" val="77485052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1" y="934424"/>
            <a:ext cx="6096000" cy="515324"/>
          </a:xfrm>
        </p:spPr>
        <p:txBody>
          <a:bodyPr anchor="ctr" anchorCtr="0"/>
          <a:lstStyle/>
          <a:p>
            <a:r>
              <a:rPr lang="en-GB" sz="2800" b="1" dirty="0" smtClean="0"/>
              <a:t>GIRFEC and HSCP</a:t>
            </a:r>
            <a:endParaRPr lang="en-GB" sz="2800" b="1" dirty="0"/>
          </a:p>
        </p:txBody>
      </p:sp>
      <p:sp>
        <p:nvSpPr>
          <p:cNvPr id="3" name="Content Placeholder 2"/>
          <p:cNvSpPr>
            <a:spLocks noGrp="1"/>
          </p:cNvSpPr>
          <p:nvPr>
            <p:ph idx="1"/>
          </p:nvPr>
        </p:nvSpPr>
        <p:spPr>
          <a:xfrm>
            <a:off x="447675" y="1857375"/>
            <a:ext cx="7991476" cy="4129156"/>
          </a:xfrm>
        </p:spPr>
        <p:txBody>
          <a:bodyPr>
            <a:normAutofit/>
          </a:bodyPr>
          <a:lstStyle/>
          <a:p>
            <a:pPr>
              <a:buFont typeface="Wingdings" panose="05000000000000000000" pitchFamily="2" charset="2"/>
              <a:buChar char="v"/>
            </a:pPr>
            <a:r>
              <a:rPr lang="en-GB" sz="2400" dirty="0" smtClean="0">
                <a:solidFill>
                  <a:schemeClr val="tx2"/>
                </a:solidFill>
              </a:rPr>
              <a:t>Support</a:t>
            </a:r>
          </a:p>
          <a:p>
            <a:pPr>
              <a:buFont typeface="Wingdings" panose="05000000000000000000" pitchFamily="2" charset="2"/>
              <a:buChar char="v"/>
            </a:pPr>
            <a:endParaRPr lang="en-GB" sz="2400" dirty="0">
              <a:solidFill>
                <a:schemeClr val="tx2"/>
              </a:solidFill>
            </a:endParaRPr>
          </a:p>
          <a:p>
            <a:pPr>
              <a:buFont typeface="Wingdings" panose="05000000000000000000" pitchFamily="2" charset="2"/>
              <a:buChar char="v"/>
            </a:pPr>
            <a:endParaRPr lang="en-GB" sz="2400" dirty="0" smtClean="0">
              <a:solidFill>
                <a:schemeClr val="tx2"/>
              </a:solidFill>
            </a:endParaRPr>
          </a:p>
          <a:p>
            <a:pPr>
              <a:buFont typeface="Wingdings" panose="05000000000000000000" pitchFamily="2" charset="2"/>
              <a:buChar char="v"/>
            </a:pPr>
            <a:endParaRPr lang="en-GB" sz="2400" dirty="0">
              <a:solidFill>
                <a:schemeClr val="tx2"/>
              </a:solidFill>
            </a:endParaRPr>
          </a:p>
          <a:p>
            <a:pPr>
              <a:buFont typeface="Wingdings" panose="05000000000000000000" pitchFamily="2" charset="2"/>
              <a:buChar char="v"/>
            </a:pPr>
            <a:r>
              <a:rPr lang="en-GB" sz="2400" dirty="0" smtClean="0">
                <a:solidFill>
                  <a:schemeClr val="tx2"/>
                </a:solidFill>
              </a:rPr>
              <a:t>Challenge</a:t>
            </a:r>
          </a:p>
          <a:p>
            <a:pPr>
              <a:buFont typeface="Wingdings" panose="05000000000000000000" pitchFamily="2" charset="2"/>
              <a:buChar char="v"/>
            </a:pPr>
            <a:endParaRPr lang="en-GB" sz="2400" dirty="0">
              <a:solidFill>
                <a:schemeClr val="tx2"/>
              </a:solidFill>
            </a:endParaRPr>
          </a:p>
          <a:p>
            <a:pPr>
              <a:buFont typeface="Wingdings" panose="05000000000000000000" pitchFamily="2" charset="2"/>
              <a:buChar char="v"/>
            </a:pPr>
            <a:endParaRPr lang="en-GB" sz="2400" dirty="0" smtClean="0">
              <a:solidFill>
                <a:schemeClr val="tx2"/>
              </a:solidFill>
            </a:endParaRPr>
          </a:p>
          <a:p>
            <a:pPr>
              <a:buFont typeface="Wingdings" panose="05000000000000000000" pitchFamily="2" charset="2"/>
              <a:buChar char="v"/>
            </a:pPr>
            <a:r>
              <a:rPr lang="en-GB" sz="2400" dirty="0" smtClean="0">
                <a:solidFill>
                  <a:schemeClr val="tx2"/>
                </a:solidFill>
              </a:rPr>
              <a:t>Expectation</a:t>
            </a:r>
            <a:endParaRPr lang="en-GB" sz="2400"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387" y="6171722"/>
            <a:ext cx="891617" cy="6172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360" y="6170382"/>
            <a:ext cx="866344" cy="61995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472" y="6255820"/>
            <a:ext cx="2027917" cy="4846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254" y="6010667"/>
            <a:ext cx="2278380" cy="792480"/>
          </a:xfrm>
          <a:prstGeom prst="rect">
            <a:avLst/>
          </a:prstGeom>
        </p:spPr>
      </p:pic>
    </p:spTree>
    <p:extLst>
      <p:ext uri="{BB962C8B-B14F-4D97-AF65-F5344CB8AC3E}">
        <p14:creationId xmlns:p14="http://schemas.microsoft.com/office/powerpoint/2010/main" val="3365022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1" y="934424"/>
            <a:ext cx="6096000" cy="515324"/>
          </a:xfrm>
        </p:spPr>
        <p:txBody>
          <a:bodyPr anchor="ctr" anchorCtr="0"/>
          <a:lstStyle/>
          <a:p>
            <a:r>
              <a:rPr lang="en-GB" sz="2800" b="1" dirty="0" smtClean="0"/>
              <a:t>Multi-Agency Training Plan</a:t>
            </a:r>
            <a:endParaRPr lang="en-GB" sz="2800" b="1" dirty="0"/>
          </a:p>
        </p:txBody>
      </p:sp>
      <p:sp>
        <p:nvSpPr>
          <p:cNvPr id="3" name="Content Placeholder 2"/>
          <p:cNvSpPr>
            <a:spLocks noGrp="1"/>
          </p:cNvSpPr>
          <p:nvPr>
            <p:ph idx="1"/>
          </p:nvPr>
        </p:nvSpPr>
        <p:spPr>
          <a:xfrm>
            <a:off x="447675" y="1857375"/>
            <a:ext cx="7991476" cy="4129156"/>
          </a:xfrm>
        </p:spPr>
        <p:txBody>
          <a:bodyPr>
            <a:normAutofit/>
          </a:bodyPr>
          <a:lstStyle/>
          <a:p>
            <a:pPr marL="0" indent="0">
              <a:buNone/>
            </a:pPr>
            <a:endParaRPr lang="en-GB" sz="2400" dirty="0" smtClean="0">
              <a:solidFill>
                <a:schemeClr val="tx2"/>
              </a:solidFill>
            </a:endParaRPr>
          </a:p>
          <a:p>
            <a:pPr>
              <a:buFont typeface="Wingdings" panose="05000000000000000000" pitchFamily="2" charset="2"/>
              <a:buChar char="v"/>
            </a:pPr>
            <a:endParaRPr lang="en-GB" sz="2400" dirty="0">
              <a:solidFill>
                <a:schemeClr val="tx2"/>
              </a:solidFill>
            </a:endParaRPr>
          </a:p>
          <a:p>
            <a:pPr>
              <a:buFont typeface="Wingdings" panose="05000000000000000000" pitchFamily="2" charset="2"/>
              <a:buChar char="v"/>
            </a:pPr>
            <a:endParaRPr lang="en-GB" sz="2400" dirty="0" smtClean="0">
              <a:solidFill>
                <a:schemeClr val="tx2"/>
              </a:solidFill>
            </a:endParaRPr>
          </a:p>
          <a:p>
            <a:pPr>
              <a:buFont typeface="Wingdings" panose="05000000000000000000" pitchFamily="2" charset="2"/>
              <a:buChar char="v"/>
            </a:pPr>
            <a:endParaRPr lang="en-GB" sz="2400" dirty="0">
              <a:solidFill>
                <a:schemeClr val="tx2"/>
              </a:solidFill>
            </a:endParaRPr>
          </a:p>
          <a:p>
            <a:pPr marL="0" indent="0">
              <a:buNone/>
            </a:pPr>
            <a:endParaRPr lang="en-GB" sz="2400" dirty="0" smtClean="0">
              <a:solidFill>
                <a:schemeClr val="tx2"/>
              </a:solidFill>
            </a:endParaRPr>
          </a:p>
          <a:p>
            <a:pPr>
              <a:buFont typeface="Wingdings" panose="05000000000000000000" pitchFamily="2" charset="2"/>
              <a:buChar char="v"/>
            </a:pPr>
            <a:endParaRPr lang="en-GB" sz="2400" dirty="0">
              <a:solidFill>
                <a:schemeClr val="tx2"/>
              </a:solidFill>
            </a:endParaRPr>
          </a:p>
          <a:p>
            <a:pPr>
              <a:buFont typeface="Wingdings" panose="05000000000000000000" pitchFamily="2" charset="2"/>
              <a:buChar char="v"/>
            </a:pPr>
            <a:endParaRPr lang="en-GB" sz="2400" dirty="0" smtClean="0">
              <a:solidFill>
                <a:schemeClr val="tx2"/>
              </a:solidFill>
            </a:endParaRPr>
          </a:p>
          <a:p>
            <a:pPr marL="0" indent="0">
              <a:buNone/>
            </a:pPr>
            <a:endParaRPr lang="en-GB" sz="2400"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387" y="6171722"/>
            <a:ext cx="891617" cy="6172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360" y="6170382"/>
            <a:ext cx="866344" cy="61995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472" y="6255820"/>
            <a:ext cx="2027917" cy="4846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254" y="6010667"/>
            <a:ext cx="2278380" cy="792480"/>
          </a:xfrm>
          <a:prstGeom prst="rect">
            <a:avLst/>
          </a:prstGeom>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310" y="1990015"/>
            <a:ext cx="7869387" cy="376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883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2754" y="1400175"/>
            <a:ext cx="90364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smtClean="0">
              <a:ln>
                <a:noFill/>
              </a:ln>
              <a:effectLst/>
              <a:uLnTx/>
              <a:uFillTx/>
              <a:latin typeface="+mj-lt"/>
              <a:ea typeface="+mj-ea"/>
              <a:cs typeface="+mj-cs"/>
            </a:endParaRPr>
          </a:p>
        </p:txBody>
      </p:sp>
      <p:sp>
        <p:nvSpPr>
          <p:cNvPr id="4" name="TextBox 3"/>
          <p:cNvSpPr txBox="1"/>
          <p:nvPr/>
        </p:nvSpPr>
        <p:spPr>
          <a:xfrm>
            <a:off x="847723" y="2543175"/>
            <a:ext cx="7467602" cy="2123658"/>
          </a:xfrm>
          <a:prstGeom prst="rect">
            <a:avLst/>
          </a:prstGeom>
          <a:noFill/>
        </p:spPr>
        <p:txBody>
          <a:bodyPr wrap="square" rtlCol="0">
            <a:spAutoFit/>
          </a:bodyPr>
          <a:lstStyle/>
          <a:p>
            <a:pPr algn="ctr"/>
            <a:r>
              <a:rPr lang="en-GB" sz="4400" b="1" dirty="0" smtClean="0">
                <a:latin typeface="Century Gothic" pitchFamily="34" charset="0"/>
              </a:rPr>
              <a:t>Questions? </a:t>
            </a:r>
          </a:p>
          <a:p>
            <a:pPr algn="ctr"/>
            <a:r>
              <a:rPr lang="en-GB" sz="4400" b="1" dirty="0" smtClean="0">
                <a:latin typeface="Century Gothic" pitchFamily="34" charset="0"/>
              </a:rPr>
              <a:t>Comments?</a:t>
            </a:r>
          </a:p>
          <a:p>
            <a:pPr algn="ctr"/>
            <a:r>
              <a:rPr lang="en-GB" sz="4400" b="1" dirty="0" smtClean="0">
                <a:latin typeface="Century Gothic" pitchFamily="34" charset="0"/>
              </a:rPr>
              <a:t>(Post-its)</a:t>
            </a:r>
            <a:endParaRPr lang="en-GB"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spTree>
    <p:extLst>
      <p:ext uri="{BB962C8B-B14F-4D97-AF65-F5344CB8AC3E}">
        <p14:creationId xmlns:p14="http://schemas.microsoft.com/office/powerpoint/2010/main" val="4181479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72075" y="3060675"/>
            <a:ext cx="6602400" cy="788400"/>
          </a:xfrm>
        </p:spPr>
        <p:txBody>
          <a:bodyPr anchor="ctr" anchorCtr="0"/>
          <a:lstStyle/>
          <a:p>
            <a:pPr algn="l" eaLnBrk="1" hangingPunct="1"/>
            <a:r>
              <a:rPr lang="en-GB" altLang="en-US" sz="3200" b="1" dirty="0" smtClean="0">
                <a:effectLst/>
              </a:rPr>
              <a:t>Staged Assessment and Intervention – how to manage the transition to the GIRFEC Pathways</a:t>
            </a:r>
          </a:p>
        </p:txBody>
      </p:sp>
      <p:sp>
        <p:nvSpPr>
          <p:cNvPr id="91139" name="Rectangle 3"/>
          <p:cNvSpPr>
            <a:spLocks noGrp="1" noChangeArrowheads="1"/>
          </p:cNvSpPr>
          <p:nvPr>
            <p:ph type="body" idx="1"/>
          </p:nvPr>
        </p:nvSpPr>
        <p:spPr>
          <a:xfrm>
            <a:off x="-1" y="1544400"/>
            <a:ext cx="9144001" cy="4442131"/>
          </a:xfrm>
        </p:spPr>
        <p:txBody>
          <a:bodyPr>
            <a:normAutofit/>
          </a:bodyPr>
          <a:lstStyle/>
          <a:p>
            <a:pPr marL="609600" indent="-609600" algn="ctr" eaLnBrk="1" hangingPunct="1">
              <a:buFont typeface="Wingdings" pitchFamily="2" charset="2"/>
              <a:buNone/>
              <a:defRPr/>
            </a:pPr>
            <a:r>
              <a:rPr lang="en-GB" b="1" dirty="0" smtClean="0"/>
              <a:t>Group Activity</a:t>
            </a:r>
            <a:endParaRPr lang="en-GB" sz="2400" b="1" dirty="0" smtClean="0"/>
          </a:p>
          <a:p>
            <a:pPr marL="609600" indent="-609600" eaLnBrk="1" hangingPunct="1">
              <a:buFont typeface="Wingdings" pitchFamily="2" charset="2"/>
              <a:buNone/>
              <a:defRPr/>
            </a:pPr>
            <a:endParaRPr lang="en-GB" sz="2400" dirty="0" smtClean="0"/>
          </a:p>
          <a:p>
            <a:pPr marL="0" indent="0" algn="ctr" eaLnBrk="1" hangingPunct="1">
              <a:buFont typeface="Wingdings" pitchFamily="2" charset="2"/>
              <a:buNone/>
              <a:defRPr/>
            </a:pPr>
            <a:endParaRPr lang="en-GB" sz="2400"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Tree>
    <p:extLst>
      <p:ext uri="{BB962C8B-B14F-4D97-AF65-F5344CB8AC3E}">
        <p14:creationId xmlns:p14="http://schemas.microsoft.com/office/powerpoint/2010/main" val="116059654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2754" y="1400175"/>
            <a:ext cx="90364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effectLst/>
                <a:uLnTx/>
                <a:uFillTx/>
                <a:latin typeface="+mj-lt"/>
                <a:ea typeface="+mj-ea"/>
                <a:cs typeface="+mj-cs"/>
              </a:rPr>
              <a:t>What</a:t>
            </a:r>
            <a:r>
              <a:rPr kumimoji="0" lang="en-GB" sz="3200" b="1" i="0" u="none" strike="noStrike" kern="0" cap="none" spc="0" normalizeH="0" noProof="0" dirty="0" smtClean="0">
                <a:ln>
                  <a:noFill/>
                </a:ln>
                <a:effectLst/>
                <a:uLnTx/>
                <a:uFillTx/>
                <a:latin typeface="+mj-lt"/>
                <a:ea typeface="+mj-ea"/>
                <a:cs typeface="+mj-cs"/>
              </a:rPr>
              <a:t> </a:t>
            </a:r>
            <a:r>
              <a:rPr kumimoji="0" lang="en-GB" sz="3600" b="1" i="0" u="none" strike="noStrike" kern="0" cap="none" spc="0" normalizeH="0" noProof="0" dirty="0" smtClean="0">
                <a:ln>
                  <a:noFill/>
                </a:ln>
                <a:effectLst/>
                <a:uLnTx/>
                <a:uFillTx/>
                <a:latin typeface="+mj-lt"/>
                <a:ea typeface="+mj-ea"/>
                <a:cs typeface="+mj-cs"/>
              </a:rPr>
              <a:t>else do you need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noProof="0" dirty="0" smtClean="0">
                <a:ln>
                  <a:noFill/>
                </a:ln>
                <a:effectLst/>
                <a:uLnTx/>
                <a:uFillTx/>
                <a:latin typeface="+mj-lt"/>
                <a:ea typeface="+mj-ea"/>
                <a:cs typeface="+mj-cs"/>
              </a:rPr>
              <a:t>support you</a:t>
            </a:r>
            <a:r>
              <a:rPr lang="en-GB" sz="3600" b="1" kern="0" dirty="0">
                <a:latin typeface="+mj-lt"/>
                <a:ea typeface="+mj-ea"/>
                <a:cs typeface="+mj-cs"/>
              </a:rPr>
              <a:t> as Named </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sz="3600" b="1" kern="0" dirty="0">
                <a:latin typeface="+mj-lt"/>
                <a:ea typeface="+mj-ea"/>
                <a:cs typeface="+mj-cs"/>
              </a:rPr>
              <a:t>Person?</a:t>
            </a:r>
          </a:p>
        </p:txBody>
      </p:sp>
      <p:sp>
        <p:nvSpPr>
          <p:cNvPr id="4" name="TextBox 3"/>
          <p:cNvSpPr txBox="1"/>
          <p:nvPr/>
        </p:nvSpPr>
        <p:spPr>
          <a:xfrm>
            <a:off x="847723" y="2543175"/>
            <a:ext cx="7396683" cy="1569660"/>
          </a:xfrm>
          <a:prstGeom prst="rect">
            <a:avLst/>
          </a:prstGeom>
          <a:noFill/>
        </p:spPr>
        <p:txBody>
          <a:bodyPr wrap="square" rtlCol="0">
            <a:spAutoFit/>
          </a:bodyPr>
          <a:lstStyle/>
          <a:p>
            <a:endParaRPr lang="en-GB" sz="2400" b="1" dirty="0" smtClean="0">
              <a:latin typeface="Century Gothic" pitchFamily="34" charset="0"/>
            </a:endParaRPr>
          </a:p>
          <a:p>
            <a:endParaRPr lang="en-GB" sz="2400" dirty="0" smtClean="0">
              <a:latin typeface="Century Gothic" pitchFamily="34" charset="0"/>
            </a:endParaRPr>
          </a:p>
          <a:p>
            <a:r>
              <a:rPr lang="en-GB" sz="2400" dirty="0"/>
              <a:t>Write on post-it notes any suggestions that you have and put on the flipchart before you leave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12"/>
            <a:ext cx="9144000" cy="6464561"/>
          </a:xfrm>
          <a:prstGeom prst="rect">
            <a:avLst/>
          </a:prstGeom>
        </p:spPr>
      </p:pic>
    </p:spTree>
    <p:extLst>
      <p:ext uri="{BB962C8B-B14F-4D97-AF65-F5344CB8AC3E}">
        <p14:creationId xmlns:p14="http://schemas.microsoft.com/office/powerpoint/2010/main" val="2042205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1" y="934424"/>
            <a:ext cx="6096000" cy="515324"/>
          </a:xfrm>
        </p:spPr>
        <p:txBody>
          <a:bodyPr anchor="ctr" anchorCtr="0"/>
          <a:lstStyle/>
          <a:p>
            <a:r>
              <a:rPr lang="en-GB" sz="2800" dirty="0"/>
              <a:t>Named Person Training for Education Services</a:t>
            </a:r>
            <a:endParaRPr lang="en-GB" sz="2800" b="1" dirty="0"/>
          </a:p>
        </p:txBody>
      </p:sp>
      <p:sp>
        <p:nvSpPr>
          <p:cNvPr id="3" name="Content Placeholder 2"/>
          <p:cNvSpPr>
            <a:spLocks noGrp="1"/>
          </p:cNvSpPr>
          <p:nvPr>
            <p:ph idx="1"/>
          </p:nvPr>
        </p:nvSpPr>
        <p:spPr>
          <a:xfrm>
            <a:off x="447675" y="1857375"/>
            <a:ext cx="7991476" cy="4129156"/>
          </a:xfrm>
        </p:spPr>
        <p:txBody>
          <a:bodyPr>
            <a:normAutofit fontScale="92500" lnSpcReduction="20000"/>
          </a:bodyPr>
          <a:lstStyle/>
          <a:p>
            <a:pPr marL="0" indent="0" algn="ctr">
              <a:buNone/>
            </a:pPr>
            <a:endParaRPr lang="en-GB" sz="2400" b="1" dirty="0" smtClean="0">
              <a:solidFill>
                <a:sysClr val="windowText" lastClr="000000"/>
              </a:solidFill>
            </a:endParaRPr>
          </a:p>
          <a:p>
            <a:pPr marL="0" indent="0" algn="ctr">
              <a:buNone/>
            </a:pPr>
            <a:r>
              <a:rPr lang="en-GB" sz="2400" b="1" dirty="0" smtClean="0">
                <a:solidFill>
                  <a:sysClr val="windowText" lastClr="000000"/>
                </a:solidFill>
              </a:rPr>
              <a:t>Programme</a:t>
            </a:r>
            <a:endParaRPr lang="en-GB" sz="2400" dirty="0">
              <a:solidFill>
                <a:sysClr val="windowText" lastClr="000000"/>
              </a:solidFill>
            </a:endParaRPr>
          </a:p>
          <a:p>
            <a:pPr marL="0" indent="0">
              <a:buNone/>
            </a:pPr>
            <a:r>
              <a:rPr lang="en-GB" sz="2400" dirty="0">
                <a:solidFill>
                  <a:sysClr val="windowText" lastClr="000000"/>
                </a:solidFill>
              </a:rPr>
              <a:t>9.15am 	Welcome- overview</a:t>
            </a:r>
          </a:p>
          <a:p>
            <a:pPr marL="0" indent="0">
              <a:buNone/>
            </a:pPr>
            <a:r>
              <a:rPr lang="en-GB" sz="2400" dirty="0">
                <a:solidFill>
                  <a:sysClr val="windowText" lastClr="000000"/>
                </a:solidFill>
              </a:rPr>
              <a:t>9.25am 	GIRFEC Inverclyde GLOW Site </a:t>
            </a:r>
            <a:endParaRPr lang="en-GB" sz="2400" dirty="0" smtClean="0">
              <a:solidFill>
                <a:sysClr val="windowText" lastClr="000000"/>
              </a:solidFill>
            </a:endParaRPr>
          </a:p>
          <a:p>
            <a:pPr marL="0" indent="0">
              <a:buNone/>
            </a:pPr>
            <a:r>
              <a:rPr lang="en-GB" sz="2400" dirty="0" smtClean="0">
                <a:solidFill>
                  <a:sysClr val="windowText" lastClr="000000"/>
                </a:solidFill>
              </a:rPr>
              <a:t>9.35am </a:t>
            </a:r>
            <a:r>
              <a:rPr lang="en-GB" sz="2400" dirty="0">
                <a:solidFill>
                  <a:sysClr val="windowText" lastClr="000000"/>
                </a:solidFill>
              </a:rPr>
              <a:t>	GIRFEC and HSCP(multi-agency training)</a:t>
            </a:r>
          </a:p>
          <a:p>
            <a:pPr marL="0" indent="0">
              <a:buNone/>
            </a:pPr>
            <a:r>
              <a:rPr lang="en-GB" sz="2400" dirty="0">
                <a:solidFill>
                  <a:sysClr val="windowText" lastClr="000000"/>
                </a:solidFill>
              </a:rPr>
              <a:t>9.45am 	GIRFEC </a:t>
            </a:r>
            <a:r>
              <a:rPr lang="en-GB" sz="2400" dirty="0" smtClean="0">
                <a:solidFill>
                  <a:sysClr val="windowText" lastClr="000000"/>
                </a:solidFill>
              </a:rPr>
              <a:t>Pathways – principles and definitions</a:t>
            </a:r>
          </a:p>
          <a:p>
            <a:pPr lvl="3"/>
            <a:r>
              <a:rPr lang="en-GB" sz="1900" dirty="0" smtClean="0">
                <a:solidFill>
                  <a:sysClr val="windowText" lastClr="000000"/>
                </a:solidFill>
              </a:rPr>
              <a:t>Transitions from Staged Assessment to GIRFEC Pathways</a:t>
            </a:r>
          </a:p>
          <a:p>
            <a:pPr lvl="3"/>
            <a:r>
              <a:rPr lang="en-GB" sz="1900" smtClean="0">
                <a:solidFill>
                  <a:sysClr val="windowText" lastClr="000000"/>
                </a:solidFill>
              </a:rPr>
              <a:t>Workshop</a:t>
            </a:r>
            <a:endParaRPr lang="en-GB" sz="1900" dirty="0">
              <a:solidFill>
                <a:sysClr val="windowText" lastClr="000000"/>
              </a:solidFill>
            </a:endParaRPr>
          </a:p>
          <a:p>
            <a:pPr marL="0" indent="0">
              <a:buNone/>
            </a:pPr>
            <a:r>
              <a:rPr lang="en-GB" sz="2400" dirty="0">
                <a:solidFill>
                  <a:sysClr val="windowText" lastClr="000000"/>
                </a:solidFill>
              </a:rPr>
              <a:t>10.45am </a:t>
            </a:r>
            <a:r>
              <a:rPr lang="en-GB" sz="2400" dirty="0" smtClean="0">
                <a:solidFill>
                  <a:sysClr val="windowText" lastClr="000000"/>
                </a:solidFill>
              </a:rPr>
              <a:t>	Tea/coffee</a:t>
            </a:r>
            <a:endParaRPr lang="en-GB" sz="2400" dirty="0">
              <a:solidFill>
                <a:sysClr val="windowText" lastClr="000000"/>
              </a:solidFill>
            </a:endParaRPr>
          </a:p>
          <a:p>
            <a:pPr marL="0" indent="0">
              <a:buNone/>
            </a:pPr>
            <a:r>
              <a:rPr lang="en-GB" sz="2400" dirty="0">
                <a:solidFill>
                  <a:sysClr val="windowText" lastClr="000000"/>
                </a:solidFill>
              </a:rPr>
              <a:t>11.00am </a:t>
            </a:r>
            <a:r>
              <a:rPr lang="en-GB" sz="2400" dirty="0" smtClean="0">
                <a:solidFill>
                  <a:sysClr val="windowText" lastClr="000000"/>
                </a:solidFill>
              </a:rPr>
              <a:t>	Workshop continued -  </a:t>
            </a:r>
            <a:r>
              <a:rPr lang="en-GB" sz="2400" dirty="0">
                <a:solidFill>
                  <a:sysClr val="windowText" lastClr="000000"/>
                </a:solidFill>
              </a:rPr>
              <a:t>Q&amp;A opportunity</a:t>
            </a:r>
          </a:p>
          <a:p>
            <a:pPr marL="0" indent="0">
              <a:buNone/>
            </a:pPr>
            <a:r>
              <a:rPr lang="en-GB" sz="2400" dirty="0" smtClean="0">
                <a:solidFill>
                  <a:sysClr val="windowText" lastClr="000000"/>
                </a:solidFill>
              </a:rPr>
              <a:t>11.40am 	The Named Person service practice Education 					draft guidance</a:t>
            </a:r>
          </a:p>
          <a:p>
            <a:pPr marL="0" indent="0">
              <a:buNone/>
            </a:pP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Tree>
    <p:extLst>
      <p:ext uri="{BB962C8B-B14F-4D97-AF65-F5344CB8AC3E}">
        <p14:creationId xmlns:p14="http://schemas.microsoft.com/office/powerpoint/2010/main" val="396829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403200"/>
            <a:ext cx="6602400" cy="788400"/>
          </a:xfrm>
        </p:spPr>
        <p:txBody>
          <a:bodyPr anchor="ctr" anchorCtr="0"/>
          <a:lstStyle/>
          <a:p>
            <a:pPr algn="l"/>
            <a:r>
              <a:rPr lang="en-GB" sz="3200" b="1" dirty="0" smtClean="0"/>
              <a:t>CYP (Scotland) Act 2014</a:t>
            </a:r>
            <a:endParaRPr lang="en-GB" sz="3200" b="1" dirty="0"/>
          </a:p>
        </p:txBody>
      </p:sp>
      <p:sp>
        <p:nvSpPr>
          <p:cNvPr id="3" name="Content Placeholder 2"/>
          <p:cNvSpPr>
            <a:spLocks noGrp="1"/>
          </p:cNvSpPr>
          <p:nvPr>
            <p:ph idx="1"/>
          </p:nvPr>
        </p:nvSpPr>
        <p:spPr>
          <a:xfrm>
            <a:off x="0" y="1544400"/>
            <a:ext cx="8903368" cy="4525963"/>
          </a:xfrm>
        </p:spPr>
        <p:txBody>
          <a:bodyPr>
            <a:noAutofit/>
          </a:bodyPr>
          <a:lstStyle/>
          <a:p>
            <a:r>
              <a:rPr lang="en-GB" sz="2400" dirty="0" smtClean="0"/>
              <a:t>Key Principles of GIRFEC</a:t>
            </a:r>
          </a:p>
          <a:p>
            <a:pPr lvl="1">
              <a:buFont typeface="Courier New" panose="02070309020205020404" pitchFamily="49" charset="0"/>
              <a:buChar char="o"/>
            </a:pPr>
            <a:r>
              <a:rPr lang="en-GB" sz="2400" dirty="0" smtClean="0"/>
              <a:t>Child-focussed approach</a:t>
            </a:r>
          </a:p>
          <a:p>
            <a:pPr lvl="1">
              <a:buFont typeface="Courier New" panose="02070309020205020404" pitchFamily="49" charset="0"/>
              <a:buChar char="o"/>
            </a:pPr>
            <a:r>
              <a:rPr lang="en-GB" sz="2400" dirty="0" smtClean="0"/>
              <a:t>A wellbeing approach</a:t>
            </a:r>
          </a:p>
          <a:p>
            <a:pPr lvl="2">
              <a:buFont typeface="Wingdings" panose="05000000000000000000" pitchFamily="2" charset="2"/>
              <a:buChar char="§"/>
            </a:pPr>
            <a:r>
              <a:rPr lang="en-GB" dirty="0" smtClean="0"/>
              <a:t>Multi-dimensional, factors impacting on one another</a:t>
            </a:r>
          </a:p>
          <a:p>
            <a:pPr lvl="1">
              <a:buFont typeface="Courier New" panose="02070309020205020404" pitchFamily="49" charset="0"/>
              <a:buChar char="o"/>
            </a:pPr>
            <a:r>
              <a:rPr lang="en-GB" sz="2400" dirty="0" smtClean="0"/>
              <a:t>A preventative approach</a:t>
            </a:r>
          </a:p>
          <a:p>
            <a:pPr lvl="1">
              <a:buFont typeface="Courier New" panose="02070309020205020404" pitchFamily="49" charset="0"/>
              <a:buChar char="o"/>
            </a:pPr>
            <a:r>
              <a:rPr lang="en-GB" sz="2400" dirty="0" smtClean="0"/>
              <a:t>A joined-up approach </a:t>
            </a:r>
            <a:endParaRPr lang="en-GB" sz="2400" dirty="0"/>
          </a:p>
          <a:p>
            <a:r>
              <a:rPr lang="en-GB" sz="2400" dirty="0" smtClean="0"/>
              <a:t>Wellbeing</a:t>
            </a:r>
          </a:p>
          <a:p>
            <a:pPr marL="457200" lvl="1" indent="0">
              <a:buNone/>
            </a:pPr>
            <a:r>
              <a:rPr lang="en-GB" sz="2400" dirty="0" smtClean="0"/>
              <a:t>“The Act requires the </a:t>
            </a:r>
            <a:r>
              <a:rPr lang="en-GB" sz="2400" u="sng" dirty="0" smtClean="0"/>
              <a:t>promotion, support and safeguarding </a:t>
            </a:r>
            <a:r>
              <a:rPr lang="en-GB" sz="2400" dirty="0" smtClean="0"/>
              <a:t>of wellbeing as a common approach across all across services engaging with children and families.”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Tree>
    <p:extLst>
      <p:ext uri="{BB962C8B-B14F-4D97-AF65-F5344CB8AC3E}">
        <p14:creationId xmlns:p14="http://schemas.microsoft.com/office/powerpoint/2010/main" val="2531072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6400" y="403200"/>
            <a:ext cx="6602400" cy="788400"/>
          </a:xfrm>
        </p:spPr>
        <p:txBody>
          <a:bodyPr anchor="ctr" anchorCtr="0"/>
          <a:lstStyle/>
          <a:p>
            <a:pPr algn="l"/>
            <a:r>
              <a:rPr lang="en-GB" sz="3200" b="1" dirty="0" smtClean="0"/>
              <a:t>OECD report on </a:t>
            </a:r>
            <a:br>
              <a:rPr lang="en-GB" sz="3200" b="1" dirty="0" smtClean="0"/>
            </a:br>
            <a:r>
              <a:rPr lang="en-GB" sz="3200" b="1" dirty="0" smtClean="0"/>
              <a:t>Scottish Education</a:t>
            </a:r>
            <a:endParaRPr lang="en-GB" sz="3200" b="1" dirty="0"/>
          </a:p>
        </p:txBody>
      </p:sp>
      <p:sp>
        <p:nvSpPr>
          <p:cNvPr id="5" name="Content Placeholder 4"/>
          <p:cNvSpPr>
            <a:spLocks noGrp="1"/>
          </p:cNvSpPr>
          <p:nvPr>
            <p:ph idx="1"/>
          </p:nvPr>
        </p:nvSpPr>
        <p:spPr>
          <a:xfrm>
            <a:off x="-1" y="1544400"/>
            <a:ext cx="8604985" cy="4442131"/>
          </a:xfrm>
        </p:spPr>
        <p:txBody>
          <a:bodyPr>
            <a:noAutofit/>
          </a:bodyPr>
          <a:lstStyle/>
          <a:p>
            <a:r>
              <a:rPr lang="en-GB" sz="2200" dirty="0" smtClean="0"/>
              <a:t>(Some)</a:t>
            </a:r>
            <a:r>
              <a:rPr lang="en-GB" sz="2200" dirty="0"/>
              <a:t> </a:t>
            </a:r>
            <a:r>
              <a:rPr lang="en-GB" sz="2200" dirty="0" smtClean="0"/>
              <a:t>Conclusions: </a:t>
            </a:r>
          </a:p>
          <a:p>
            <a:pPr lvl="1">
              <a:buFont typeface="Courier New" panose="02070309020205020404" pitchFamily="49" charset="0"/>
              <a:buChar char="o"/>
            </a:pPr>
            <a:r>
              <a:rPr lang="en-GB" sz="2200" dirty="0" smtClean="0"/>
              <a:t>Inequality is deeply ingrained</a:t>
            </a:r>
          </a:p>
          <a:p>
            <a:pPr lvl="1">
              <a:buFont typeface="Courier New" panose="02070309020205020404" pitchFamily="49" charset="0"/>
              <a:buChar char="o"/>
            </a:pPr>
            <a:r>
              <a:rPr lang="en-GB" sz="2200" dirty="0" smtClean="0"/>
              <a:t>Engaging with families is crucial where needs are complex or multi-agencies are involved</a:t>
            </a:r>
          </a:p>
          <a:p>
            <a:pPr lvl="1">
              <a:buFont typeface="Courier New" panose="02070309020205020404" pitchFamily="49" charset="0"/>
              <a:buChar char="o"/>
            </a:pPr>
            <a:r>
              <a:rPr lang="en-GB" sz="2200" dirty="0"/>
              <a:t>Overall Scottish Education exhibits many characteristics of success.  In International comparisons Scotland is above OECD average in reading and science and similar to that in maths</a:t>
            </a:r>
          </a:p>
          <a:p>
            <a:pPr lvl="1">
              <a:buFont typeface="Courier New" panose="02070309020205020404" pitchFamily="49" charset="0"/>
              <a:buChar char="o"/>
            </a:pPr>
            <a:r>
              <a:rPr lang="en-GB" sz="2200" dirty="0"/>
              <a:t>Teacher Education is a key to support </a:t>
            </a:r>
            <a:r>
              <a:rPr lang="en-GB" sz="2200" dirty="0" err="1"/>
              <a:t>CfE</a:t>
            </a:r>
            <a:r>
              <a:rPr lang="en-GB" sz="2200" dirty="0"/>
              <a:t> reforms</a:t>
            </a:r>
          </a:p>
          <a:p>
            <a:pPr lvl="1">
              <a:buFont typeface="Courier New" panose="02070309020205020404" pitchFamily="49" charset="0"/>
              <a:buChar char="o"/>
            </a:pPr>
            <a:r>
              <a:rPr lang="en-GB" sz="2200" dirty="0"/>
              <a:t>Children require a clear pathway through whole school </a:t>
            </a:r>
            <a:r>
              <a:rPr lang="en-GB" sz="2200" dirty="0" smtClean="0"/>
              <a:t>career</a:t>
            </a:r>
          </a:p>
          <a:p>
            <a:pPr lvl="1">
              <a:buFont typeface="Courier New" panose="02070309020205020404" pitchFamily="49" charset="0"/>
              <a:buChar char="o"/>
            </a:pPr>
            <a:r>
              <a:rPr lang="en-GB" sz="2200" dirty="0" err="1" smtClean="0"/>
              <a:t>CfE</a:t>
            </a:r>
            <a:r>
              <a:rPr lang="en-GB" sz="2200" dirty="0" smtClean="0"/>
              <a:t> is not yet embedded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Tree>
    <p:extLst>
      <p:ext uri="{BB962C8B-B14F-4D97-AF65-F5344CB8AC3E}">
        <p14:creationId xmlns:p14="http://schemas.microsoft.com/office/powerpoint/2010/main" val="649028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6400" y="403200"/>
            <a:ext cx="6602400" cy="788400"/>
          </a:xfrm>
        </p:spPr>
        <p:txBody>
          <a:bodyPr anchor="ctr" anchorCtr="0"/>
          <a:lstStyle/>
          <a:p>
            <a:pPr algn="l"/>
            <a:r>
              <a:rPr lang="en-GB" sz="3200" b="1" dirty="0" smtClean="0"/>
              <a:t>National Developments</a:t>
            </a:r>
            <a:endParaRPr lang="en-GB" sz="3200" b="1" dirty="0"/>
          </a:p>
        </p:txBody>
      </p:sp>
      <p:pic>
        <p:nvPicPr>
          <p:cNvPr id="6" name="Content Placeholder 5"/>
          <p:cNvPicPr>
            <a:picLocks noGrp="1"/>
          </p:cNvPicPr>
          <p:nvPr>
            <p:ph idx="1"/>
          </p:nvPr>
        </p:nvPicPr>
        <p:blipFill rotWithShape="1">
          <a:blip r:embed="rId2" cstate="print"/>
          <a:srcRect l="34382" t="15942" r="35309" b="8985"/>
          <a:stretch/>
        </p:blipFill>
        <p:spPr bwMode="auto">
          <a:xfrm>
            <a:off x="323528" y="1822659"/>
            <a:ext cx="2016224" cy="2830477"/>
          </a:xfrm>
          <a:prstGeom prst="rect">
            <a:avLst/>
          </a:prstGeom>
          <a:ln>
            <a:noFill/>
          </a:ln>
          <a:extLst>
            <a:ext uri="{53640926-AAD7-44D8-BBD7-CCE9431645EC}">
              <a14:shadowObscured xmlns:a14="http://schemas.microsoft.com/office/drawing/2010/main"/>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232" y="1810260"/>
            <a:ext cx="2099820" cy="29698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4" cstate="print"/>
          <a:srcRect l="25957" t="12129" r="41430" b="7070"/>
          <a:stretch/>
        </p:blipFill>
        <p:spPr bwMode="auto">
          <a:xfrm>
            <a:off x="4452585" y="1771760"/>
            <a:ext cx="1866900" cy="260032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cstate="print"/>
          <a:srcRect l="34762" t="12138" r="33451" b="6454"/>
          <a:stretch/>
        </p:blipFill>
        <p:spPr bwMode="auto">
          <a:xfrm>
            <a:off x="2496590" y="2564904"/>
            <a:ext cx="2013570" cy="2880249"/>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Tree>
    <p:extLst>
      <p:ext uri="{BB962C8B-B14F-4D97-AF65-F5344CB8AC3E}">
        <p14:creationId xmlns:p14="http://schemas.microsoft.com/office/powerpoint/2010/main" val="36147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0" y="403200"/>
            <a:ext cx="6602400" cy="788400"/>
          </a:xfrm>
        </p:spPr>
        <p:txBody>
          <a:bodyPr anchor="ctr" anchorCtr="0"/>
          <a:lstStyle/>
          <a:p>
            <a:pPr algn="l"/>
            <a:r>
              <a:rPr lang="en-GB" sz="3200" b="1" dirty="0" smtClean="0"/>
              <a:t>National Improvement Framewor</a:t>
            </a:r>
            <a:r>
              <a:rPr lang="en-GB" sz="3200" b="1" dirty="0"/>
              <a:t>k</a:t>
            </a:r>
          </a:p>
        </p:txBody>
      </p:sp>
      <p:sp>
        <p:nvSpPr>
          <p:cNvPr id="8" name="Text Box 2"/>
          <p:cNvSpPr txBox="1">
            <a:spLocks noChangeArrowheads="1"/>
          </p:cNvSpPr>
          <p:nvPr/>
        </p:nvSpPr>
        <p:spPr bwMode="auto">
          <a:xfrm>
            <a:off x="5746748" y="1232773"/>
            <a:ext cx="3393024" cy="47720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400" dirty="0"/>
              <a:t> </a:t>
            </a:r>
            <a:r>
              <a:rPr lang="en-GB" b="1" dirty="0" smtClean="0"/>
              <a:t>Our Priorities </a:t>
            </a:r>
          </a:p>
          <a:p>
            <a:endParaRPr lang="en-GB" b="1" dirty="0"/>
          </a:p>
          <a:p>
            <a:pPr marL="285750" lvl="0" indent="-285750">
              <a:buFont typeface="Arial" pitchFamily="34" charset="0"/>
              <a:buChar char="•"/>
            </a:pPr>
            <a:r>
              <a:rPr lang="en-GB" dirty="0"/>
              <a:t>Improvement in attainment, </a:t>
            </a:r>
            <a:r>
              <a:rPr lang="en-GB" dirty="0" smtClean="0"/>
              <a:t>particularly in literacy  </a:t>
            </a:r>
            <a:r>
              <a:rPr lang="en-GB" dirty="0"/>
              <a:t>and </a:t>
            </a:r>
            <a:r>
              <a:rPr lang="en-GB" dirty="0" smtClean="0"/>
              <a:t>numeracy</a:t>
            </a:r>
          </a:p>
          <a:p>
            <a:pPr marL="285750" lvl="0" indent="-285750">
              <a:buFont typeface="Arial" pitchFamily="34" charset="0"/>
              <a:buChar char="•"/>
            </a:pPr>
            <a:r>
              <a:rPr lang="en-GB" dirty="0" smtClean="0"/>
              <a:t>Closing </a:t>
            </a:r>
            <a:r>
              <a:rPr lang="en-GB" dirty="0"/>
              <a:t>the attainment gap between the most and least disadvantaged </a:t>
            </a:r>
            <a:r>
              <a:rPr lang="en-GB" dirty="0" smtClean="0"/>
              <a:t>children</a:t>
            </a:r>
          </a:p>
          <a:p>
            <a:pPr marL="285750" lvl="0" indent="-285750">
              <a:buFont typeface="Arial" pitchFamily="34" charset="0"/>
              <a:buChar char="•"/>
            </a:pPr>
            <a:r>
              <a:rPr lang="en-GB" dirty="0" smtClean="0"/>
              <a:t>Improvement </a:t>
            </a:r>
            <a:r>
              <a:rPr lang="en-GB" dirty="0"/>
              <a:t>in children and young people’s health and </a:t>
            </a:r>
            <a:r>
              <a:rPr lang="en-GB" dirty="0" smtClean="0"/>
              <a:t>wellbeing</a:t>
            </a:r>
          </a:p>
          <a:p>
            <a:pPr marL="285750" lvl="0" indent="-285750">
              <a:buFont typeface="Arial" pitchFamily="34" charset="0"/>
              <a:buChar char="•"/>
            </a:pPr>
            <a:r>
              <a:rPr lang="en-GB" dirty="0" smtClean="0"/>
              <a:t>Improvement </a:t>
            </a:r>
            <a:r>
              <a:rPr lang="en-GB" dirty="0"/>
              <a:t>in </a:t>
            </a:r>
            <a:r>
              <a:rPr lang="en-GB" dirty="0" smtClean="0"/>
              <a:t>employability skills and sustained school </a:t>
            </a:r>
            <a:r>
              <a:rPr lang="en-GB" dirty="0"/>
              <a:t>leaver </a:t>
            </a:r>
            <a:r>
              <a:rPr lang="en-GB" dirty="0" smtClean="0"/>
              <a:t>destinations for all young people</a:t>
            </a:r>
            <a:endParaRPr lang="en-GB" dirty="0"/>
          </a:p>
          <a:p>
            <a:pPr>
              <a:lnSpc>
                <a:spcPct val="115000"/>
              </a:lnSpc>
              <a:spcAft>
                <a:spcPts val="0"/>
              </a:spcAft>
            </a:pPr>
            <a:endParaRPr lang="en-GB" sz="1400" dirty="0">
              <a:effectLst/>
              <a:latin typeface="Calibri"/>
              <a:ea typeface="Calibri"/>
              <a:cs typeface="Times New Roman"/>
            </a:endParaRPr>
          </a:p>
        </p:txBody>
      </p:sp>
      <p:sp>
        <p:nvSpPr>
          <p:cNvPr id="3" name="Right Arrow 2"/>
          <p:cNvSpPr/>
          <p:nvPr/>
        </p:nvSpPr>
        <p:spPr>
          <a:xfrm>
            <a:off x="2761735" y="1510241"/>
            <a:ext cx="1638429" cy="367986"/>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01"/>
          <a:stretch/>
        </p:blipFill>
        <p:spPr bwMode="auto">
          <a:xfrm>
            <a:off x="157548" y="1237403"/>
            <a:ext cx="5494572" cy="479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352846" y="1497234"/>
            <a:ext cx="22262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Tree>
    <p:extLst>
      <p:ext uri="{BB962C8B-B14F-4D97-AF65-F5344CB8AC3E}">
        <p14:creationId xmlns:p14="http://schemas.microsoft.com/office/powerpoint/2010/main" val="3362615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33350" y="1295400"/>
            <a:ext cx="9277350" cy="4278313"/>
          </a:xfrm>
        </p:spPr>
        <p:txBody>
          <a:bodyPr/>
          <a:lstStyle/>
          <a:p>
            <a:pPr eaLnBrk="1" hangingPunct="1">
              <a:buFont typeface="Wingdings" pitchFamily="2" charset="2"/>
              <a:buNone/>
              <a:defRPr/>
            </a:pPr>
            <a:endParaRPr lang="en-GB" sz="2400" dirty="0" smtClean="0"/>
          </a:p>
        </p:txBody>
      </p:sp>
      <p:sp>
        <p:nvSpPr>
          <p:cNvPr id="11269" name="Rectangle 25"/>
          <p:cNvSpPr>
            <a:spLocks noGrp="1" noChangeArrowheads="1"/>
          </p:cNvSpPr>
          <p:nvPr>
            <p:ph type="title"/>
          </p:nvPr>
        </p:nvSpPr>
        <p:spPr>
          <a:xfrm>
            <a:off x="1886400" y="403200"/>
            <a:ext cx="6602400" cy="788400"/>
          </a:xfrm>
          <a:noFill/>
        </p:spPr>
        <p:txBody>
          <a:bodyPr anchor="ctr" anchorCtr="0"/>
          <a:lstStyle/>
          <a:p>
            <a:pPr algn="l" eaLnBrk="1" hangingPunct="1"/>
            <a:r>
              <a:rPr lang="en-GB" altLang="en-US" sz="2800" b="1" dirty="0" smtClean="0">
                <a:effectLst/>
              </a:rPr>
              <a:t>Named Persons in Inverclyde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82517303"/>
              </p:ext>
            </p:extLst>
          </p:nvPr>
        </p:nvGraphicFramePr>
        <p:xfrm>
          <a:off x="933450" y="1477220"/>
          <a:ext cx="6848475" cy="4104100"/>
        </p:xfrm>
        <a:graphic>
          <a:graphicData uri="http://schemas.openxmlformats.org/drawingml/2006/table">
            <a:tbl>
              <a:tblPr firstRow="1" firstCol="1" bandRow="1">
                <a:tableStyleId>{5C22544A-7EE6-4342-B048-85BDC9FD1C3A}</a:tableStyleId>
              </a:tblPr>
              <a:tblGrid>
                <a:gridCol w="1174833"/>
                <a:gridCol w="1560761"/>
                <a:gridCol w="1580085"/>
                <a:gridCol w="2532796"/>
              </a:tblGrid>
              <a:tr h="283252">
                <a:tc>
                  <a:txBody>
                    <a:bodyPr/>
                    <a:lstStyle/>
                    <a:p>
                      <a:pPr algn="ctr">
                        <a:lnSpc>
                          <a:spcPct val="115000"/>
                        </a:lnSpc>
                        <a:spcAft>
                          <a:spcPts val="0"/>
                        </a:spcAft>
                      </a:pPr>
                      <a:r>
                        <a:rPr lang="en-GB" sz="600">
                          <a:effectLst/>
                        </a:rPr>
                        <a:t> </a:t>
                      </a:r>
                    </a:p>
                    <a:p>
                      <a:pPr algn="ctr">
                        <a:lnSpc>
                          <a:spcPct val="115000"/>
                        </a:lnSpc>
                        <a:spcAft>
                          <a:spcPts val="0"/>
                        </a:spcAft>
                      </a:pPr>
                      <a:r>
                        <a:rPr lang="en-GB" sz="600">
                          <a:effectLst/>
                        </a:rPr>
                        <a:t>CHILD’S AGE</a:t>
                      </a:r>
                    </a:p>
                    <a:p>
                      <a:pPr algn="ctr">
                        <a:lnSpc>
                          <a:spcPct val="115000"/>
                        </a:lnSpc>
                        <a:spcAft>
                          <a:spcPts val="0"/>
                        </a:spcAft>
                      </a:pPr>
                      <a:r>
                        <a:rPr lang="en-GB" sz="600">
                          <a:effectLst/>
                        </a:rPr>
                        <a:t> </a:t>
                      </a:r>
                      <a:endParaRPr lang="en-GB" sz="600">
                        <a:effectLst/>
                        <a:latin typeface="Arial"/>
                        <a:ea typeface="Calibri"/>
                      </a:endParaRPr>
                    </a:p>
                  </a:txBody>
                  <a:tcPr marL="34984" marR="34984" marT="0" marB="0"/>
                </a:tc>
                <a:tc>
                  <a:txBody>
                    <a:bodyPr/>
                    <a:lstStyle/>
                    <a:p>
                      <a:pPr algn="ctr">
                        <a:lnSpc>
                          <a:spcPct val="115000"/>
                        </a:lnSpc>
                        <a:spcAft>
                          <a:spcPts val="0"/>
                        </a:spcAft>
                      </a:pPr>
                      <a:r>
                        <a:rPr lang="en-GB" sz="600">
                          <a:effectLst/>
                        </a:rPr>
                        <a:t> </a:t>
                      </a:r>
                    </a:p>
                    <a:p>
                      <a:pPr algn="ctr">
                        <a:lnSpc>
                          <a:spcPct val="115000"/>
                        </a:lnSpc>
                        <a:spcAft>
                          <a:spcPts val="0"/>
                        </a:spcAft>
                      </a:pPr>
                      <a:r>
                        <a:rPr lang="en-GB" sz="600">
                          <a:effectLst/>
                        </a:rPr>
                        <a:t>NAMED PERSON</a:t>
                      </a:r>
                      <a:endParaRPr lang="en-GB" sz="600">
                        <a:effectLst/>
                        <a:latin typeface="Arial"/>
                        <a:ea typeface="Calibri"/>
                      </a:endParaRPr>
                    </a:p>
                  </a:txBody>
                  <a:tcPr marL="34984" marR="34984" marT="0" marB="0"/>
                </a:tc>
                <a:tc>
                  <a:txBody>
                    <a:bodyPr/>
                    <a:lstStyle/>
                    <a:p>
                      <a:pPr algn="ctr">
                        <a:lnSpc>
                          <a:spcPct val="115000"/>
                        </a:lnSpc>
                        <a:spcAft>
                          <a:spcPts val="0"/>
                        </a:spcAft>
                      </a:pPr>
                      <a:r>
                        <a:rPr lang="en-GB" sz="600">
                          <a:effectLst/>
                        </a:rPr>
                        <a:t>TIMESCALE OF RESPONSIBILITY</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COMMENT</a:t>
                      </a:r>
                      <a:endParaRPr lang="en-GB" sz="600">
                        <a:effectLst/>
                        <a:latin typeface="Arial"/>
                        <a:ea typeface="Calibri"/>
                      </a:endParaRPr>
                    </a:p>
                  </a:txBody>
                  <a:tcPr marL="34984" marR="34984" marT="0" marB="0" anchor="ctr"/>
                </a:tc>
              </a:tr>
              <a:tr h="395150">
                <a:tc>
                  <a:txBody>
                    <a:bodyPr/>
                    <a:lstStyle/>
                    <a:p>
                      <a:pPr algn="ctr">
                        <a:lnSpc>
                          <a:spcPct val="115000"/>
                        </a:lnSpc>
                        <a:spcAft>
                          <a:spcPts val="0"/>
                        </a:spcAft>
                      </a:pPr>
                      <a:r>
                        <a:rPr lang="en-GB" sz="600">
                          <a:effectLst/>
                        </a:rPr>
                        <a:t> </a:t>
                      </a:r>
                    </a:p>
                    <a:p>
                      <a:pPr algn="ctr">
                        <a:lnSpc>
                          <a:spcPct val="115000"/>
                        </a:lnSpc>
                        <a:spcAft>
                          <a:spcPts val="0"/>
                        </a:spcAft>
                      </a:pPr>
                      <a:r>
                        <a:rPr lang="en-GB" sz="600">
                          <a:effectLst/>
                        </a:rPr>
                        <a:t>Birth to Primary School entry to P1</a:t>
                      </a:r>
                    </a:p>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Health Visitor</a:t>
                      </a:r>
                    </a:p>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From birth until first day at primary school</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Named person function only formally comes into play at birth; however midwives have a key role to play.</a:t>
                      </a:r>
                      <a:endParaRPr lang="en-GB" sz="600">
                        <a:effectLst/>
                        <a:latin typeface="Arial"/>
                        <a:ea typeface="Calibri"/>
                      </a:endParaRPr>
                    </a:p>
                  </a:txBody>
                  <a:tcPr marL="34984" marR="34984" marT="0" marB="0" anchor="ctr"/>
                </a:tc>
              </a:tr>
              <a:tr h="475549">
                <a:tc>
                  <a:txBody>
                    <a:bodyPr/>
                    <a:lstStyle/>
                    <a:p>
                      <a:pPr algn="ctr">
                        <a:lnSpc>
                          <a:spcPct val="115000"/>
                        </a:lnSpc>
                        <a:spcAft>
                          <a:spcPts val="0"/>
                        </a:spcAft>
                      </a:pPr>
                      <a:r>
                        <a:rPr lang="en-GB" sz="600">
                          <a:effectLst/>
                        </a:rPr>
                        <a:t> </a:t>
                      </a:r>
                    </a:p>
                    <a:p>
                      <a:pPr algn="ctr">
                        <a:lnSpc>
                          <a:spcPct val="115000"/>
                        </a:lnSpc>
                        <a:spcAft>
                          <a:spcPts val="0"/>
                        </a:spcAft>
                      </a:pPr>
                      <a:r>
                        <a:rPr lang="en-GB" sz="600">
                          <a:effectLst/>
                        </a:rPr>
                        <a:t>Primary School P1- P7</a:t>
                      </a:r>
                    </a:p>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Head Teacher or designated other such as Depute Head Teacher or Principal Teacher as appropriate</a:t>
                      </a:r>
                    </a:p>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From first day at P1 until first day at secondary</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400">
                          <a:effectLst/>
                        </a:rPr>
                        <a:t> </a:t>
                      </a:r>
                      <a:endParaRPr lang="en-GB" sz="600">
                        <a:effectLst/>
                        <a:latin typeface="Arial"/>
                        <a:ea typeface="Calibri"/>
                      </a:endParaRPr>
                    </a:p>
                  </a:txBody>
                  <a:tcPr marL="34984" marR="34984" marT="0" marB="0" anchor="ctr"/>
                </a:tc>
              </a:tr>
              <a:tr h="395150">
                <a:tc>
                  <a:txBody>
                    <a:bodyPr/>
                    <a:lstStyle/>
                    <a:p>
                      <a:pPr algn="ctr">
                        <a:lnSpc>
                          <a:spcPct val="115000"/>
                        </a:lnSpc>
                        <a:spcAft>
                          <a:spcPts val="0"/>
                        </a:spcAft>
                      </a:pPr>
                      <a:r>
                        <a:rPr lang="en-GB" sz="600">
                          <a:effectLst/>
                        </a:rPr>
                        <a:t>Secondary School until 18</a:t>
                      </a:r>
                      <a:r>
                        <a:rPr lang="en-GB" sz="600" baseline="30000">
                          <a:effectLst/>
                        </a:rPr>
                        <a:t>th</a:t>
                      </a:r>
                      <a:r>
                        <a:rPr lang="en-GB" sz="600">
                          <a:effectLst/>
                        </a:rPr>
                        <a:t> birthday </a:t>
                      </a:r>
                    </a:p>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Head Teacher; Depute Head Teacher, Pupil Support or Guidance Teacher as appropriate</a:t>
                      </a:r>
                    </a:p>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From first day at S1 until leaving school</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r>
              <a:tr h="395150">
                <a:tc>
                  <a:txBody>
                    <a:bodyPr/>
                    <a:lstStyle/>
                    <a:p>
                      <a:pPr algn="ctr">
                        <a:lnSpc>
                          <a:spcPct val="115000"/>
                        </a:lnSpc>
                        <a:spcAft>
                          <a:spcPts val="0"/>
                        </a:spcAft>
                      </a:pPr>
                      <a:r>
                        <a:rPr lang="en-GB" sz="600">
                          <a:effectLst/>
                        </a:rPr>
                        <a:t>Children or young people who leave school before 18</a:t>
                      </a:r>
                      <a:r>
                        <a:rPr lang="en-GB" sz="600" baseline="30000">
                          <a:effectLst/>
                        </a:rPr>
                        <a:t>th</a:t>
                      </a:r>
                      <a:r>
                        <a:rPr lang="en-GB" sz="600">
                          <a:effectLst/>
                        </a:rPr>
                        <a:t> birthday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Opportunities for All team member, as appropriate </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From date of leaving school until their 18</a:t>
                      </a:r>
                      <a:r>
                        <a:rPr lang="en-GB" sz="600" baseline="30000">
                          <a:effectLst/>
                        </a:rPr>
                        <a:t>th</a:t>
                      </a:r>
                      <a:r>
                        <a:rPr lang="en-GB" sz="600">
                          <a:effectLst/>
                        </a:rPr>
                        <a:t> birthday</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 </a:t>
                      </a:r>
                      <a:endParaRPr lang="en-GB" sz="600">
                        <a:effectLst/>
                        <a:latin typeface="Arial"/>
                        <a:ea typeface="Calibri"/>
                      </a:endParaRPr>
                    </a:p>
                  </a:txBody>
                  <a:tcPr marL="34984" marR="34984" marT="0" marB="0" anchor="ctr"/>
                </a:tc>
              </a:tr>
              <a:tr h="1520737">
                <a:tc>
                  <a:txBody>
                    <a:bodyPr/>
                    <a:lstStyle/>
                    <a:p>
                      <a:pPr algn="ctr">
                        <a:lnSpc>
                          <a:spcPct val="115000"/>
                        </a:lnSpc>
                        <a:spcAft>
                          <a:spcPts val="0"/>
                        </a:spcAft>
                      </a:pPr>
                      <a:r>
                        <a:rPr lang="en-GB" sz="600">
                          <a:effectLst/>
                        </a:rPr>
                        <a:t>School age children or young people who are educated at home</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Local Authority identified officer (senior education officer)</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The Act makes provision for the Named Person service to be made available for those children whose parents are fulfilling their duty to educate their children by education at home.  When a local authority becomes aware that a child or young person is being home educated, they will, as soon as practicable, tell the child and parents about the arrangements in place for contacting the child’s Named Person</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The rights of parents to home educate is unchanged by this Act, and any arrangements to put in place the Named Person service should take account of the Scottish Government guidance to local authorities on supporting home education</a:t>
                      </a:r>
                      <a:endParaRPr lang="en-GB" sz="600">
                        <a:effectLst/>
                        <a:latin typeface="Arial"/>
                        <a:ea typeface="Calibri"/>
                      </a:endParaRPr>
                    </a:p>
                  </a:txBody>
                  <a:tcPr marL="34984" marR="34984" marT="0" marB="0" anchor="ctr"/>
                </a:tc>
              </a:tr>
              <a:tr h="555948">
                <a:tc>
                  <a:txBody>
                    <a:bodyPr/>
                    <a:lstStyle/>
                    <a:p>
                      <a:pPr algn="ctr">
                        <a:lnSpc>
                          <a:spcPct val="115000"/>
                        </a:lnSpc>
                        <a:spcAft>
                          <a:spcPts val="0"/>
                        </a:spcAft>
                      </a:pPr>
                      <a:r>
                        <a:rPr lang="en-GB" sz="600">
                          <a:effectLst/>
                        </a:rPr>
                        <a:t>School Age children or young people who are in out of authority educational placements</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Head Teacher or nominated member of the school management team or pastoral support team for that establishment as appropriate</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a:effectLst/>
                        </a:rPr>
                        <a:t>From the first day of entering the school until last day they attend the school</a:t>
                      </a:r>
                      <a:endParaRPr lang="en-GB" sz="600">
                        <a:effectLst/>
                        <a:latin typeface="Arial"/>
                        <a:ea typeface="Calibri"/>
                      </a:endParaRPr>
                    </a:p>
                  </a:txBody>
                  <a:tcPr marL="34984" marR="34984" marT="0" marB="0" anchor="ctr"/>
                </a:tc>
                <a:tc>
                  <a:txBody>
                    <a:bodyPr/>
                    <a:lstStyle/>
                    <a:p>
                      <a:pPr algn="ctr">
                        <a:lnSpc>
                          <a:spcPct val="115000"/>
                        </a:lnSpc>
                        <a:spcAft>
                          <a:spcPts val="0"/>
                        </a:spcAft>
                      </a:pPr>
                      <a:r>
                        <a:rPr lang="en-GB" sz="600" dirty="0">
                          <a:effectLst/>
                        </a:rPr>
                        <a:t> </a:t>
                      </a:r>
                      <a:endParaRPr lang="en-GB" sz="600" dirty="0">
                        <a:effectLst/>
                        <a:latin typeface="Arial"/>
                        <a:ea typeface="Calibri"/>
                      </a:endParaRPr>
                    </a:p>
                  </a:txBody>
                  <a:tcPr marL="34984" marR="34984" marT="0" marB="0" anchor="ctr"/>
                </a:tc>
              </a:tr>
            </a:tbl>
          </a:graphicData>
        </a:graphic>
      </p:graphicFrame>
    </p:spTree>
    <p:extLst>
      <p:ext uri="{BB962C8B-B14F-4D97-AF65-F5344CB8AC3E}">
        <p14:creationId xmlns:p14="http://schemas.microsoft.com/office/powerpoint/2010/main" val="142387795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4982" y="2053555"/>
            <a:ext cx="8809669" cy="3670584"/>
            <a:chOff x="-1267477" y="2787649"/>
            <a:chExt cx="12284982" cy="3880651"/>
          </a:xfrm>
        </p:grpSpPr>
        <p:sp>
          <p:nvSpPr>
            <p:cNvPr id="9219" name="Rectangle 3"/>
            <p:cNvSpPr>
              <a:spLocks noChangeArrowheads="1"/>
            </p:cNvSpPr>
            <p:nvPr/>
          </p:nvSpPr>
          <p:spPr bwMode="auto">
            <a:xfrm>
              <a:off x="-784223" y="4117975"/>
              <a:ext cx="10975923" cy="196851"/>
            </a:xfrm>
            <a:prstGeom prst="rect">
              <a:avLst/>
            </a:prstGeom>
            <a:solidFill>
              <a:srgbClr val="6600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altLang="en-US">
                <a:solidFill>
                  <a:prstClr val="black"/>
                </a:solidFill>
              </a:endParaRPr>
            </a:p>
          </p:txBody>
        </p:sp>
        <p:sp>
          <p:nvSpPr>
            <p:cNvPr id="9220" name="Text Box 4"/>
            <p:cNvSpPr txBox="1">
              <a:spLocks noChangeArrowheads="1"/>
            </p:cNvSpPr>
            <p:nvPr/>
          </p:nvSpPr>
          <p:spPr bwMode="auto">
            <a:xfrm rot="16200000">
              <a:off x="-1392296" y="3817599"/>
              <a:ext cx="764668" cy="51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b="1" dirty="0" smtClean="0">
                  <a:solidFill>
                    <a:prstClr val="black"/>
                  </a:solidFill>
                  <a:cs typeface="Arial" charset="0"/>
                </a:rPr>
                <a:t>Birth</a:t>
              </a:r>
              <a:endParaRPr lang="en-GB" altLang="en-US" b="1" dirty="0">
                <a:solidFill>
                  <a:prstClr val="black"/>
                </a:solidFill>
                <a:cs typeface="Arial" charset="0"/>
              </a:endParaRPr>
            </a:p>
          </p:txBody>
        </p:sp>
        <p:sp>
          <p:nvSpPr>
            <p:cNvPr id="9221" name="Text Box 5"/>
            <p:cNvSpPr txBox="1">
              <a:spLocks noChangeArrowheads="1"/>
            </p:cNvSpPr>
            <p:nvPr/>
          </p:nvSpPr>
          <p:spPr bwMode="auto">
            <a:xfrm rot="5400000">
              <a:off x="8786473" y="4437268"/>
              <a:ext cx="3560763" cy="90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b="1" dirty="0">
                  <a:solidFill>
                    <a:prstClr val="black"/>
                  </a:solidFill>
                  <a:cs typeface="Arial" charset="0"/>
                </a:rPr>
                <a:t>YOUNG </a:t>
              </a:r>
              <a:r>
                <a:rPr lang="en-GB" altLang="en-US" b="1" dirty="0" smtClean="0">
                  <a:solidFill>
                    <a:prstClr val="black"/>
                  </a:solidFill>
                  <a:cs typeface="Arial" charset="0"/>
                </a:rPr>
                <a:t>PERSON</a:t>
              </a:r>
            </a:p>
            <a:p>
              <a:r>
                <a:rPr lang="en-GB" altLang="en-US" b="1" dirty="0" smtClean="0">
                  <a:solidFill>
                    <a:prstClr val="black"/>
                  </a:solidFill>
                  <a:cs typeface="Arial" charset="0"/>
                </a:rPr>
                <a:t>Leaves Education at 18</a:t>
              </a:r>
              <a:endParaRPr lang="en-GB" altLang="en-US" b="1" dirty="0">
                <a:solidFill>
                  <a:prstClr val="black"/>
                </a:solidFill>
                <a:cs typeface="Arial" charset="0"/>
              </a:endParaRPr>
            </a:p>
          </p:txBody>
        </p:sp>
        <p:sp>
          <p:nvSpPr>
            <p:cNvPr id="9246" name="Line 8"/>
            <p:cNvSpPr>
              <a:spLocks noChangeShapeType="1"/>
            </p:cNvSpPr>
            <p:nvPr/>
          </p:nvSpPr>
          <p:spPr bwMode="auto">
            <a:xfrm flipV="1">
              <a:off x="-481557" y="3392741"/>
              <a:ext cx="0" cy="801912"/>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39" name="Rectangle 16"/>
            <p:cNvSpPr>
              <a:spLocks noChangeArrowheads="1"/>
            </p:cNvSpPr>
            <p:nvPr/>
          </p:nvSpPr>
          <p:spPr bwMode="auto">
            <a:xfrm>
              <a:off x="-592394" y="2787649"/>
              <a:ext cx="1682747" cy="617539"/>
            </a:xfrm>
            <a:prstGeom prst="rect">
              <a:avLst/>
            </a:prstGeom>
            <a:gradFill rotWithShape="1">
              <a:gsLst>
                <a:gs pos="0">
                  <a:schemeClr val="accent4">
                    <a:lumMod val="75000"/>
                  </a:schemeClr>
                </a:gs>
                <a:gs pos="100000">
                  <a:srgbClr val="D60093"/>
                </a:gs>
              </a:gsLst>
              <a:lin ang="5400000" scaled="1"/>
            </a:grad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sz="1600" b="1" dirty="0">
                  <a:solidFill>
                    <a:prstClr val="white"/>
                  </a:solidFill>
                  <a:cs typeface="Arial" charset="0"/>
                </a:rPr>
                <a:t>Health</a:t>
              </a:r>
            </a:p>
            <a:p>
              <a:r>
                <a:rPr lang="en-GB" altLang="en-US" sz="1600" b="1" dirty="0">
                  <a:solidFill>
                    <a:prstClr val="white"/>
                  </a:solidFill>
                  <a:cs typeface="Arial" charset="0"/>
                </a:rPr>
                <a:t>Visitor</a:t>
              </a:r>
            </a:p>
          </p:txBody>
        </p:sp>
        <p:grpSp>
          <p:nvGrpSpPr>
            <p:cNvPr id="9227" name="Group 21"/>
            <p:cNvGrpSpPr>
              <a:grpSpLocks/>
            </p:cNvGrpSpPr>
            <p:nvPr/>
          </p:nvGrpSpPr>
          <p:grpSpPr bwMode="auto">
            <a:xfrm>
              <a:off x="5048252" y="4330701"/>
              <a:ext cx="2030412" cy="1471613"/>
              <a:chOff x="3380" y="2230"/>
              <a:chExt cx="1279" cy="927"/>
            </a:xfrm>
          </p:grpSpPr>
          <p:sp>
            <p:nvSpPr>
              <p:cNvPr id="9235" name="Rectangle 22"/>
              <p:cNvSpPr>
                <a:spLocks noChangeArrowheads="1"/>
              </p:cNvSpPr>
              <p:nvPr/>
            </p:nvSpPr>
            <p:spPr bwMode="auto">
              <a:xfrm>
                <a:off x="3380" y="2686"/>
                <a:ext cx="1279" cy="471"/>
              </a:xfrm>
              <a:prstGeom prst="rect">
                <a:avLst/>
              </a:prstGeom>
              <a:gradFill rotWithShape="1">
                <a:gsLst>
                  <a:gs pos="0">
                    <a:schemeClr val="accent4">
                      <a:lumMod val="75000"/>
                    </a:schemeClr>
                  </a:gs>
                  <a:gs pos="100000">
                    <a:srgbClr val="D60093"/>
                  </a:gs>
                </a:gsLst>
                <a:lin ang="5400000" scaled="1"/>
              </a:grad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sz="2000" b="1" dirty="0">
                    <a:solidFill>
                      <a:prstClr val="white"/>
                    </a:solidFill>
                    <a:cs typeface="Arial" charset="0"/>
                    <a:sym typeface="Wingdings" pitchFamily="2" charset="2"/>
                  </a:rPr>
                  <a:t>Guidance </a:t>
                </a:r>
              </a:p>
              <a:p>
                <a:r>
                  <a:rPr lang="en-GB" altLang="en-US" sz="2000" b="1" dirty="0">
                    <a:solidFill>
                      <a:prstClr val="white"/>
                    </a:solidFill>
                    <a:cs typeface="Arial" charset="0"/>
                    <a:sym typeface="Wingdings" pitchFamily="2" charset="2"/>
                  </a:rPr>
                  <a:t>Teacher</a:t>
                </a:r>
              </a:p>
            </p:txBody>
          </p:sp>
          <p:sp>
            <p:nvSpPr>
              <p:cNvPr id="9236" name="Line 23"/>
              <p:cNvSpPr>
                <a:spLocks noChangeShapeType="1"/>
              </p:cNvSpPr>
              <p:nvPr/>
            </p:nvSpPr>
            <p:spPr bwMode="auto">
              <a:xfrm>
                <a:off x="3380" y="2230"/>
                <a:ext cx="0" cy="456"/>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grpSp>
      </p:grpSp>
      <p:sp>
        <p:nvSpPr>
          <p:cNvPr id="9229" name="Rectangle 35"/>
          <p:cNvSpPr>
            <a:spLocks noGrp="1" noChangeArrowheads="1"/>
          </p:cNvSpPr>
          <p:nvPr>
            <p:ph type="title"/>
          </p:nvPr>
        </p:nvSpPr>
        <p:spPr>
          <a:xfrm>
            <a:off x="1886400" y="403200"/>
            <a:ext cx="6602400" cy="788400"/>
          </a:xfrm>
          <a:noFill/>
        </p:spPr>
        <p:txBody>
          <a:bodyPr anchor="ctr" anchorCtr="0"/>
          <a:lstStyle/>
          <a:p>
            <a:pPr algn="l" eaLnBrk="1" hangingPunct="1"/>
            <a:r>
              <a:rPr lang="en-GB" altLang="en-US" sz="3200" b="1" dirty="0" smtClean="0">
                <a:effectLst/>
              </a:rPr>
              <a:t>The Named Person</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96" y="6185873"/>
            <a:ext cx="891617" cy="617274"/>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704" y="6183193"/>
            <a:ext cx="866344" cy="619953"/>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812" y="6238046"/>
            <a:ext cx="2027917" cy="484626"/>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65520"/>
            <a:ext cx="2278380" cy="792480"/>
          </a:xfrm>
          <a:prstGeom prst="rect">
            <a:avLst/>
          </a:prstGeom>
        </p:spPr>
      </p:pic>
      <p:sp>
        <p:nvSpPr>
          <p:cNvPr id="28" name="Rectangle 10"/>
          <p:cNvSpPr>
            <a:spLocks noChangeArrowheads="1"/>
          </p:cNvSpPr>
          <p:nvPr/>
        </p:nvSpPr>
        <p:spPr bwMode="auto">
          <a:xfrm>
            <a:off x="4450139" y="1879196"/>
            <a:ext cx="1303445" cy="830997"/>
          </a:xfrm>
          <a:prstGeom prst="rect">
            <a:avLst/>
          </a:prstGeom>
          <a:gradFill rotWithShape="1">
            <a:gsLst>
              <a:gs pos="0">
                <a:schemeClr val="accent4">
                  <a:lumMod val="75000"/>
                </a:schemeClr>
              </a:gs>
              <a:gs pos="100000">
                <a:srgbClr val="D60093"/>
              </a:gs>
            </a:gsLst>
            <a:lin ang="5400000" scaled="1"/>
          </a:grad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sz="1600" b="1" dirty="0" smtClean="0">
                <a:solidFill>
                  <a:prstClr val="white"/>
                </a:solidFill>
                <a:cs typeface="Arial" charset="0"/>
              </a:rPr>
              <a:t>Secondary</a:t>
            </a:r>
            <a:endParaRPr lang="en-GB" altLang="en-US" sz="1600" b="1" dirty="0">
              <a:solidFill>
                <a:prstClr val="white"/>
              </a:solidFill>
              <a:cs typeface="Arial" charset="0"/>
            </a:endParaRPr>
          </a:p>
          <a:p>
            <a:r>
              <a:rPr lang="en-GB" altLang="en-US" sz="1600" b="1" dirty="0">
                <a:solidFill>
                  <a:prstClr val="white"/>
                </a:solidFill>
                <a:cs typeface="Arial" charset="0"/>
              </a:rPr>
              <a:t>Head</a:t>
            </a:r>
          </a:p>
          <a:p>
            <a:r>
              <a:rPr lang="en-GB" altLang="en-US" sz="1600" b="1" dirty="0">
                <a:solidFill>
                  <a:prstClr val="white"/>
                </a:solidFill>
                <a:cs typeface="Arial" charset="0"/>
              </a:rPr>
              <a:t>Teacher</a:t>
            </a:r>
          </a:p>
        </p:txBody>
      </p:sp>
      <p:sp>
        <p:nvSpPr>
          <p:cNvPr id="29" name="Rectangle 10"/>
          <p:cNvSpPr>
            <a:spLocks noChangeArrowheads="1"/>
          </p:cNvSpPr>
          <p:nvPr/>
        </p:nvSpPr>
        <p:spPr bwMode="auto">
          <a:xfrm>
            <a:off x="6252798" y="2125418"/>
            <a:ext cx="1303445" cy="584775"/>
          </a:xfrm>
          <a:prstGeom prst="rect">
            <a:avLst/>
          </a:prstGeom>
          <a:gradFill rotWithShape="1">
            <a:gsLst>
              <a:gs pos="0">
                <a:schemeClr val="accent4">
                  <a:lumMod val="75000"/>
                </a:schemeClr>
              </a:gs>
              <a:gs pos="100000">
                <a:srgbClr val="D60093"/>
              </a:gs>
            </a:gsLst>
            <a:lin ang="5400000" scaled="1"/>
          </a:grad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sz="1600" b="1" dirty="0" smtClean="0">
                <a:solidFill>
                  <a:prstClr val="white"/>
                </a:solidFill>
                <a:cs typeface="Arial" charset="0"/>
              </a:rPr>
              <a:t>Education Authority</a:t>
            </a:r>
            <a:endParaRPr lang="en-GB" altLang="en-US" sz="1600" b="1" dirty="0">
              <a:solidFill>
                <a:prstClr val="white"/>
              </a:solidFill>
              <a:cs typeface="Arial" charset="0"/>
            </a:endParaRPr>
          </a:p>
        </p:txBody>
      </p:sp>
      <p:sp>
        <p:nvSpPr>
          <p:cNvPr id="30" name="Line 11"/>
          <p:cNvSpPr>
            <a:spLocks noChangeShapeType="1"/>
          </p:cNvSpPr>
          <p:nvPr/>
        </p:nvSpPr>
        <p:spPr bwMode="auto">
          <a:xfrm flipV="1">
            <a:off x="6267195" y="2710193"/>
            <a:ext cx="0" cy="674203"/>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36" name="Line 11"/>
          <p:cNvSpPr>
            <a:spLocks noChangeShapeType="1"/>
          </p:cNvSpPr>
          <p:nvPr/>
        </p:nvSpPr>
        <p:spPr bwMode="auto">
          <a:xfrm flipV="1">
            <a:off x="4450139" y="2682050"/>
            <a:ext cx="0" cy="674203"/>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37" name="Line 23"/>
          <p:cNvSpPr>
            <a:spLocks noChangeShapeType="1"/>
          </p:cNvSpPr>
          <p:nvPr/>
        </p:nvSpPr>
        <p:spPr bwMode="auto">
          <a:xfrm>
            <a:off x="6286245" y="3498063"/>
            <a:ext cx="0" cy="1038333"/>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38" name="Line 17"/>
          <p:cNvSpPr>
            <a:spLocks noChangeShapeType="1"/>
          </p:cNvSpPr>
          <p:nvPr/>
        </p:nvSpPr>
        <p:spPr bwMode="auto">
          <a:xfrm flipH="1">
            <a:off x="2278380" y="3502160"/>
            <a:ext cx="10732" cy="807120"/>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39" name="Rectangle 16"/>
          <p:cNvSpPr>
            <a:spLocks noChangeArrowheads="1"/>
          </p:cNvSpPr>
          <p:nvPr/>
        </p:nvSpPr>
        <p:spPr bwMode="auto">
          <a:xfrm>
            <a:off x="2278379" y="4309280"/>
            <a:ext cx="1179937" cy="369332"/>
          </a:xfrm>
          <a:prstGeom prst="rect">
            <a:avLst/>
          </a:prstGeom>
          <a:gradFill rotWithShape="1">
            <a:gsLst>
              <a:gs pos="0">
                <a:schemeClr val="accent4">
                  <a:lumMod val="75000"/>
                </a:schemeClr>
              </a:gs>
              <a:gs pos="100000">
                <a:srgbClr val="D60093"/>
              </a:gs>
            </a:gsLst>
            <a:lin ang="5400000" scaled="1"/>
          </a:grad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b="1" dirty="0" smtClean="0">
                <a:solidFill>
                  <a:prstClr val="white"/>
                </a:solidFill>
                <a:cs typeface="Arial" charset="0"/>
              </a:rPr>
              <a:t>DHT</a:t>
            </a:r>
            <a:endParaRPr lang="en-GB" altLang="en-US" b="1" dirty="0">
              <a:solidFill>
                <a:prstClr val="white"/>
              </a:solidFill>
              <a:cs typeface="Arial" charset="0"/>
            </a:endParaRPr>
          </a:p>
        </p:txBody>
      </p:sp>
      <p:sp>
        <p:nvSpPr>
          <p:cNvPr id="40" name="Rectangle 10"/>
          <p:cNvSpPr>
            <a:spLocks noChangeArrowheads="1"/>
          </p:cNvSpPr>
          <p:nvPr/>
        </p:nvSpPr>
        <p:spPr bwMode="auto">
          <a:xfrm>
            <a:off x="2235481" y="1879196"/>
            <a:ext cx="1303445" cy="830997"/>
          </a:xfrm>
          <a:prstGeom prst="rect">
            <a:avLst/>
          </a:prstGeom>
          <a:gradFill rotWithShape="1">
            <a:gsLst>
              <a:gs pos="0">
                <a:schemeClr val="accent4">
                  <a:lumMod val="75000"/>
                </a:schemeClr>
              </a:gs>
              <a:gs pos="100000">
                <a:srgbClr val="D60093"/>
              </a:gs>
            </a:gsLst>
            <a:lin ang="5400000" scaled="1"/>
          </a:grad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sz="1600" b="1" dirty="0" smtClean="0">
                <a:solidFill>
                  <a:prstClr val="white"/>
                </a:solidFill>
                <a:cs typeface="Arial" charset="0"/>
              </a:rPr>
              <a:t>Primary </a:t>
            </a:r>
            <a:endParaRPr lang="en-GB" altLang="en-US" sz="1600" b="1" dirty="0">
              <a:solidFill>
                <a:prstClr val="white"/>
              </a:solidFill>
              <a:cs typeface="Arial" charset="0"/>
            </a:endParaRPr>
          </a:p>
          <a:p>
            <a:r>
              <a:rPr lang="en-GB" altLang="en-US" sz="1600" b="1" dirty="0">
                <a:solidFill>
                  <a:prstClr val="white"/>
                </a:solidFill>
                <a:cs typeface="Arial" charset="0"/>
              </a:rPr>
              <a:t>Head</a:t>
            </a:r>
          </a:p>
          <a:p>
            <a:r>
              <a:rPr lang="en-GB" altLang="en-US" sz="1600" b="1" dirty="0">
                <a:solidFill>
                  <a:prstClr val="white"/>
                </a:solidFill>
                <a:cs typeface="Arial" charset="0"/>
              </a:rPr>
              <a:t>Teacher</a:t>
            </a:r>
          </a:p>
        </p:txBody>
      </p:sp>
      <p:sp>
        <p:nvSpPr>
          <p:cNvPr id="3" name="TextBox 2"/>
          <p:cNvSpPr txBox="1"/>
          <p:nvPr/>
        </p:nvSpPr>
        <p:spPr>
          <a:xfrm>
            <a:off x="2362424" y="3528100"/>
            <a:ext cx="1098378" cy="261610"/>
          </a:xfrm>
          <a:prstGeom prst="rect">
            <a:avLst/>
          </a:prstGeom>
          <a:noFill/>
        </p:spPr>
        <p:txBody>
          <a:bodyPr wrap="none" rtlCol="0">
            <a:spAutoFit/>
          </a:bodyPr>
          <a:lstStyle/>
          <a:p>
            <a:r>
              <a:rPr lang="en-GB" sz="1100" dirty="0" smtClean="0"/>
              <a:t>Starts primary </a:t>
            </a:r>
            <a:endParaRPr lang="en-GB" sz="1100" dirty="0"/>
          </a:p>
        </p:txBody>
      </p:sp>
      <p:sp>
        <p:nvSpPr>
          <p:cNvPr id="41" name="TextBox 40"/>
          <p:cNvSpPr txBox="1"/>
          <p:nvPr/>
        </p:nvSpPr>
        <p:spPr>
          <a:xfrm>
            <a:off x="4450139" y="3502160"/>
            <a:ext cx="1640928" cy="261610"/>
          </a:xfrm>
          <a:prstGeom prst="rect">
            <a:avLst/>
          </a:prstGeom>
          <a:noFill/>
        </p:spPr>
        <p:txBody>
          <a:bodyPr wrap="square" rtlCol="0">
            <a:spAutoFit/>
          </a:bodyPr>
          <a:lstStyle/>
          <a:p>
            <a:r>
              <a:rPr lang="en-GB" sz="1100" dirty="0" smtClean="0"/>
              <a:t>Starts secondary</a:t>
            </a:r>
            <a:endParaRPr lang="en-GB" sz="1100" dirty="0"/>
          </a:p>
        </p:txBody>
      </p:sp>
      <p:sp>
        <p:nvSpPr>
          <p:cNvPr id="42" name="TextBox 41"/>
          <p:cNvSpPr txBox="1"/>
          <p:nvPr/>
        </p:nvSpPr>
        <p:spPr>
          <a:xfrm>
            <a:off x="6348522" y="3528325"/>
            <a:ext cx="1265709" cy="600164"/>
          </a:xfrm>
          <a:prstGeom prst="rect">
            <a:avLst/>
          </a:prstGeom>
          <a:noFill/>
        </p:spPr>
        <p:txBody>
          <a:bodyPr wrap="square" rtlCol="0">
            <a:spAutoFit/>
          </a:bodyPr>
          <a:lstStyle/>
          <a:p>
            <a:r>
              <a:rPr lang="en-GB" sz="1100" dirty="0" smtClean="0"/>
              <a:t>Leaves secondary </a:t>
            </a:r>
          </a:p>
          <a:p>
            <a:r>
              <a:rPr lang="en-GB" sz="1100" dirty="0" smtClean="0"/>
              <a:t>at 16</a:t>
            </a:r>
            <a:endParaRPr lang="en-GB" sz="1100" dirty="0"/>
          </a:p>
        </p:txBody>
      </p:sp>
      <p:sp>
        <p:nvSpPr>
          <p:cNvPr id="43" name="Rectangle 10"/>
          <p:cNvSpPr>
            <a:spLocks noChangeArrowheads="1"/>
          </p:cNvSpPr>
          <p:nvPr/>
        </p:nvSpPr>
        <p:spPr bwMode="auto">
          <a:xfrm>
            <a:off x="6272067" y="4493946"/>
            <a:ext cx="1303445" cy="584775"/>
          </a:xfrm>
          <a:prstGeom prst="rect">
            <a:avLst/>
          </a:prstGeom>
          <a:gradFill rotWithShape="1">
            <a:gsLst>
              <a:gs pos="0">
                <a:schemeClr val="accent4">
                  <a:lumMod val="75000"/>
                </a:schemeClr>
              </a:gs>
              <a:gs pos="100000">
                <a:srgbClr val="D60093"/>
              </a:gs>
            </a:gsLst>
            <a:lin ang="5400000" scaled="1"/>
          </a:grad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altLang="en-US" sz="1600" b="1" dirty="0" err="1" smtClean="0">
                <a:solidFill>
                  <a:prstClr val="white"/>
                </a:solidFill>
                <a:cs typeface="Arial" charset="0"/>
              </a:rPr>
              <a:t>Opps</a:t>
            </a:r>
            <a:r>
              <a:rPr lang="en-GB" altLang="en-US" sz="1600" b="1" dirty="0" smtClean="0">
                <a:solidFill>
                  <a:prstClr val="white"/>
                </a:solidFill>
                <a:cs typeface="Arial" charset="0"/>
              </a:rPr>
              <a:t> for All</a:t>
            </a:r>
            <a:endParaRPr lang="en-GB" altLang="en-US" sz="1600" b="1" dirty="0">
              <a:solidFill>
                <a:prstClr val="white"/>
              </a:solidFill>
              <a:cs typeface="Arial" charset="0"/>
            </a:endParaRPr>
          </a:p>
        </p:txBody>
      </p:sp>
      <p:sp>
        <p:nvSpPr>
          <p:cNvPr id="54" name="Line 11"/>
          <p:cNvSpPr>
            <a:spLocks noChangeShapeType="1"/>
          </p:cNvSpPr>
          <p:nvPr/>
        </p:nvSpPr>
        <p:spPr bwMode="auto">
          <a:xfrm flipV="1">
            <a:off x="2289112" y="2682050"/>
            <a:ext cx="0" cy="674203"/>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Tree>
    <p:extLst>
      <p:ext uri="{BB962C8B-B14F-4D97-AF65-F5344CB8AC3E}">
        <p14:creationId xmlns:p14="http://schemas.microsoft.com/office/powerpoint/2010/main" val="295338208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50825" y="188913"/>
            <a:ext cx="8278813" cy="1143000"/>
          </a:xfrm>
          <a:prstGeom prst="rect">
            <a:avLst/>
          </a:prstGeom>
        </p:spPr>
        <p:txBody>
          <a:bodyPr/>
          <a:lstStyle/>
          <a:p>
            <a:r>
              <a:rPr lang="en-GB" sz="2400" dirty="0" smtClean="0">
                <a:latin typeface="Verdana" pitchFamily="34" charset="0"/>
              </a:rPr>
              <a:t/>
            </a:r>
            <a:br>
              <a:rPr lang="en-GB" sz="2400" dirty="0" smtClean="0">
                <a:latin typeface="Verdana" pitchFamily="34" charset="0"/>
              </a:rPr>
            </a:br>
            <a:r>
              <a:rPr lang="en-GB" sz="2400" dirty="0" smtClean="0">
                <a:latin typeface="Verdana" pitchFamily="34" charset="0"/>
              </a:rPr>
              <a:t>The importance of the National </a:t>
            </a:r>
            <a:br>
              <a:rPr lang="en-GB" sz="2400" dirty="0" smtClean="0">
                <a:latin typeface="Verdana" pitchFamily="34" charset="0"/>
              </a:rPr>
            </a:br>
            <a:r>
              <a:rPr lang="en-GB" sz="2400" dirty="0" smtClean="0">
                <a:latin typeface="Verdana" pitchFamily="34" charset="0"/>
              </a:rPr>
              <a:t>Practice Model</a:t>
            </a:r>
            <a:br>
              <a:rPr lang="en-GB" sz="2400" dirty="0" smtClean="0">
                <a:latin typeface="Verdana" pitchFamily="34" charset="0"/>
              </a:rPr>
            </a:br>
            <a:endParaRPr lang="en-GB" sz="2400" dirty="0" smtClean="0">
              <a:solidFill>
                <a:schemeClr val="bg2"/>
              </a:solidFill>
              <a:latin typeface="Verdana" pitchFamily="34" charset="0"/>
            </a:endParaRPr>
          </a:p>
        </p:txBody>
      </p:sp>
      <p:pic>
        <p:nvPicPr>
          <p:cNvPr id="19459" name="Content Placeholder 3"/>
          <p:cNvPicPr>
            <a:picLocks noGrp="1" noChangeAspect="1"/>
          </p:cNvPicPr>
          <p:nvPr>
            <p:ph idx="4294967295"/>
          </p:nvPr>
        </p:nvPicPr>
        <p:blipFill>
          <a:blip r:embed="rId3" cstate="print"/>
          <a:srcRect t="6363"/>
          <a:stretch>
            <a:fillRect/>
          </a:stretch>
        </p:blipFill>
        <p:spPr>
          <a:xfrm>
            <a:off x="0" y="1287463"/>
            <a:ext cx="9144000" cy="557053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RAND_PP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6a905bc4-4397-4a06-8dfe-710e1abd4e9f">5DTPYE5Z5DXK-6-5321</_dlc_DocId>
    <_dlc_DocIdUrl xmlns="6a905bc4-4397-4a06-8dfe-710e1abd4e9f">
      <Url>http://edupsych/_layouts/15/DocIdRedir.aspx?ID=5DTPYE5Z5DXK-6-5321</Url>
      <Description>5DTPYE5Z5DXK-6-5321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2083ABCD6974EAE0BE9DB38E91561" ma:contentTypeVersion="1" ma:contentTypeDescription="Create a new document." ma:contentTypeScope="" ma:versionID="8023ab1c1c4d753cbeb4805197fd503c">
  <xsd:schema xmlns:xsd="http://www.w3.org/2001/XMLSchema" xmlns:xs="http://www.w3.org/2001/XMLSchema" xmlns:p="http://schemas.microsoft.com/office/2006/metadata/properties" xmlns:ns2="6a905bc4-4397-4a06-8dfe-710e1abd4e9f" targetNamespace="http://schemas.microsoft.com/office/2006/metadata/properties" ma:root="true" ma:fieldsID="0cfea7fb7207c3012db3ff9e01455cfe" ns2:_="">
    <xsd:import namespace="6a905bc4-4397-4a06-8dfe-710e1abd4e9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05bc4-4397-4a06-8dfe-710e1abd4e9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D2A1B0-FF3E-4009-940D-AED0EB70AA20}"/>
</file>

<file path=customXml/itemProps2.xml><?xml version="1.0" encoding="utf-8"?>
<ds:datastoreItem xmlns:ds="http://schemas.openxmlformats.org/officeDocument/2006/customXml" ds:itemID="{7B6F2769-7194-4217-93D3-3AF3A4742282}"/>
</file>

<file path=customXml/itemProps3.xml><?xml version="1.0" encoding="utf-8"?>
<ds:datastoreItem xmlns:ds="http://schemas.openxmlformats.org/officeDocument/2006/customXml" ds:itemID="{FD994A5D-867B-401B-B9A0-9B52921FD057}"/>
</file>

<file path=customXml/itemProps4.xml><?xml version="1.0" encoding="utf-8"?>
<ds:datastoreItem xmlns:ds="http://schemas.openxmlformats.org/officeDocument/2006/customXml" ds:itemID="{2CCB642B-6543-4C84-AE4C-3F72599327B2}"/>
</file>

<file path=docProps/app.xml><?xml version="1.0" encoding="utf-8"?>
<Properties xmlns="http://schemas.openxmlformats.org/officeDocument/2006/extended-properties" xmlns:vt="http://schemas.openxmlformats.org/officeDocument/2006/docPropsVTypes">
  <Template>BRAND_PP presentation template</Template>
  <TotalTime>1061</TotalTime>
  <Words>1062</Words>
  <Application>Microsoft Office PowerPoint</Application>
  <PresentationFormat>On-screen Show (4:3)</PresentationFormat>
  <Paragraphs>191</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BRAND_PP presentation template</vt:lpstr>
      <vt:lpstr>Named Person training for education services in Inverclyde</vt:lpstr>
      <vt:lpstr>Named Person Training for Education Services</vt:lpstr>
      <vt:lpstr>CYP (Scotland) Act 2014</vt:lpstr>
      <vt:lpstr>OECD report on  Scottish Education</vt:lpstr>
      <vt:lpstr>National Developments</vt:lpstr>
      <vt:lpstr>National Improvement Framework</vt:lpstr>
      <vt:lpstr>Named Persons in Inverclyde</vt:lpstr>
      <vt:lpstr>The Named Person</vt:lpstr>
      <vt:lpstr> The importance of the National  Practice Model </vt:lpstr>
      <vt:lpstr>5 Key Questions</vt:lpstr>
      <vt:lpstr>The Named Person service and the Named Person</vt:lpstr>
      <vt:lpstr>The Named Person functions</vt:lpstr>
      <vt:lpstr>GIRFEC and HSCP</vt:lpstr>
      <vt:lpstr>Multi-Agency Training Plan</vt:lpstr>
      <vt:lpstr>PowerPoint Presentation</vt:lpstr>
      <vt:lpstr>Staged Assessment and Intervention – how to manage the transition to the GIRFEC Pathways</vt:lpstr>
      <vt:lpstr>PowerPoint Presentation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n414688</dc:creator>
  <cp:lastModifiedBy>Kate Watson</cp:lastModifiedBy>
  <cp:revision>133</cp:revision>
  <cp:lastPrinted>2016-04-28T12:20:11Z</cp:lastPrinted>
  <dcterms:created xsi:type="dcterms:W3CDTF">2016-03-23T23:38:12Z</dcterms:created>
  <dcterms:modified xsi:type="dcterms:W3CDTF">2016-05-04T15:48:27Z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0x0101005D02083ABCD6974EAE0BE9DB38E91561</vt:lpwstr>
  </property>
  <property fmtid="{D5CDD505-2E9C-101B-9397-08002B2CF9AE}" pid="3" name="_dlc_DocIdItemGuid">
    <vt:lpwstr>a2176a42-6001-4484-b3b4-a1c295b0b768</vt:lpwstr>
  </property>
</Properties>
</file>